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0.svg" ContentType="image/svg+xml"/>
  <Override PartName="/ppt/media/image3.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3"/>
    <p:sldMasterId id="2147483656" r:id="rId4"/>
    <p:sldMasterId id="2147483660" r:id="rId5"/>
    <p:sldMasterId id="2147483663" r:id="rId6"/>
    <p:sldMasterId id="2147483683" r:id="rId7"/>
    <p:sldMasterId id="2147483684" r:id="rId8"/>
    <p:sldMasterId id="2147483687" r:id="rId9"/>
    <p:sldMasterId id="2147483690" r:id="rId10"/>
    <p:sldMasterId id="2147483694" r:id="rId11"/>
    <p:sldMasterId id="2147483698" r:id="rId12"/>
    <p:sldMasterId id="2147483702" r:id="rId13"/>
    <p:sldMasterId id="2147483706" r:id="rId14"/>
    <p:sldMasterId id="2147483710" r:id="rId15"/>
    <p:sldMasterId id="2147483714" r:id="rId16"/>
    <p:sldMasterId id="2147483718" r:id="rId17"/>
    <p:sldMasterId id="2147483733" r:id="rId18"/>
    <p:sldMasterId id="2147483737" r:id="rId19"/>
    <p:sldMasterId id="2147483741" r:id="rId20"/>
    <p:sldMasterId id="2147483745" r:id="rId21"/>
    <p:sldMasterId id="2147483749" r:id="rId22"/>
    <p:sldMasterId id="2147483753" r:id="rId23"/>
    <p:sldMasterId id="2147483757" r:id="rId24"/>
    <p:sldMasterId id="2147483761" r:id="rId25"/>
    <p:sldMasterId id="2147483765" r:id="rId26"/>
    <p:sldMasterId id="2147483769" r:id="rId27"/>
    <p:sldMasterId id="2147483773" r:id="rId28"/>
    <p:sldMasterId id="2147483777" r:id="rId29"/>
    <p:sldMasterId id="2147483781" r:id="rId30"/>
    <p:sldMasterId id="2147483785" r:id="rId31"/>
    <p:sldMasterId id="2147483789" r:id="rId32"/>
    <p:sldMasterId id="2147483793" r:id="rId33"/>
    <p:sldMasterId id="2147483797" r:id="rId34"/>
    <p:sldMasterId id="2147483801" r:id="rId35"/>
    <p:sldMasterId id="2147483805" r:id="rId36"/>
    <p:sldMasterId id="2147483809" r:id="rId37"/>
    <p:sldMasterId id="2147483813" r:id="rId38"/>
    <p:sldMasterId id="2147483817" r:id="rId39"/>
    <p:sldMasterId id="2147483821" r:id="rId40"/>
  </p:sldMasterIdLst>
  <p:notesMasterIdLst>
    <p:notesMasterId r:id="rId49"/>
  </p:notesMasterIdLst>
  <p:handoutMasterIdLst>
    <p:handoutMasterId r:id="rId315"/>
  </p:handoutMasterIdLst>
  <p:sldIdLst>
    <p:sldId id="256" r:id="rId41"/>
    <p:sldId id="257" r:id="rId42"/>
    <p:sldId id="258" r:id="rId43"/>
    <p:sldId id="259" r:id="rId44"/>
    <p:sldId id="260" r:id="rId45"/>
    <p:sldId id="261" r:id="rId46"/>
    <p:sldId id="799" r:id="rId47"/>
    <p:sldId id="262" r:id="rId48"/>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 id="276" r:id="rId63"/>
    <p:sldId id="277" r:id="rId64"/>
    <p:sldId id="278" r:id="rId65"/>
    <p:sldId id="279" r:id="rId66"/>
    <p:sldId id="280" r:id="rId67"/>
    <p:sldId id="281" r:id="rId68"/>
    <p:sldId id="282" r:id="rId69"/>
    <p:sldId id="283" r:id="rId70"/>
    <p:sldId id="284" r:id="rId71"/>
    <p:sldId id="285" r:id="rId72"/>
    <p:sldId id="341" r:id="rId73"/>
    <p:sldId id="342" r:id="rId74"/>
    <p:sldId id="286" r:id="rId75"/>
    <p:sldId id="576" r:id="rId76"/>
    <p:sldId id="577" r:id="rId77"/>
    <p:sldId id="582" r:id="rId78"/>
    <p:sldId id="583" r:id="rId79"/>
    <p:sldId id="588" r:id="rId80"/>
    <p:sldId id="589" r:id="rId81"/>
    <p:sldId id="590" r:id="rId82"/>
    <p:sldId id="591" r:id="rId83"/>
    <p:sldId id="592" r:id="rId84"/>
    <p:sldId id="593" r:id="rId85"/>
    <p:sldId id="594" r:id="rId86"/>
    <p:sldId id="595" r:id="rId87"/>
    <p:sldId id="598" r:id="rId88"/>
    <p:sldId id="599" r:id="rId89"/>
    <p:sldId id="600" r:id="rId90"/>
    <p:sldId id="601" r:id="rId91"/>
    <p:sldId id="596" r:id="rId92"/>
    <p:sldId id="597" r:id="rId93"/>
    <p:sldId id="566" r:id="rId94"/>
    <p:sldId id="567" r:id="rId95"/>
    <p:sldId id="568" r:id="rId96"/>
    <p:sldId id="569" r:id="rId97"/>
    <p:sldId id="570" r:id="rId98"/>
    <p:sldId id="571" r:id="rId99"/>
    <p:sldId id="572" r:id="rId100"/>
    <p:sldId id="573" r:id="rId101"/>
    <p:sldId id="574" r:id="rId102"/>
    <p:sldId id="575" r:id="rId103"/>
    <p:sldId id="312" r:id="rId104"/>
    <p:sldId id="313" r:id="rId105"/>
    <p:sldId id="314" r:id="rId106"/>
    <p:sldId id="602" r:id="rId107"/>
    <p:sldId id="315" r:id="rId108"/>
    <p:sldId id="316" r:id="rId109"/>
    <p:sldId id="317" r:id="rId110"/>
    <p:sldId id="319" r:id="rId111"/>
    <p:sldId id="320" r:id="rId112"/>
    <p:sldId id="321" r:id="rId113"/>
    <p:sldId id="325" r:id="rId114"/>
    <p:sldId id="326" r:id="rId115"/>
    <p:sldId id="327" r:id="rId116"/>
    <p:sldId id="603" r:id="rId117"/>
    <p:sldId id="604" r:id="rId118"/>
    <p:sldId id="605" r:id="rId119"/>
    <p:sldId id="606" r:id="rId120"/>
    <p:sldId id="607" r:id="rId121"/>
    <p:sldId id="608" r:id="rId122"/>
    <p:sldId id="609" r:id="rId123"/>
    <p:sldId id="610" r:id="rId124"/>
    <p:sldId id="612" r:id="rId125"/>
    <p:sldId id="613" r:id="rId126"/>
    <p:sldId id="614" r:id="rId127"/>
    <p:sldId id="615" r:id="rId128"/>
    <p:sldId id="328" r:id="rId129"/>
    <p:sldId id="611" r:id="rId130"/>
    <p:sldId id="329" r:id="rId131"/>
    <p:sldId id="330" r:id="rId132"/>
    <p:sldId id="331" r:id="rId133"/>
    <p:sldId id="797" r:id="rId134"/>
    <p:sldId id="798" r:id="rId135"/>
    <p:sldId id="1151" r:id="rId136"/>
    <p:sldId id="1152" r:id="rId137"/>
    <p:sldId id="1153" r:id="rId138"/>
    <p:sldId id="1154" r:id="rId139"/>
    <p:sldId id="1164" r:id="rId140"/>
    <p:sldId id="1155" r:id="rId141"/>
    <p:sldId id="1166" r:id="rId142"/>
    <p:sldId id="1167" r:id="rId143"/>
    <p:sldId id="1168" r:id="rId144"/>
    <p:sldId id="1162" r:id="rId145"/>
    <p:sldId id="1163" r:id="rId146"/>
    <p:sldId id="1157" r:id="rId147"/>
    <p:sldId id="1169" r:id="rId148"/>
    <p:sldId id="1171" r:id="rId149"/>
    <p:sldId id="1172" r:id="rId150"/>
    <p:sldId id="1158" r:id="rId151"/>
    <p:sldId id="1165" r:id="rId152"/>
    <p:sldId id="1159" r:id="rId153"/>
    <p:sldId id="1160" r:id="rId154"/>
    <p:sldId id="1170" r:id="rId155"/>
    <p:sldId id="565" r:id="rId156"/>
    <p:sldId id="335" r:id="rId157"/>
    <p:sldId id="393" r:id="rId158"/>
    <p:sldId id="394" r:id="rId159"/>
    <p:sldId id="800" r:id="rId160"/>
    <p:sldId id="804" r:id="rId161"/>
    <p:sldId id="802" r:id="rId162"/>
    <p:sldId id="803" r:id="rId163"/>
    <p:sldId id="805" r:id="rId164"/>
    <p:sldId id="340" r:id="rId165"/>
    <p:sldId id="806" r:id="rId166"/>
    <p:sldId id="807" r:id="rId167"/>
    <p:sldId id="808" r:id="rId168"/>
    <p:sldId id="809" r:id="rId169"/>
    <p:sldId id="810" r:id="rId170"/>
    <p:sldId id="811" r:id="rId171"/>
    <p:sldId id="812" r:id="rId172"/>
    <p:sldId id="813" r:id="rId173"/>
    <p:sldId id="814" r:id="rId174"/>
    <p:sldId id="815" r:id="rId175"/>
    <p:sldId id="816" r:id="rId176"/>
    <p:sldId id="817" r:id="rId177"/>
    <p:sldId id="818" r:id="rId178"/>
    <p:sldId id="819" r:id="rId179"/>
    <p:sldId id="820" r:id="rId180"/>
    <p:sldId id="821" r:id="rId181"/>
    <p:sldId id="823" r:id="rId182"/>
    <p:sldId id="824" r:id="rId183"/>
    <p:sldId id="825" r:id="rId184"/>
    <p:sldId id="826" r:id="rId185"/>
    <p:sldId id="827" r:id="rId186"/>
    <p:sldId id="828" r:id="rId187"/>
    <p:sldId id="829" r:id="rId188"/>
    <p:sldId id="830" r:id="rId189"/>
    <p:sldId id="417" r:id="rId190"/>
    <p:sldId id="416" r:id="rId191"/>
    <p:sldId id="832" r:id="rId192"/>
    <p:sldId id="834" r:id="rId193"/>
    <p:sldId id="831" r:id="rId194"/>
    <p:sldId id="833" r:id="rId195"/>
    <p:sldId id="835" r:id="rId196"/>
    <p:sldId id="1038" r:id="rId197"/>
    <p:sldId id="1039" r:id="rId198"/>
    <p:sldId id="1040" r:id="rId199"/>
    <p:sldId id="1041" r:id="rId200"/>
    <p:sldId id="1042" r:id="rId201"/>
    <p:sldId id="1043" r:id="rId202"/>
    <p:sldId id="1044" r:id="rId203"/>
    <p:sldId id="1045" r:id="rId204"/>
    <p:sldId id="447" r:id="rId205"/>
    <p:sldId id="1173" r:id="rId206"/>
    <p:sldId id="449" r:id="rId207"/>
    <p:sldId id="450" r:id="rId208"/>
    <p:sldId id="451" r:id="rId209"/>
    <p:sldId id="452" r:id="rId210"/>
    <p:sldId id="453" r:id="rId211"/>
    <p:sldId id="454" r:id="rId212"/>
    <p:sldId id="455" r:id="rId213"/>
    <p:sldId id="457" r:id="rId214"/>
    <p:sldId id="1176" r:id="rId215"/>
    <p:sldId id="1177" r:id="rId216"/>
    <p:sldId id="459" r:id="rId217"/>
    <p:sldId id="460" r:id="rId218"/>
    <p:sldId id="461" r:id="rId219"/>
    <p:sldId id="462" r:id="rId220"/>
    <p:sldId id="463" r:id="rId221"/>
    <p:sldId id="464" r:id="rId222"/>
    <p:sldId id="1184" r:id="rId223"/>
    <p:sldId id="1178" r:id="rId224"/>
    <p:sldId id="1179" r:id="rId225"/>
    <p:sldId id="465" r:id="rId226"/>
    <p:sldId id="470" r:id="rId227"/>
    <p:sldId id="471" r:id="rId228"/>
    <p:sldId id="472" r:id="rId229"/>
    <p:sldId id="473" r:id="rId230"/>
    <p:sldId id="474" r:id="rId231"/>
    <p:sldId id="475" r:id="rId232"/>
    <p:sldId id="476" r:id="rId233"/>
    <p:sldId id="477" r:id="rId234"/>
    <p:sldId id="1180" r:id="rId235"/>
    <p:sldId id="1181" r:id="rId236"/>
    <p:sldId id="1185" r:id="rId237"/>
    <p:sldId id="480" r:id="rId238"/>
    <p:sldId id="481" r:id="rId239"/>
    <p:sldId id="483" r:id="rId240"/>
    <p:sldId id="484" r:id="rId241"/>
    <p:sldId id="485" r:id="rId242"/>
    <p:sldId id="486" r:id="rId243"/>
    <p:sldId id="487" r:id="rId244"/>
    <p:sldId id="488" r:id="rId245"/>
    <p:sldId id="489" r:id="rId246"/>
    <p:sldId id="490" r:id="rId247"/>
    <p:sldId id="491" r:id="rId248"/>
    <p:sldId id="492" r:id="rId249"/>
    <p:sldId id="493" r:id="rId250"/>
    <p:sldId id="494" r:id="rId251"/>
    <p:sldId id="495" r:id="rId252"/>
    <p:sldId id="496" r:id="rId253"/>
    <p:sldId id="497" r:id="rId254"/>
    <p:sldId id="498" r:id="rId255"/>
    <p:sldId id="499" r:id="rId256"/>
    <p:sldId id="500" r:id="rId257"/>
    <p:sldId id="501" r:id="rId258"/>
    <p:sldId id="502" r:id="rId259"/>
    <p:sldId id="503" r:id="rId260"/>
    <p:sldId id="504" r:id="rId261"/>
    <p:sldId id="1182" r:id="rId262"/>
    <p:sldId id="1183" r:id="rId263"/>
    <p:sldId id="505" r:id="rId264"/>
    <p:sldId id="506" r:id="rId265"/>
    <p:sldId id="507" r:id="rId266"/>
    <p:sldId id="508" r:id="rId267"/>
    <p:sldId id="509" r:id="rId268"/>
    <p:sldId id="510" r:id="rId269"/>
    <p:sldId id="511" r:id="rId270"/>
    <p:sldId id="512" r:id="rId271"/>
    <p:sldId id="513" r:id="rId272"/>
    <p:sldId id="514" r:id="rId273"/>
    <p:sldId id="515" r:id="rId274"/>
    <p:sldId id="516" r:id="rId275"/>
    <p:sldId id="517" r:id="rId276"/>
    <p:sldId id="518" r:id="rId277"/>
    <p:sldId id="519" r:id="rId278"/>
    <p:sldId id="520" r:id="rId279"/>
    <p:sldId id="521" r:id="rId280"/>
    <p:sldId id="522" r:id="rId281"/>
    <p:sldId id="523" r:id="rId282"/>
    <p:sldId id="524" r:id="rId283"/>
    <p:sldId id="525" r:id="rId284"/>
    <p:sldId id="526" r:id="rId285"/>
    <p:sldId id="527" r:id="rId286"/>
    <p:sldId id="528" r:id="rId287"/>
    <p:sldId id="529" r:id="rId288"/>
    <p:sldId id="530" r:id="rId289"/>
    <p:sldId id="531" r:id="rId290"/>
    <p:sldId id="532" r:id="rId291"/>
    <p:sldId id="533" r:id="rId292"/>
    <p:sldId id="534" r:id="rId293"/>
    <p:sldId id="535" r:id="rId294"/>
    <p:sldId id="536" r:id="rId295"/>
    <p:sldId id="537" r:id="rId296"/>
    <p:sldId id="538" r:id="rId297"/>
    <p:sldId id="539" r:id="rId298"/>
    <p:sldId id="540" r:id="rId299"/>
    <p:sldId id="541" r:id="rId300"/>
    <p:sldId id="542" r:id="rId301"/>
    <p:sldId id="543" r:id="rId302"/>
    <p:sldId id="544" r:id="rId303"/>
    <p:sldId id="545" r:id="rId304"/>
    <p:sldId id="546" r:id="rId305"/>
    <p:sldId id="547" r:id="rId306"/>
    <p:sldId id="548" r:id="rId307"/>
    <p:sldId id="549" r:id="rId308"/>
    <p:sldId id="550" r:id="rId309"/>
    <p:sldId id="551" r:id="rId310"/>
    <p:sldId id="552" r:id="rId311"/>
    <p:sldId id="553" r:id="rId312"/>
    <p:sldId id="554" r:id="rId313"/>
    <p:sldId id="555" r:id="rId314"/>
  </p:sldIdLst>
  <p:sldSz cx="12192000" cy="6858000"/>
  <p:notesSz cx="6858000" cy="9144000"/>
  <p:embeddedFontLst>
    <p:embeddedFont>
      <p:font typeface="阿里巴巴普惠体" panose="00020600040101010101" pitchFamily="18" charset="-122"/>
      <p:regular r:id="rId320"/>
    </p:embeddedFont>
    <p:embeddedFont>
      <p:font typeface="Calibri" panose="020F0502020204030204" pitchFamily="34" charset="0"/>
      <p:regular r:id="rId321"/>
      <p:bold r:id="rId322"/>
      <p:italic r:id="rId323"/>
      <p:boldItalic r:id="rId324"/>
    </p:embeddedFont>
    <p:embeddedFont>
      <p:font typeface="华文楷体" panose="02010600040101010101" pitchFamily="2" charset="-122"/>
      <p:regular r:id="rId325"/>
    </p:embeddedFont>
    <p:embeddedFont>
      <p:font typeface="Segoe UI" panose="020B0502040204020203" pitchFamily="34" charset="0"/>
      <p:regular r:id="rId326"/>
      <p:bold r:id="rId327"/>
      <p:italic r:id="rId328"/>
      <p:boldItalic r:id="rId329"/>
    </p:embeddedFont>
    <p:embeddedFont>
      <p:font typeface="微软雅黑" panose="020B0503020204020204" pitchFamily="34" charset="-122"/>
      <p:regular r:id="rId330"/>
    </p:embeddedFont>
    <p:embeddedFont>
      <p:font typeface="纤黑体" panose="02000000000000000000" charset="-122"/>
      <p:regular r:id="rId331"/>
    </p:embeddedFont>
    <p:embeddedFont>
      <p:font typeface="字语坊腹黑体" panose="02000503000000000000" charset="-122"/>
      <p:regular r:id="rId332"/>
    </p:embeddedFont>
    <p:embeddedFont>
      <p:font typeface="Consolas" panose="020B0609020204030204" charset="0"/>
      <p:regular r:id="rId333"/>
      <p:bold r:id="rId334"/>
      <p:italic r:id="rId335"/>
      <p:boldItalic r:id="rId336"/>
    </p:embeddedFont>
    <p:embeddedFont>
      <p:font typeface="Cascadia Code Light" panose="020B0609020000020004" charset="0"/>
      <p:regular r:id="rId337"/>
    </p:embeddedFont>
    <p:embeddedFont>
      <p:font typeface="Source Code Pro" panose="020B0309030403020204" charset="0"/>
      <p:regular r:id="rId338"/>
      <p:bold r:id="rId339"/>
      <p:italic r:id="rId340"/>
      <p:boldItalic r:id="rId341"/>
    </p:embeddedFont>
    <p:embeddedFont>
      <p:font typeface="等线" panose="02010600030101010101" charset="-122"/>
      <p:regular r:id="rId342"/>
    </p:embeddedFont>
  </p:embeddedFontLst>
  <p:custDataLst>
    <p:tags r:id="rId343"/>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32" userDrawn="1">
          <p15:clr>
            <a:srgbClr val="A4A3A4"/>
          </p15:clr>
        </p15:guide>
        <p15:guide id="2" pos="38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GJIAN"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howGuides="1">
      <p:cViewPr>
        <p:scale>
          <a:sx n="100" d="100"/>
          <a:sy n="100" d="100"/>
        </p:scale>
        <p:origin x="84" y="408"/>
      </p:cViewPr>
      <p:guideLst>
        <p:guide orient="horz" pos="2232"/>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58.xml"/><Relationship Id="rId98" Type="http://schemas.openxmlformats.org/officeDocument/2006/relationships/slide" Target="slides/slide57.xml"/><Relationship Id="rId97" Type="http://schemas.openxmlformats.org/officeDocument/2006/relationships/slide" Target="slides/slide56.xml"/><Relationship Id="rId96" Type="http://schemas.openxmlformats.org/officeDocument/2006/relationships/slide" Target="slides/slide55.xml"/><Relationship Id="rId95" Type="http://schemas.openxmlformats.org/officeDocument/2006/relationships/slide" Target="slides/slide54.xml"/><Relationship Id="rId94" Type="http://schemas.openxmlformats.org/officeDocument/2006/relationships/slide" Target="slides/slide53.xml"/><Relationship Id="rId93" Type="http://schemas.openxmlformats.org/officeDocument/2006/relationships/slide" Target="slides/slide52.xml"/><Relationship Id="rId92" Type="http://schemas.openxmlformats.org/officeDocument/2006/relationships/slide" Target="slides/slide51.xml"/><Relationship Id="rId91" Type="http://schemas.openxmlformats.org/officeDocument/2006/relationships/slide" Target="slides/slide50.xml"/><Relationship Id="rId90" Type="http://schemas.openxmlformats.org/officeDocument/2006/relationships/slide" Target="slides/slide49.xml"/><Relationship Id="rId9" Type="http://schemas.openxmlformats.org/officeDocument/2006/relationships/slideMaster" Target="slideMasters/slideMaster8.xml"/><Relationship Id="rId89" Type="http://schemas.openxmlformats.org/officeDocument/2006/relationships/slide" Target="slides/slide48.xml"/><Relationship Id="rId88" Type="http://schemas.openxmlformats.org/officeDocument/2006/relationships/slide" Target="slides/slide47.xml"/><Relationship Id="rId87" Type="http://schemas.openxmlformats.org/officeDocument/2006/relationships/slide" Target="slides/slide46.xml"/><Relationship Id="rId86" Type="http://schemas.openxmlformats.org/officeDocument/2006/relationships/slide" Target="slides/slide45.xml"/><Relationship Id="rId85" Type="http://schemas.openxmlformats.org/officeDocument/2006/relationships/slide" Target="slides/slide44.xml"/><Relationship Id="rId84" Type="http://schemas.openxmlformats.org/officeDocument/2006/relationships/slide" Target="slides/slide43.xml"/><Relationship Id="rId83" Type="http://schemas.openxmlformats.org/officeDocument/2006/relationships/slide" Target="slides/slide42.xml"/><Relationship Id="rId82" Type="http://schemas.openxmlformats.org/officeDocument/2006/relationships/slide" Target="slides/slide41.xml"/><Relationship Id="rId81" Type="http://schemas.openxmlformats.org/officeDocument/2006/relationships/slide" Target="slides/slide40.xml"/><Relationship Id="rId80" Type="http://schemas.openxmlformats.org/officeDocument/2006/relationships/slide" Target="slides/slide39.xml"/><Relationship Id="rId8" Type="http://schemas.openxmlformats.org/officeDocument/2006/relationships/slideMaster" Target="slideMasters/slideMaster7.xml"/><Relationship Id="rId79" Type="http://schemas.openxmlformats.org/officeDocument/2006/relationships/slide" Target="slides/slide38.xml"/><Relationship Id="rId78" Type="http://schemas.openxmlformats.org/officeDocument/2006/relationships/slide" Target="slides/slide37.xml"/><Relationship Id="rId77" Type="http://schemas.openxmlformats.org/officeDocument/2006/relationships/slide" Target="slides/slide36.xml"/><Relationship Id="rId76" Type="http://schemas.openxmlformats.org/officeDocument/2006/relationships/slide" Target="slides/slide35.xml"/><Relationship Id="rId75" Type="http://schemas.openxmlformats.org/officeDocument/2006/relationships/slide" Target="slides/slide34.xml"/><Relationship Id="rId74" Type="http://schemas.openxmlformats.org/officeDocument/2006/relationships/slide" Target="slides/slide33.xml"/><Relationship Id="rId73" Type="http://schemas.openxmlformats.org/officeDocument/2006/relationships/slide" Target="slides/slide32.xml"/><Relationship Id="rId72" Type="http://schemas.openxmlformats.org/officeDocument/2006/relationships/slide" Target="slides/slide31.xml"/><Relationship Id="rId71" Type="http://schemas.openxmlformats.org/officeDocument/2006/relationships/slide" Target="slides/slide30.xml"/><Relationship Id="rId70" Type="http://schemas.openxmlformats.org/officeDocument/2006/relationships/slide" Target="slides/slide29.xml"/><Relationship Id="rId7" Type="http://schemas.openxmlformats.org/officeDocument/2006/relationships/slideMaster" Target="slideMasters/slideMaster6.xml"/><Relationship Id="rId69" Type="http://schemas.openxmlformats.org/officeDocument/2006/relationships/slide" Target="slides/slide28.xml"/><Relationship Id="rId68" Type="http://schemas.openxmlformats.org/officeDocument/2006/relationships/slide" Target="slides/slide27.xml"/><Relationship Id="rId67" Type="http://schemas.openxmlformats.org/officeDocument/2006/relationships/slide" Target="slides/slide26.xml"/><Relationship Id="rId66" Type="http://schemas.openxmlformats.org/officeDocument/2006/relationships/slide" Target="slides/slide25.xml"/><Relationship Id="rId65" Type="http://schemas.openxmlformats.org/officeDocument/2006/relationships/slide" Target="slides/slide24.xml"/><Relationship Id="rId64" Type="http://schemas.openxmlformats.org/officeDocument/2006/relationships/slide" Target="slides/slide23.xml"/><Relationship Id="rId63" Type="http://schemas.openxmlformats.org/officeDocument/2006/relationships/slide" Target="slides/slide22.xml"/><Relationship Id="rId62" Type="http://schemas.openxmlformats.org/officeDocument/2006/relationships/slide" Target="slides/slide21.xml"/><Relationship Id="rId61" Type="http://schemas.openxmlformats.org/officeDocument/2006/relationships/slide" Target="slides/slide20.xml"/><Relationship Id="rId60" Type="http://schemas.openxmlformats.org/officeDocument/2006/relationships/slide" Target="slides/slide19.xml"/><Relationship Id="rId6" Type="http://schemas.openxmlformats.org/officeDocument/2006/relationships/slideMaster" Target="slideMasters/slideMaster5.xml"/><Relationship Id="rId59" Type="http://schemas.openxmlformats.org/officeDocument/2006/relationships/slide" Target="slides/slide18.xml"/><Relationship Id="rId58" Type="http://schemas.openxmlformats.org/officeDocument/2006/relationships/slide" Target="slides/slide17.xml"/><Relationship Id="rId57" Type="http://schemas.openxmlformats.org/officeDocument/2006/relationships/slide" Target="slides/slide16.xml"/><Relationship Id="rId56" Type="http://schemas.openxmlformats.org/officeDocument/2006/relationships/slide" Target="slides/slide15.xml"/><Relationship Id="rId55" Type="http://schemas.openxmlformats.org/officeDocument/2006/relationships/slide" Target="slides/slide14.xml"/><Relationship Id="rId54" Type="http://schemas.openxmlformats.org/officeDocument/2006/relationships/slide" Target="slides/slide13.xml"/><Relationship Id="rId53" Type="http://schemas.openxmlformats.org/officeDocument/2006/relationships/slide" Target="slides/slide12.xml"/><Relationship Id="rId52" Type="http://schemas.openxmlformats.org/officeDocument/2006/relationships/slide" Target="slides/slide11.xml"/><Relationship Id="rId51" Type="http://schemas.openxmlformats.org/officeDocument/2006/relationships/slide" Target="slides/slide10.xml"/><Relationship Id="rId50" Type="http://schemas.openxmlformats.org/officeDocument/2006/relationships/slide" Target="slides/slide9.xml"/><Relationship Id="rId5" Type="http://schemas.openxmlformats.org/officeDocument/2006/relationships/slideMaster" Target="slideMasters/slideMaster4.xml"/><Relationship Id="rId49" Type="http://schemas.openxmlformats.org/officeDocument/2006/relationships/notesMaster" Target="notesMasters/notesMaster1.xml"/><Relationship Id="rId48" Type="http://schemas.openxmlformats.org/officeDocument/2006/relationships/slide" Target="slides/slide8.xml"/><Relationship Id="rId47" Type="http://schemas.openxmlformats.org/officeDocument/2006/relationships/slide" Target="slides/slide7.xml"/><Relationship Id="rId46" Type="http://schemas.openxmlformats.org/officeDocument/2006/relationships/slide" Target="slides/slide6.xml"/><Relationship Id="rId45" Type="http://schemas.openxmlformats.org/officeDocument/2006/relationships/slide" Target="slides/slide5.xml"/><Relationship Id="rId44" Type="http://schemas.openxmlformats.org/officeDocument/2006/relationships/slide" Target="slides/slide4.xml"/><Relationship Id="rId43" Type="http://schemas.openxmlformats.org/officeDocument/2006/relationships/slide" Target="slides/slide3.xml"/><Relationship Id="rId42" Type="http://schemas.openxmlformats.org/officeDocument/2006/relationships/slide" Target="slides/slide2.xml"/><Relationship Id="rId41" Type="http://schemas.openxmlformats.org/officeDocument/2006/relationships/slide" Target="slides/slide1.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3" Type="http://schemas.openxmlformats.org/officeDocument/2006/relationships/tags" Target="tags/tag343.xml"/><Relationship Id="rId342" Type="http://schemas.openxmlformats.org/officeDocument/2006/relationships/font" Target="fonts/font23.fntdata"/><Relationship Id="rId341" Type="http://schemas.openxmlformats.org/officeDocument/2006/relationships/font" Target="fonts/font22.fntdata"/><Relationship Id="rId340" Type="http://schemas.openxmlformats.org/officeDocument/2006/relationships/font" Target="fonts/font21.fntdata"/><Relationship Id="rId34" Type="http://schemas.openxmlformats.org/officeDocument/2006/relationships/slideMaster" Target="slideMasters/slideMaster33.xml"/><Relationship Id="rId339" Type="http://schemas.openxmlformats.org/officeDocument/2006/relationships/font" Target="fonts/font20.fntdata"/><Relationship Id="rId338" Type="http://schemas.openxmlformats.org/officeDocument/2006/relationships/font" Target="fonts/font19.fntdata"/><Relationship Id="rId337" Type="http://schemas.openxmlformats.org/officeDocument/2006/relationships/font" Target="fonts/font18.fntdata"/><Relationship Id="rId336" Type="http://schemas.openxmlformats.org/officeDocument/2006/relationships/font" Target="fonts/font17.fntdata"/><Relationship Id="rId335" Type="http://schemas.openxmlformats.org/officeDocument/2006/relationships/font" Target="fonts/font16.fntdata"/><Relationship Id="rId334" Type="http://schemas.openxmlformats.org/officeDocument/2006/relationships/font" Target="fonts/font15.fntdata"/><Relationship Id="rId333" Type="http://schemas.openxmlformats.org/officeDocument/2006/relationships/font" Target="fonts/font14.fntdata"/><Relationship Id="rId332" Type="http://schemas.openxmlformats.org/officeDocument/2006/relationships/font" Target="fonts/font13.fntdata"/><Relationship Id="rId331" Type="http://schemas.openxmlformats.org/officeDocument/2006/relationships/font" Target="fonts/font12.fntdata"/><Relationship Id="rId330" Type="http://schemas.openxmlformats.org/officeDocument/2006/relationships/font" Target="fonts/font11.fntdata"/><Relationship Id="rId33" Type="http://schemas.openxmlformats.org/officeDocument/2006/relationships/slideMaster" Target="slideMasters/slideMaster32.xml"/><Relationship Id="rId329" Type="http://schemas.openxmlformats.org/officeDocument/2006/relationships/font" Target="fonts/font10.fntdata"/><Relationship Id="rId328" Type="http://schemas.openxmlformats.org/officeDocument/2006/relationships/font" Target="fonts/font9.fntdata"/><Relationship Id="rId327" Type="http://schemas.openxmlformats.org/officeDocument/2006/relationships/font" Target="fonts/font8.fntdata"/><Relationship Id="rId326" Type="http://schemas.openxmlformats.org/officeDocument/2006/relationships/font" Target="fonts/font7.fntdata"/><Relationship Id="rId325" Type="http://schemas.openxmlformats.org/officeDocument/2006/relationships/font" Target="fonts/font6.fntdata"/><Relationship Id="rId324" Type="http://schemas.openxmlformats.org/officeDocument/2006/relationships/font" Target="fonts/font5.fntdata"/><Relationship Id="rId323" Type="http://schemas.openxmlformats.org/officeDocument/2006/relationships/font" Target="fonts/font4.fntdata"/><Relationship Id="rId322" Type="http://schemas.openxmlformats.org/officeDocument/2006/relationships/font" Target="fonts/font3.fntdata"/><Relationship Id="rId321" Type="http://schemas.openxmlformats.org/officeDocument/2006/relationships/font" Target="fonts/font2.fntdata"/><Relationship Id="rId320" Type="http://schemas.openxmlformats.org/officeDocument/2006/relationships/font" Target="fonts/font1.fntdata"/><Relationship Id="rId32" Type="http://schemas.openxmlformats.org/officeDocument/2006/relationships/slideMaster" Target="slideMasters/slideMaster31.xml"/><Relationship Id="rId319" Type="http://schemas.openxmlformats.org/officeDocument/2006/relationships/commentAuthors" Target="commentAuthors.xml"/><Relationship Id="rId318" Type="http://schemas.openxmlformats.org/officeDocument/2006/relationships/tableStyles" Target="tableStyles.xml"/><Relationship Id="rId317" Type="http://schemas.openxmlformats.org/officeDocument/2006/relationships/viewProps" Target="viewProps.xml"/><Relationship Id="rId316" Type="http://schemas.openxmlformats.org/officeDocument/2006/relationships/presProps" Target="presProps.xml"/><Relationship Id="rId315" Type="http://schemas.openxmlformats.org/officeDocument/2006/relationships/handoutMaster" Target="handoutMasters/handoutMaster1.xml"/><Relationship Id="rId314" Type="http://schemas.openxmlformats.org/officeDocument/2006/relationships/slide" Target="slides/slide273.xml"/><Relationship Id="rId313" Type="http://schemas.openxmlformats.org/officeDocument/2006/relationships/slide" Target="slides/slide272.xml"/><Relationship Id="rId312" Type="http://schemas.openxmlformats.org/officeDocument/2006/relationships/slide" Target="slides/slide271.xml"/><Relationship Id="rId311" Type="http://schemas.openxmlformats.org/officeDocument/2006/relationships/slide" Target="slides/slide270.xml"/><Relationship Id="rId310" Type="http://schemas.openxmlformats.org/officeDocument/2006/relationships/slide" Target="slides/slide269.xml"/><Relationship Id="rId31" Type="http://schemas.openxmlformats.org/officeDocument/2006/relationships/slideMaster" Target="slideMasters/slideMaster30.xml"/><Relationship Id="rId309" Type="http://schemas.openxmlformats.org/officeDocument/2006/relationships/slide" Target="slides/slide268.xml"/><Relationship Id="rId308" Type="http://schemas.openxmlformats.org/officeDocument/2006/relationships/slide" Target="slides/slide267.xml"/><Relationship Id="rId307" Type="http://schemas.openxmlformats.org/officeDocument/2006/relationships/slide" Target="slides/slide266.xml"/><Relationship Id="rId306" Type="http://schemas.openxmlformats.org/officeDocument/2006/relationships/slide" Target="slides/slide265.xml"/><Relationship Id="rId305" Type="http://schemas.openxmlformats.org/officeDocument/2006/relationships/slide" Target="slides/slide264.xml"/><Relationship Id="rId304" Type="http://schemas.openxmlformats.org/officeDocument/2006/relationships/slide" Target="slides/slide263.xml"/><Relationship Id="rId303" Type="http://schemas.openxmlformats.org/officeDocument/2006/relationships/slide" Target="slides/slide262.xml"/><Relationship Id="rId302" Type="http://schemas.openxmlformats.org/officeDocument/2006/relationships/slide" Target="slides/slide261.xml"/><Relationship Id="rId301" Type="http://schemas.openxmlformats.org/officeDocument/2006/relationships/slide" Target="slides/slide260.xml"/><Relationship Id="rId300" Type="http://schemas.openxmlformats.org/officeDocument/2006/relationships/slide" Target="slides/slide259.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9" Type="http://schemas.openxmlformats.org/officeDocument/2006/relationships/slide" Target="slides/slide258.xml"/><Relationship Id="rId298" Type="http://schemas.openxmlformats.org/officeDocument/2006/relationships/slide" Target="slides/slide257.xml"/><Relationship Id="rId297" Type="http://schemas.openxmlformats.org/officeDocument/2006/relationships/slide" Target="slides/slide256.xml"/><Relationship Id="rId296" Type="http://schemas.openxmlformats.org/officeDocument/2006/relationships/slide" Target="slides/slide255.xml"/><Relationship Id="rId295" Type="http://schemas.openxmlformats.org/officeDocument/2006/relationships/slide" Target="slides/slide254.xml"/><Relationship Id="rId294" Type="http://schemas.openxmlformats.org/officeDocument/2006/relationships/slide" Target="slides/slide253.xml"/><Relationship Id="rId293" Type="http://schemas.openxmlformats.org/officeDocument/2006/relationships/slide" Target="slides/slide252.xml"/><Relationship Id="rId292" Type="http://schemas.openxmlformats.org/officeDocument/2006/relationships/slide" Target="slides/slide251.xml"/><Relationship Id="rId291" Type="http://schemas.openxmlformats.org/officeDocument/2006/relationships/slide" Target="slides/slide250.xml"/><Relationship Id="rId290" Type="http://schemas.openxmlformats.org/officeDocument/2006/relationships/slide" Target="slides/slide249.xml"/><Relationship Id="rId29" Type="http://schemas.openxmlformats.org/officeDocument/2006/relationships/slideMaster" Target="slideMasters/slideMaster28.xml"/><Relationship Id="rId289" Type="http://schemas.openxmlformats.org/officeDocument/2006/relationships/slide" Target="slides/slide248.xml"/><Relationship Id="rId288" Type="http://schemas.openxmlformats.org/officeDocument/2006/relationships/slide" Target="slides/slide247.xml"/><Relationship Id="rId287" Type="http://schemas.openxmlformats.org/officeDocument/2006/relationships/slide" Target="slides/slide246.xml"/><Relationship Id="rId286" Type="http://schemas.openxmlformats.org/officeDocument/2006/relationships/slide" Target="slides/slide245.xml"/><Relationship Id="rId285" Type="http://schemas.openxmlformats.org/officeDocument/2006/relationships/slide" Target="slides/slide244.xml"/><Relationship Id="rId284" Type="http://schemas.openxmlformats.org/officeDocument/2006/relationships/slide" Target="slides/slide243.xml"/><Relationship Id="rId283" Type="http://schemas.openxmlformats.org/officeDocument/2006/relationships/slide" Target="slides/slide242.xml"/><Relationship Id="rId282" Type="http://schemas.openxmlformats.org/officeDocument/2006/relationships/slide" Target="slides/slide241.xml"/><Relationship Id="rId281" Type="http://schemas.openxmlformats.org/officeDocument/2006/relationships/slide" Target="slides/slide240.xml"/><Relationship Id="rId280" Type="http://schemas.openxmlformats.org/officeDocument/2006/relationships/slide" Target="slides/slide239.xml"/><Relationship Id="rId28" Type="http://schemas.openxmlformats.org/officeDocument/2006/relationships/slideMaster" Target="slideMasters/slideMaster27.xml"/><Relationship Id="rId279" Type="http://schemas.openxmlformats.org/officeDocument/2006/relationships/slide" Target="slides/slide238.xml"/><Relationship Id="rId278" Type="http://schemas.openxmlformats.org/officeDocument/2006/relationships/slide" Target="slides/slide237.xml"/><Relationship Id="rId277" Type="http://schemas.openxmlformats.org/officeDocument/2006/relationships/slide" Target="slides/slide236.xml"/><Relationship Id="rId276" Type="http://schemas.openxmlformats.org/officeDocument/2006/relationships/slide" Target="slides/slide235.xml"/><Relationship Id="rId275" Type="http://schemas.openxmlformats.org/officeDocument/2006/relationships/slide" Target="slides/slide234.xml"/><Relationship Id="rId274" Type="http://schemas.openxmlformats.org/officeDocument/2006/relationships/slide" Target="slides/slide233.xml"/><Relationship Id="rId273" Type="http://schemas.openxmlformats.org/officeDocument/2006/relationships/slide" Target="slides/slide232.xml"/><Relationship Id="rId272" Type="http://schemas.openxmlformats.org/officeDocument/2006/relationships/slide" Target="slides/slide231.xml"/><Relationship Id="rId271" Type="http://schemas.openxmlformats.org/officeDocument/2006/relationships/slide" Target="slides/slide230.xml"/><Relationship Id="rId270" Type="http://schemas.openxmlformats.org/officeDocument/2006/relationships/slide" Target="slides/slide229.xml"/><Relationship Id="rId27" Type="http://schemas.openxmlformats.org/officeDocument/2006/relationships/slideMaster" Target="slideMasters/slideMaster26.xml"/><Relationship Id="rId269" Type="http://schemas.openxmlformats.org/officeDocument/2006/relationships/slide" Target="slides/slide228.xml"/><Relationship Id="rId268" Type="http://schemas.openxmlformats.org/officeDocument/2006/relationships/slide" Target="slides/slide227.xml"/><Relationship Id="rId267" Type="http://schemas.openxmlformats.org/officeDocument/2006/relationships/slide" Target="slides/slide226.xml"/><Relationship Id="rId266" Type="http://schemas.openxmlformats.org/officeDocument/2006/relationships/slide" Target="slides/slide225.xml"/><Relationship Id="rId265" Type="http://schemas.openxmlformats.org/officeDocument/2006/relationships/slide" Target="slides/slide224.xml"/><Relationship Id="rId264" Type="http://schemas.openxmlformats.org/officeDocument/2006/relationships/slide" Target="slides/slide223.xml"/><Relationship Id="rId263" Type="http://schemas.openxmlformats.org/officeDocument/2006/relationships/slide" Target="slides/slide222.xml"/><Relationship Id="rId262" Type="http://schemas.openxmlformats.org/officeDocument/2006/relationships/slide" Target="slides/slide221.xml"/><Relationship Id="rId261" Type="http://schemas.openxmlformats.org/officeDocument/2006/relationships/slide" Target="slides/slide220.xml"/><Relationship Id="rId260" Type="http://schemas.openxmlformats.org/officeDocument/2006/relationships/slide" Target="slides/slide219.xml"/><Relationship Id="rId26" Type="http://schemas.openxmlformats.org/officeDocument/2006/relationships/slideMaster" Target="slideMasters/slideMaster25.xml"/><Relationship Id="rId259" Type="http://schemas.openxmlformats.org/officeDocument/2006/relationships/slide" Target="slides/slide218.xml"/><Relationship Id="rId258" Type="http://schemas.openxmlformats.org/officeDocument/2006/relationships/slide" Target="slides/slide217.xml"/><Relationship Id="rId257" Type="http://schemas.openxmlformats.org/officeDocument/2006/relationships/slide" Target="slides/slide216.xml"/><Relationship Id="rId256" Type="http://schemas.openxmlformats.org/officeDocument/2006/relationships/slide" Target="slides/slide215.xml"/><Relationship Id="rId255" Type="http://schemas.openxmlformats.org/officeDocument/2006/relationships/slide" Target="slides/slide214.xml"/><Relationship Id="rId254" Type="http://schemas.openxmlformats.org/officeDocument/2006/relationships/slide" Target="slides/slide213.xml"/><Relationship Id="rId253" Type="http://schemas.openxmlformats.org/officeDocument/2006/relationships/slide" Target="slides/slide212.xml"/><Relationship Id="rId252" Type="http://schemas.openxmlformats.org/officeDocument/2006/relationships/slide" Target="slides/slide211.xml"/><Relationship Id="rId251" Type="http://schemas.openxmlformats.org/officeDocument/2006/relationships/slide" Target="slides/slide210.xml"/><Relationship Id="rId250" Type="http://schemas.openxmlformats.org/officeDocument/2006/relationships/slide" Target="slides/slide209.xml"/><Relationship Id="rId25" Type="http://schemas.openxmlformats.org/officeDocument/2006/relationships/slideMaster" Target="slideMasters/slideMaster24.xml"/><Relationship Id="rId249" Type="http://schemas.openxmlformats.org/officeDocument/2006/relationships/slide" Target="slides/slide208.xml"/><Relationship Id="rId248" Type="http://schemas.openxmlformats.org/officeDocument/2006/relationships/slide" Target="slides/slide207.xml"/><Relationship Id="rId247" Type="http://schemas.openxmlformats.org/officeDocument/2006/relationships/slide" Target="slides/slide206.xml"/><Relationship Id="rId246" Type="http://schemas.openxmlformats.org/officeDocument/2006/relationships/slide" Target="slides/slide205.xml"/><Relationship Id="rId245" Type="http://schemas.openxmlformats.org/officeDocument/2006/relationships/slide" Target="slides/slide204.xml"/><Relationship Id="rId244" Type="http://schemas.openxmlformats.org/officeDocument/2006/relationships/slide" Target="slides/slide203.xml"/><Relationship Id="rId243" Type="http://schemas.openxmlformats.org/officeDocument/2006/relationships/slide" Target="slides/slide202.xml"/><Relationship Id="rId242" Type="http://schemas.openxmlformats.org/officeDocument/2006/relationships/slide" Target="slides/slide201.xml"/><Relationship Id="rId241" Type="http://schemas.openxmlformats.org/officeDocument/2006/relationships/slide" Target="slides/slide200.xml"/><Relationship Id="rId240" Type="http://schemas.openxmlformats.org/officeDocument/2006/relationships/slide" Target="slides/slide199.xml"/><Relationship Id="rId24" Type="http://schemas.openxmlformats.org/officeDocument/2006/relationships/slideMaster" Target="slideMasters/slideMaster23.xml"/><Relationship Id="rId239" Type="http://schemas.openxmlformats.org/officeDocument/2006/relationships/slide" Target="slides/slide198.xml"/><Relationship Id="rId238" Type="http://schemas.openxmlformats.org/officeDocument/2006/relationships/slide" Target="slides/slide197.xml"/><Relationship Id="rId237" Type="http://schemas.openxmlformats.org/officeDocument/2006/relationships/slide" Target="slides/slide196.xml"/><Relationship Id="rId236" Type="http://schemas.openxmlformats.org/officeDocument/2006/relationships/slide" Target="slides/slide195.xml"/><Relationship Id="rId235" Type="http://schemas.openxmlformats.org/officeDocument/2006/relationships/slide" Target="slides/slide194.xml"/><Relationship Id="rId234" Type="http://schemas.openxmlformats.org/officeDocument/2006/relationships/slide" Target="slides/slide193.xml"/><Relationship Id="rId233" Type="http://schemas.openxmlformats.org/officeDocument/2006/relationships/slide" Target="slides/slide192.xml"/><Relationship Id="rId232" Type="http://schemas.openxmlformats.org/officeDocument/2006/relationships/slide" Target="slides/slide191.xml"/><Relationship Id="rId231" Type="http://schemas.openxmlformats.org/officeDocument/2006/relationships/slide" Target="slides/slide190.xml"/><Relationship Id="rId230" Type="http://schemas.openxmlformats.org/officeDocument/2006/relationships/slide" Target="slides/slide189.xml"/><Relationship Id="rId23" Type="http://schemas.openxmlformats.org/officeDocument/2006/relationships/slideMaster" Target="slideMasters/slideMaster22.xml"/><Relationship Id="rId229" Type="http://schemas.openxmlformats.org/officeDocument/2006/relationships/slide" Target="slides/slide188.xml"/><Relationship Id="rId228" Type="http://schemas.openxmlformats.org/officeDocument/2006/relationships/slide" Target="slides/slide187.xml"/><Relationship Id="rId227" Type="http://schemas.openxmlformats.org/officeDocument/2006/relationships/slide" Target="slides/slide186.xml"/><Relationship Id="rId226" Type="http://schemas.openxmlformats.org/officeDocument/2006/relationships/slide" Target="slides/slide185.xml"/><Relationship Id="rId225" Type="http://schemas.openxmlformats.org/officeDocument/2006/relationships/slide" Target="slides/slide184.xml"/><Relationship Id="rId224" Type="http://schemas.openxmlformats.org/officeDocument/2006/relationships/slide" Target="slides/slide183.xml"/><Relationship Id="rId223" Type="http://schemas.openxmlformats.org/officeDocument/2006/relationships/slide" Target="slides/slide182.xml"/><Relationship Id="rId222" Type="http://schemas.openxmlformats.org/officeDocument/2006/relationships/slide" Target="slides/slide181.xml"/><Relationship Id="rId221" Type="http://schemas.openxmlformats.org/officeDocument/2006/relationships/slide" Target="slides/slide180.xml"/><Relationship Id="rId220" Type="http://schemas.openxmlformats.org/officeDocument/2006/relationships/slide" Target="slides/slide179.xml"/><Relationship Id="rId22" Type="http://schemas.openxmlformats.org/officeDocument/2006/relationships/slideMaster" Target="slideMasters/slideMaster21.xml"/><Relationship Id="rId219" Type="http://schemas.openxmlformats.org/officeDocument/2006/relationships/slide" Target="slides/slide178.xml"/><Relationship Id="rId218" Type="http://schemas.openxmlformats.org/officeDocument/2006/relationships/slide" Target="slides/slide177.xml"/><Relationship Id="rId217" Type="http://schemas.openxmlformats.org/officeDocument/2006/relationships/slide" Target="slides/slide176.xml"/><Relationship Id="rId216" Type="http://schemas.openxmlformats.org/officeDocument/2006/relationships/slide" Target="slides/slide175.xml"/><Relationship Id="rId215" Type="http://schemas.openxmlformats.org/officeDocument/2006/relationships/slide" Target="slides/slide174.xml"/><Relationship Id="rId214" Type="http://schemas.openxmlformats.org/officeDocument/2006/relationships/slide" Target="slides/slide173.xml"/><Relationship Id="rId213" Type="http://schemas.openxmlformats.org/officeDocument/2006/relationships/slide" Target="slides/slide172.xml"/><Relationship Id="rId212" Type="http://schemas.openxmlformats.org/officeDocument/2006/relationships/slide" Target="slides/slide171.xml"/><Relationship Id="rId211" Type="http://schemas.openxmlformats.org/officeDocument/2006/relationships/slide" Target="slides/slide170.xml"/><Relationship Id="rId210" Type="http://schemas.openxmlformats.org/officeDocument/2006/relationships/slide" Target="slides/slide169.xml"/><Relationship Id="rId21" Type="http://schemas.openxmlformats.org/officeDocument/2006/relationships/slideMaster" Target="slideMasters/slideMaster20.xml"/><Relationship Id="rId209" Type="http://schemas.openxmlformats.org/officeDocument/2006/relationships/slide" Target="slides/slide168.xml"/><Relationship Id="rId208" Type="http://schemas.openxmlformats.org/officeDocument/2006/relationships/slide" Target="slides/slide167.xml"/><Relationship Id="rId207" Type="http://schemas.openxmlformats.org/officeDocument/2006/relationships/slide" Target="slides/slide166.xml"/><Relationship Id="rId206" Type="http://schemas.openxmlformats.org/officeDocument/2006/relationships/slide" Target="slides/slide165.xml"/><Relationship Id="rId205" Type="http://schemas.openxmlformats.org/officeDocument/2006/relationships/slide" Target="slides/slide164.xml"/><Relationship Id="rId204" Type="http://schemas.openxmlformats.org/officeDocument/2006/relationships/slide" Target="slides/slide163.xml"/><Relationship Id="rId203" Type="http://schemas.openxmlformats.org/officeDocument/2006/relationships/slide" Target="slides/slide162.xml"/><Relationship Id="rId202" Type="http://schemas.openxmlformats.org/officeDocument/2006/relationships/slide" Target="slides/slide161.xml"/><Relationship Id="rId201" Type="http://schemas.openxmlformats.org/officeDocument/2006/relationships/slide" Target="slides/slide160.xml"/><Relationship Id="rId200" Type="http://schemas.openxmlformats.org/officeDocument/2006/relationships/slide" Target="slides/slide159.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58.xml"/><Relationship Id="rId198" Type="http://schemas.openxmlformats.org/officeDocument/2006/relationships/slide" Target="slides/slide157.xml"/><Relationship Id="rId197" Type="http://schemas.openxmlformats.org/officeDocument/2006/relationships/slide" Target="slides/slide156.xml"/><Relationship Id="rId196" Type="http://schemas.openxmlformats.org/officeDocument/2006/relationships/slide" Target="slides/slide155.xml"/><Relationship Id="rId195" Type="http://schemas.openxmlformats.org/officeDocument/2006/relationships/slide" Target="slides/slide154.xml"/><Relationship Id="rId194" Type="http://schemas.openxmlformats.org/officeDocument/2006/relationships/slide" Target="slides/slide153.xml"/><Relationship Id="rId193" Type="http://schemas.openxmlformats.org/officeDocument/2006/relationships/slide" Target="slides/slide152.xml"/><Relationship Id="rId192" Type="http://schemas.openxmlformats.org/officeDocument/2006/relationships/slide" Target="slides/slide151.xml"/><Relationship Id="rId191" Type="http://schemas.openxmlformats.org/officeDocument/2006/relationships/slide" Target="slides/slide150.xml"/><Relationship Id="rId190" Type="http://schemas.openxmlformats.org/officeDocument/2006/relationships/slide" Target="slides/slide149.xml"/><Relationship Id="rId19" Type="http://schemas.openxmlformats.org/officeDocument/2006/relationships/slideMaster" Target="slideMasters/slideMaster18.xml"/><Relationship Id="rId189" Type="http://schemas.openxmlformats.org/officeDocument/2006/relationships/slide" Target="slides/slide148.xml"/><Relationship Id="rId188" Type="http://schemas.openxmlformats.org/officeDocument/2006/relationships/slide" Target="slides/slide147.xml"/><Relationship Id="rId187" Type="http://schemas.openxmlformats.org/officeDocument/2006/relationships/slide" Target="slides/slide146.xml"/><Relationship Id="rId186" Type="http://schemas.openxmlformats.org/officeDocument/2006/relationships/slide" Target="slides/slide145.xml"/><Relationship Id="rId185" Type="http://schemas.openxmlformats.org/officeDocument/2006/relationships/slide" Target="slides/slide144.xml"/><Relationship Id="rId184" Type="http://schemas.openxmlformats.org/officeDocument/2006/relationships/slide" Target="slides/slide143.xml"/><Relationship Id="rId183" Type="http://schemas.openxmlformats.org/officeDocument/2006/relationships/slide" Target="slides/slide142.xml"/><Relationship Id="rId182" Type="http://schemas.openxmlformats.org/officeDocument/2006/relationships/slide" Target="slides/slide141.xml"/><Relationship Id="rId181" Type="http://schemas.openxmlformats.org/officeDocument/2006/relationships/slide" Target="slides/slide140.xml"/><Relationship Id="rId180" Type="http://schemas.openxmlformats.org/officeDocument/2006/relationships/slide" Target="slides/slide139.xml"/><Relationship Id="rId18" Type="http://schemas.openxmlformats.org/officeDocument/2006/relationships/slideMaster" Target="slideMasters/slideMaster17.xml"/><Relationship Id="rId179" Type="http://schemas.openxmlformats.org/officeDocument/2006/relationships/slide" Target="slides/slide138.xml"/><Relationship Id="rId178" Type="http://schemas.openxmlformats.org/officeDocument/2006/relationships/slide" Target="slides/slide137.xml"/><Relationship Id="rId177" Type="http://schemas.openxmlformats.org/officeDocument/2006/relationships/slide" Target="slides/slide136.xml"/><Relationship Id="rId176" Type="http://schemas.openxmlformats.org/officeDocument/2006/relationships/slide" Target="slides/slide135.xml"/><Relationship Id="rId175" Type="http://schemas.openxmlformats.org/officeDocument/2006/relationships/slide" Target="slides/slide134.xml"/><Relationship Id="rId174" Type="http://schemas.openxmlformats.org/officeDocument/2006/relationships/slide" Target="slides/slide133.xml"/><Relationship Id="rId173" Type="http://schemas.openxmlformats.org/officeDocument/2006/relationships/slide" Target="slides/slide132.xml"/><Relationship Id="rId172" Type="http://schemas.openxmlformats.org/officeDocument/2006/relationships/slide" Target="slides/slide131.xml"/><Relationship Id="rId171" Type="http://schemas.openxmlformats.org/officeDocument/2006/relationships/slide" Target="slides/slide130.xml"/><Relationship Id="rId170" Type="http://schemas.openxmlformats.org/officeDocument/2006/relationships/slide" Target="slides/slide129.xml"/><Relationship Id="rId17" Type="http://schemas.openxmlformats.org/officeDocument/2006/relationships/slideMaster" Target="slideMasters/slideMaster16.xml"/><Relationship Id="rId169" Type="http://schemas.openxmlformats.org/officeDocument/2006/relationships/slide" Target="slides/slide128.xml"/><Relationship Id="rId168" Type="http://schemas.openxmlformats.org/officeDocument/2006/relationships/slide" Target="slides/slide127.xml"/><Relationship Id="rId167" Type="http://schemas.openxmlformats.org/officeDocument/2006/relationships/slide" Target="slides/slide126.xml"/><Relationship Id="rId166" Type="http://schemas.openxmlformats.org/officeDocument/2006/relationships/slide" Target="slides/slide125.xml"/><Relationship Id="rId165" Type="http://schemas.openxmlformats.org/officeDocument/2006/relationships/slide" Target="slides/slide124.xml"/><Relationship Id="rId164" Type="http://schemas.openxmlformats.org/officeDocument/2006/relationships/slide" Target="slides/slide123.xml"/><Relationship Id="rId163" Type="http://schemas.openxmlformats.org/officeDocument/2006/relationships/slide" Target="slides/slide122.xml"/><Relationship Id="rId162" Type="http://schemas.openxmlformats.org/officeDocument/2006/relationships/slide" Target="slides/slide121.xml"/><Relationship Id="rId161" Type="http://schemas.openxmlformats.org/officeDocument/2006/relationships/slide" Target="slides/slide120.xml"/><Relationship Id="rId160" Type="http://schemas.openxmlformats.org/officeDocument/2006/relationships/slide" Target="slides/slide119.xml"/><Relationship Id="rId16" Type="http://schemas.openxmlformats.org/officeDocument/2006/relationships/slideMaster" Target="slideMasters/slideMaster15.xml"/><Relationship Id="rId159" Type="http://schemas.openxmlformats.org/officeDocument/2006/relationships/slide" Target="slides/slide118.xml"/><Relationship Id="rId158" Type="http://schemas.openxmlformats.org/officeDocument/2006/relationships/slide" Target="slides/slide117.xml"/><Relationship Id="rId157" Type="http://schemas.openxmlformats.org/officeDocument/2006/relationships/slide" Target="slides/slide116.xml"/><Relationship Id="rId156" Type="http://schemas.openxmlformats.org/officeDocument/2006/relationships/slide" Target="slides/slide115.xml"/><Relationship Id="rId155" Type="http://schemas.openxmlformats.org/officeDocument/2006/relationships/slide" Target="slides/slide114.xml"/><Relationship Id="rId154" Type="http://schemas.openxmlformats.org/officeDocument/2006/relationships/slide" Target="slides/slide113.xml"/><Relationship Id="rId153" Type="http://schemas.openxmlformats.org/officeDocument/2006/relationships/slide" Target="slides/slide112.xml"/><Relationship Id="rId152" Type="http://schemas.openxmlformats.org/officeDocument/2006/relationships/slide" Target="slides/slide111.xml"/><Relationship Id="rId151" Type="http://schemas.openxmlformats.org/officeDocument/2006/relationships/slide" Target="slides/slide110.xml"/><Relationship Id="rId150" Type="http://schemas.openxmlformats.org/officeDocument/2006/relationships/slide" Target="slides/slide109.xml"/><Relationship Id="rId15" Type="http://schemas.openxmlformats.org/officeDocument/2006/relationships/slideMaster" Target="slideMasters/slideMaster14.xml"/><Relationship Id="rId149" Type="http://schemas.openxmlformats.org/officeDocument/2006/relationships/slide" Target="slides/slide108.xml"/><Relationship Id="rId148" Type="http://schemas.openxmlformats.org/officeDocument/2006/relationships/slide" Target="slides/slide107.xml"/><Relationship Id="rId147" Type="http://schemas.openxmlformats.org/officeDocument/2006/relationships/slide" Target="slides/slide106.xml"/><Relationship Id="rId146" Type="http://schemas.openxmlformats.org/officeDocument/2006/relationships/slide" Target="slides/slide105.xml"/><Relationship Id="rId145" Type="http://schemas.openxmlformats.org/officeDocument/2006/relationships/slide" Target="slides/slide104.xml"/><Relationship Id="rId144" Type="http://schemas.openxmlformats.org/officeDocument/2006/relationships/slide" Target="slides/slide103.xml"/><Relationship Id="rId143" Type="http://schemas.openxmlformats.org/officeDocument/2006/relationships/slide" Target="slides/slide102.xml"/><Relationship Id="rId142" Type="http://schemas.openxmlformats.org/officeDocument/2006/relationships/slide" Target="slides/slide101.xml"/><Relationship Id="rId141" Type="http://schemas.openxmlformats.org/officeDocument/2006/relationships/slide" Target="slides/slide100.xml"/><Relationship Id="rId140" Type="http://schemas.openxmlformats.org/officeDocument/2006/relationships/slide" Target="slides/slide99.xml"/><Relationship Id="rId14" Type="http://schemas.openxmlformats.org/officeDocument/2006/relationships/slideMaster" Target="slideMasters/slideMaster13.xml"/><Relationship Id="rId139" Type="http://schemas.openxmlformats.org/officeDocument/2006/relationships/slide" Target="slides/slide98.xml"/><Relationship Id="rId138" Type="http://schemas.openxmlformats.org/officeDocument/2006/relationships/slide" Target="slides/slide97.xml"/><Relationship Id="rId137" Type="http://schemas.openxmlformats.org/officeDocument/2006/relationships/slide" Target="slides/slide96.xml"/><Relationship Id="rId136" Type="http://schemas.openxmlformats.org/officeDocument/2006/relationships/slide" Target="slides/slide95.xml"/><Relationship Id="rId135" Type="http://schemas.openxmlformats.org/officeDocument/2006/relationships/slide" Target="slides/slide94.xml"/><Relationship Id="rId134" Type="http://schemas.openxmlformats.org/officeDocument/2006/relationships/slide" Target="slides/slide93.xml"/><Relationship Id="rId133" Type="http://schemas.openxmlformats.org/officeDocument/2006/relationships/slide" Target="slides/slide92.xml"/><Relationship Id="rId132" Type="http://schemas.openxmlformats.org/officeDocument/2006/relationships/slide" Target="slides/slide91.xml"/><Relationship Id="rId131" Type="http://schemas.openxmlformats.org/officeDocument/2006/relationships/slide" Target="slides/slide90.xml"/><Relationship Id="rId130" Type="http://schemas.openxmlformats.org/officeDocument/2006/relationships/slide" Target="slides/slide89.xml"/><Relationship Id="rId13" Type="http://schemas.openxmlformats.org/officeDocument/2006/relationships/slideMaster" Target="slideMasters/slideMaster12.xml"/><Relationship Id="rId129" Type="http://schemas.openxmlformats.org/officeDocument/2006/relationships/slide" Target="slides/slide88.xml"/><Relationship Id="rId128" Type="http://schemas.openxmlformats.org/officeDocument/2006/relationships/slide" Target="slides/slide87.xml"/><Relationship Id="rId127" Type="http://schemas.openxmlformats.org/officeDocument/2006/relationships/slide" Target="slides/slide86.xml"/><Relationship Id="rId126" Type="http://schemas.openxmlformats.org/officeDocument/2006/relationships/slide" Target="slides/slide85.xml"/><Relationship Id="rId125" Type="http://schemas.openxmlformats.org/officeDocument/2006/relationships/slide" Target="slides/slide84.xml"/><Relationship Id="rId124" Type="http://schemas.openxmlformats.org/officeDocument/2006/relationships/slide" Target="slides/slide83.xml"/><Relationship Id="rId123" Type="http://schemas.openxmlformats.org/officeDocument/2006/relationships/slide" Target="slides/slide82.xml"/><Relationship Id="rId122" Type="http://schemas.openxmlformats.org/officeDocument/2006/relationships/slide" Target="slides/slide81.xml"/><Relationship Id="rId121" Type="http://schemas.openxmlformats.org/officeDocument/2006/relationships/slide" Target="slides/slide80.xml"/><Relationship Id="rId120" Type="http://schemas.openxmlformats.org/officeDocument/2006/relationships/slide" Target="slides/slide79.xml"/><Relationship Id="rId12" Type="http://schemas.openxmlformats.org/officeDocument/2006/relationships/slideMaster" Target="slideMasters/slideMaster11.xml"/><Relationship Id="rId119" Type="http://schemas.openxmlformats.org/officeDocument/2006/relationships/slide" Target="slides/slide78.xml"/><Relationship Id="rId118" Type="http://schemas.openxmlformats.org/officeDocument/2006/relationships/slide" Target="slides/slide77.xml"/><Relationship Id="rId117" Type="http://schemas.openxmlformats.org/officeDocument/2006/relationships/slide" Target="slides/slide76.xml"/><Relationship Id="rId116" Type="http://schemas.openxmlformats.org/officeDocument/2006/relationships/slide" Target="slides/slide75.xml"/><Relationship Id="rId115" Type="http://schemas.openxmlformats.org/officeDocument/2006/relationships/slide" Target="slides/slide74.xml"/><Relationship Id="rId114" Type="http://schemas.openxmlformats.org/officeDocument/2006/relationships/slide" Target="slides/slide73.xml"/><Relationship Id="rId113" Type="http://schemas.openxmlformats.org/officeDocument/2006/relationships/slide" Target="slides/slide72.xml"/><Relationship Id="rId112" Type="http://schemas.openxmlformats.org/officeDocument/2006/relationships/slide" Target="slides/slide71.xml"/><Relationship Id="rId111" Type="http://schemas.openxmlformats.org/officeDocument/2006/relationships/slide" Target="slides/slide70.xml"/><Relationship Id="rId110" Type="http://schemas.openxmlformats.org/officeDocument/2006/relationships/slide" Target="slides/slide69.xml"/><Relationship Id="rId11" Type="http://schemas.openxmlformats.org/officeDocument/2006/relationships/slideMaster" Target="slideMasters/slideMaster10.xml"/><Relationship Id="rId109" Type="http://schemas.openxmlformats.org/officeDocument/2006/relationships/slide" Target="slides/slide68.xml"/><Relationship Id="rId108" Type="http://schemas.openxmlformats.org/officeDocument/2006/relationships/slide" Target="slides/slide67.xml"/><Relationship Id="rId107" Type="http://schemas.openxmlformats.org/officeDocument/2006/relationships/slide" Target="slides/slide66.xml"/><Relationship Id="rId106" Type="http://schemas.openxmlformats.org/officeDocument/2006/relationships/slide" Target="slides/slide65.xml"/><Relationship Id="rId105" Type="http://schemas.openxmlformats.org/officeDocument/2006/relationships/slide" Target="slides/slide64.xml"/><Relationship Id="rId104" Type="http://schemas.openxmlformats.org/officeDocument/2006/relationships/slide" Target="slides/slide63.xml"/><Relationship Id="rId103" Type="http://schemas.openxmlformats.org/officeDocument/2006/relationships/slide" Target="slides/slide62.xml"/><Relationship Id="rId102" Type="http://schemas.openxmlformats.org/officeDocument/2006/relationships/slide" Target="slides/slide61.xml"/><Relationship Id="rId101" Type="http://schemas.openxmlformats.org/officeDocument/2006/relationships/slide" Target="slides/slide60.xml"/><Relationship Id="rId100" Type="http://schemas.openxmlformats.org/officeDocument/2006/relationships/slide" Target="slides/slide5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好，对于这</a:t>
            </a:r>
            <a:r>
              <a:rPr lang="en-US" altLang="zh-CN"/>
              <a:t>2</a:t>
            </a:r>
            <a:r>
              <a:rPr lang="zh-CN" altLang="en-US"/>
              <a:t>种方式，其实哪一种都是可以的。</a:t>
            </a:r>
            <a:endParaRPr lang="zh-CN" altLang="en-US"/>
          </a:p>
          <a:p>
            <a:r>
              <a:rPr lang="zh-CN" altLang="en-US"/>
              <a:t>但是呢，我们更加推荐第二种，也就是将数据加载到</a:t>
            </a:r>
            <a:r>
              <a:rPr lang="en-US" altLang="zh-CN"/>
              <a:t>Hive</a:t>
            </a:r>
            <a:r>
              <a:rPr lang="zh-CN" altLang="en-US"/>
              <a:t>的内部表中去。</a:t>
            </a:r>
            <a:endParaRPr lang="zh-CN" altLang="en-US"/>
          </a:p>
          <a:p>
            <a:r>
              <a:rPr lang="zh-CN" altLang="en-US"/>
              <a:t>为什么呢？</a:t>
            </a:r>
            <a:endParaRPr lang="zh-CN" altLang="en-US"/>
          </a:p>
          <a:p>
            <a:endParaRPr lang="zh-CN" altLang="en-US"/>
          </a:p>
          <a:p>
            <a:r>
              <a:rPr lang="zh-CN" altLang="en-US"/>
              <a:t>主要是因为：</a:t>
            </a:r>
            <a:r>
              <a:rPr lang="zh-CN" altLang="en-US">
                <a:sym typeface="+mn-ea"/>
              </a:rPr>
              <a:t>（</a:t>
            </a:r>
            <a:r>
              <a:rPr lang="en-US" altLang="zh-CN">
                <a:sym typeface="+mn-ea"/>
              </a:rPr>
              <a:t>x</a:t>
            </a:r>
            <a:r>
              <a:rPr lang="zh-CN" altLang="en-US">
                <a:sym typeface="+mn-ea"/>
              </a:rPr>
              <a:t>）外部表就像企业的外聘顾问一样，非正式成员，在设计上只是一个临时工，一般用于中转数据或临时使用。</a:t>
            </a:r>
            <a:endParaRPr lang="zh-CN" altLang="en-US">
              <a:sym typeface="+mn-ea"/>
            </a:endParaRPr>
          </a:p>
          <a:p>
            <a:r>
              <a:rPr lang="zh-CN" altLang="en-US"/>
              <a:t>很少会将外部表拿来做重要的数据存储</a:t>
            </a:r>
            <a:endParaRPr lang="zh-CN" altLang="en-US"/>
          </a:p>
          <a:p>
            <a:r>
              <a:rPr lang="zh-CN" altLang="en-US"/>
              <a:t>这也是因为</a:t>
            </a:r>
            <a:r>
              <a:rPr lang="zh-CN" altLang="en-US">
                <a:sym typeface="+mn-ea"/>
              </a:rPr>
              <a:t>（</a:t>
            </a:r>
            <a:r>
              <a:rPr lang="en-US" altLang="zh-CN">
                <a:sym typeface="+mn-ea"/>
              </a:rPr>
              <a:t>x</a:t>
            </a:r>
            <a:r>
              <a:rPr lang="zh-CN" altLang="en-US">
                <a:sym typeface="+mn-ea"/>
              </a:rPr>
              <a:t>）外部表的存储位置是不固定的，是自由的，那么在权限管控上就不容易统一，容易出现数据丢失等问题。</a:t>
            </a:r>
            <a:endParaRPr lang="zh-CN" altLang="en-US">
              <a:sym typeface="+mn-ea"/>
            </a:endParaRPr>
          </a:p>
          <a:p>
            <a:endParaRPr lang="zh-CN" altLang="en-US"/>
          </a:p>
          <a:p>
            <a:r>
              <a:rPr lang="zh-CN" altLang="en-US"/>
              <a:t>所以</a:t>
            </a:r>
            <a:r>
              <a:rPr lang="zh-CN" altLang="en-US">
                <a:sym typeface="+mn-ea"/>
              </a:rPr>
              <a:t>（</a:t>
            </a:r>
            <a:r>
              <a:rPr lang="en-US" altLang="zh-CN">
                <a:sym typeface="+mn-ea"/>
              </a:rPr>
              <a:t>x</a:t>
            </a:r>
            <a:r>
              <a:rPr lang="zh-CN" altLang="en-US">
                <a:sym typeface="+mn-ea"/>
              </a:rPr>
              <a:t>）我们需要学习数据加载，用来完成将外部数据导入到</a:t>
            </a:r>
            <a:r>
              <a:rPr lang="en-US" altLang="zh-CN">
                <a:sym typeface="+mn-ea"/>
              </a:rPr>
              <a:t>Hive</a:t>
            </a:r>
            <a:r>
              <a:rPr lang="zh-CN" altLang="en-US">
                <a:sym typeface="+mn-ea"/>
              </a:rPr>
              <a:t>的内部表中。（</a:t>
            </a:r>
            <a:r>
              <a:rPr lang="en-US" altLang="zh-CN">
                <a:sym typeface="+mn-ea"/>
              </a:rPr>
              <a:t>x</a:t>
            </a:r>
            <a:r>
              <a:rPr lang="zh-CN" altLang="en-US">
                <a:sym typeface="+mn-ea"/>
              </a:rPr>
              <a:t>）</a:t>
            </a:r>
            <a:endParaRPr lang="zh-CN" altLang="en-US">
              <a:sym typeface="+mn-ea"/>
            </a:endParaRPr>
          </a:p>
          <a:p>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进行数据加载，可以使用</a:t>
            </a:r>
            <a:r>
              <a:rPr lang="en-US" altLang="zh-CN"/>
              <a:t>Hive</a:t>
            </a:r>
            <a:r>
              <a:rPr lang="zh-CN" altLang="en-US"/>
              <a:t>提供的</a:t>
            </a:r>
            <a:r>
              <a:rPr lang="en-US" altLang="zh-CN"/>
              <a:t>LOAD</a:t>
            </a:r>
            <a:r>
              <a:rPr lang="zh-CN" altLang="en-US"/>
              <a:t>语法，用以将外部数据加载到</a:t>
            </a:r>
            <a:r>
              <a:rPr lang="en-US" altLang="zh-CN"/>
              <a:t>Hive</a:t>
            </a:r>
            <a:r>
              <a:rPr lang="zh-CN" altLang="en-US"/>
              <a:t>内。语法如下：</a:t>
            </a:r>
            <a:endParaRPr lang="zh-CN" altLang="en-US"/>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首先，我们需要了解下，为什么需要学习数据加载呢。</a:t>
            </a:r>
            <a:endParaRPr lang="zh-CN" altLang="en-US"/>
          </a:p>
          <a:p>
            <a:r>
              <a:rPr lang="zh-CN" altLang="en-US"/>
              <a:t>关于这个问题我们先来回顾一个基础的概念：</a:t>
            </a:r>
            <a:r>
              <a:rPr lang="en-US" altLang="zh-CN"/>
              <a:t>Hive</a:t>
            </a:r>
            <a:r>
              <a:rPr lang="zh-CN" altLang="en-US"/>
              <a:t>的外部表和内部表</a:t>
            </a:r>
            <a:r>
              <a:rPr lang="zh-CN" altLang="en-US">
                <a:sym typeface="+mn-ea"/>
              </a:rPr>
              <a:t>（</a:t>
            </a:r>
            <a:r>
              <a:rPr lang="en-US" altLang="zh-CN">
                <a:sym typeface="+mn-ea"/>
              </a:rPr>
              <a:t>x</a:t>
            </a:r>
            <a:r>
              <a:rPr lang="zh-CN" altLang="en-US">
                <a:sym typeface="+mn-ea"/>
              </a:rPr>
              <a:t>）</a:t>
            </a:r>
            <a:endParaRPr lang="zh-CN" altLang="en-US">
              <a:sym typeface="+mn-ea"/>
            </a:endParaRPr>
          </a:p>
          <a:p>
            <a:r>
              <a:rPr lang="zh-CN" altLang="en-US"/>
              <a:t>在</a:t>
            </a:r>
            <a:r>
              <a:rPr lang="en-US" altLang="zh-CN"/>
              <a:t>HDFS</a:t>
            </a:r>
            <a:r>
              <a:rPr lang="zh-CN" altLang="en-US"/>
              <a:t>中，外部表和内部表的存储是不同的。</a:t>
            </a:r>
            <a:r>
              <a:rPr lang="zh-CN" altLang="en-US">
                <a:sym typeface="+mn-ea"/>
              </a:rPr>
              <a:t>（</a:t>
            </a:r>
            <a:r>
              <a:rPr lang="en-US" altLang="zh-CN">
                <a:sym typeface="+mn-ea"/>
              </a:rPr>
              <a:t>x</a:t>
            </a:r>
            <a:r>
              <a:rPr lang="zh-CN" altLang="en-US">
                <a:sym typeface="+mn-ea"/>
              </a:rPr>
              <a:t>）内部表有</a:t>
            </a:r>
            <a:r>
              <a:rPr lang="en-US" altLang="zh-CN">
                <a:sym typeface="+mn-ea"/>
              </a:rPr>
              <a:t>Hive</a:t>
            </a:r>
            <a:r>
              <a:rPr lang="zh-CN" altLang="en-US">
                <a:sym typeface="+mn-ea"/>
              </a:rPr>
              <a:t>专属的存储空间用以存储数据（</a:t>
            </a:r>
            <a:r>
              <a:rPr lang="en-US" altLang="zh-CN">
                <a:sym typeface="+mn-ea"/>
              </a:rPr>
              <a:t>x</a:t>
            </a:r>
            <a:r>
              <a:rPr lang="zh-CN" altLang="en-US">
                <a:sym typeface="+mn-ea"/>
              </a:rPr>
              <a:t>）而外部表则自由许多，可以在</a:t>
            </a:r>
            <a:r>
              <a:rPr lang="en-US" altLang="zh-CN">
                <a:sym typeface="+mn-ea"/>
              </a:rPr>
              <a:t>HDFS</a:t>
            </a:r>
            <a:r>
              <a:rPr lang="zh-CN" altLang="en-US">
                <a:sym typeface="+mn-ea"/>
              </a:rPr>
              <a:t>的任意位置存储。（</a:t>
            </a:r>
            <a:r>
              <a:rPr lang="en-US" altLang="zh-CN">
                <a:sym typeface="+mn-ea"/>
              </a:rPr>
              <a:t>x</a:t>
            </a:r>
            <a:r>
              <a:rPr lang="zh-CN" altLang="en-US">
                <a:sym typeface="+mn-ea"/>
              </a:rPr>
              <a:t>）而外部表</a:t>
            </a:r>
            <a:endParaRPr lang="zh-CN" altLang="en-US">
              <a:sym typeface="+mn-ea"/>
            </a:endParaRPr>
          </a:p>
          <a:p>
            <a:r>
              <a:rPr lang="zh-CN" altLang="en-US">
                <a:sym typeface="+mn-ea"/>
              </a:rPr>
              <a:t>和</a:t>
            </a:r>
            <a:r>
              <a:rPr lang="en-US" altLang="zh-CN">
                <a:sym typeface="+mn-ea"/>
              </a:rPr>
              <a:t>Hive</a:t>
            </a:r>
            <a:r>
              <a:rPr lang="zh-CN" altLang="en-US">
                <a:sym typeface="+mn-ea"/>
              </a:rPr>
              <a:t>的关联也仅仅只是一个链接的关系。如图所示。</a:t>
            </a:r>
            <a:endParaRPr lang="zh-CN" altLang="en-US">
              <a:sym typeface="+mn-ea"/>
            </a:endParaRPr>
          </a:p>
          <a:p>
            <a:endParaRPr lang="zh-CN" altLang="en-US">
              <a:sym typeface="+mn-ea"/>
            </a:endParaRPr>
          </a:p>
          <a:p>
            <a:r>
              <a:rPr lang="zh-CN" altLang="en-US">
                <a:sym typeface="+mn-ea"/>
              </a:rPr>
              <a:t>那么，现在有一个场景，我有一份数据存放在</a:t>
            </a:r>
            <a:r>
              <a:rPr lang="en-US" altLang="zh-CN">
                <a:sym typeface="+mn-ea"/>
              </a:rPr>
              <a:t>HDFS</a:t>
            </a:r>
            <a:r>
              <a:rPr lang="zh-CN" altLang="en-US">
                <a:sym typeface="+mn-ea"/>
              </a:rPr>
              <a:t>中，（</a:t>
            </a:r>
            <a:r>
              <a:rPr lang="en-US" altLang="zh-CN">
                <a:sym typeface="+mn-ea"/>
              </a:rPr>
              <a:t>x</a:t>
            </a:r>
            <a:r>
              <a:rPr lang="zh-CN" altLang="en-US">
                <a:sym typeface="+mn-ea"/>
              </a:rPr>
              <a:t>）现在需要这个数据被</a:t>
            </a:r>
            <a:r>
              <a:rPr lang="en-US" altLang="zh-CN">
                <a:sym typeface="+mn-ea"/>
              </a:rPr>
              <a:t>Hive</a:t>
            </a:r>
            <a:r>
              <a:rPr lang="zh-CN" altLang="en-US">
                <a:sym typeface="+mn-ea"/>
              </a:rPr>
              <a:t>所使用，那么我们有</a:t>
            </a:r>
            <a:r>
              <a:rPr lang="en-US" altLang="zh-CN">
                <a:sym typeface="+mn-ea"/>
              </a:rPr>
              <a:t>2</a:t>
            </a:r>
            <a:r>
              <a:rPr lang="zh-CN" altLang="en-US">
                <a:sym typeface="+mn-ea"/>
              </a:rPr>
              <a:t>种选择。（</a:t>
            </a:r>
            <a:r>
              <a:rPr lang="en-US" altLang="zh-CN">
                <a:sym typeface="+mn-ea"/>
              </a:rPr>
              <a:t>x</a:t>
            </a:r>
            <a:r>
              <a:rPr lang="zh-CN" altLang="en-US">
                <a:sym typeface="+mn-ea"/>
              </a:rPr>
              <a:t>）</a:t>
            </a:r>
            <a:endParaRPr lang="zh-CN" altLang="en-U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en-US"/>
              <a:t>将这个数据通过关联的形式，成为</a:t>
            </a:r>
            <a:r>
              <a:rPr lang="en-US" altLang="zh-CN"/>
              <a:t>Hive</a:t>
            </a:r>
            <a:r>
              <a:rPr lang="zh-CN" altLang="en-US"/>
              <a:t>的外部表</a:t>
            </a:r>
            <a:endParaRPr lang="zh-CN" altLang="en-US"/>
          </a:p>
          <a:p>
            <a:r>
              <a:rPr lang="en-US" altLang="zh-CN"/>
              <a:t>2. </a:t>
            </a:r>
            <a:r>
              <a:rPr lang="zh-CN" altLang="en-US"/>
              <a:t>将这个数据加载到</a:t>
            </a:r>
            <a:r>
              <a:rPr lang="en-US" altLang="zh-CN"/>
              <a:t>Hive</a:t>
            </a:r>
            <a:r>
              <a:rPr lang="zh-CN" altLang="en-US"/>
              <a:t>内成为内部表。</a:t>
            </a:r>
            <a:endParaRPr lang="zh-CN" altLang="en-US"/>
          </a:p>
          <a:p>
            <a:endParaRPr lang="zh-CN" altLang="en-US"/>
          </a:p>
          <a:p>
            <a:r>
              <a:rPr lang="zh-CN" altLang="en-US"/>
              <a:t>屏幕前的同学们，你们倾向于现在哪一种方式来完成这个需求呢？可以在弹幕回答一波。</a:t>
            </a:r>
            <a:endParaRPr lang="zh-CN" altLang="en-US"/>
          </a:p>
          <a:p>
            <a:endParaRPr lang="zh-CN" altLang="en-US"/>
          </a:p>
          <a:p>
            <a:r>
              <a:rPr lang="zh-CN" altLang="en-US">
                <a:sym typeface="+mn-ea"/>
              </a:rPr>
              <a:t>（</a:t>
            </a:r>
            <a:r>
              <a:rPr lang="en-US" altLang="zh-CN">
                <a:sym typeface="+mn-ea"/>
              </a:rPr>
              <a:t>x</a:t>
            </a:r>
            <a:r>
              <a:rPr lang="zh-CN" altLang="en-US">
                <a:sym typeface="+mn-ea"/>
              </a:rPr>
              <a: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hasCustomPrompt="1"/>
          </p:nvPr>
        </p:nvSpPr>
        <p:spPr>
          <a:xfrm>
            <a:off x="838200" y="2244725"/>
            <a:ext cx="10541000" cy="1158875"/>
          </a:xfrm>
          <a:prstGeom prst="rect">
            <a:avLst/>
          </a:prstGeom>
        </p:spPr>
        <p:txBody>
          <a:bodyPr anchor="ctr"/>
          <a:lstStyle>
            <a:lvl1pPr algn="ctr">
              <a:defRPr sz="7200" b="0" i="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kumimoji="1" lang="zh-CN" altLang="en-US" dirty="0"/>
              <a:t>主标题</a:t>
            </a:r>
            <a:endParaRPr kumimoji="1" lang="zh-CN" altLang="en-US" dirty="0"/>
          </a:p>
        </p:txBody>
      </p:sp>
      <p:sp>
        <p:nvSpPr>
          <p:cNvPr id="8"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9"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
        <p:nvSpPr>
          <p:cNvPr id="11" name="文本框 10"/>
          <p:cNvSpPr txBox="1"/>
          <p:nvPr userDrawn="1"/>
        </p:nvSpPr>
        <p:spPr>
          <a:xfrm>
            <a:off x="5273040" y="3083509"/>
            <a:ext cx="5431472" cy="101188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输入具体主讲内容</a:t>
            </a:r>
            <a:endPar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lnSpc>
                <a:spcPct val="200000"/>
              </a:lnSpc>
              <a:buFont typeface="Arial" panose="020B0604020202020204" pitchFamily="34" charset="0"/>
              <a:buChar char="•"/>
            </a:pP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可根据标题数量调整字体大小</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5231904" y="2768759"/>
            <a:ext cx="6725920" cy="548322"/>
          </a:xfrm>
          <a:prstGeom prst="rect">
            <a:avLst/>
          </a:prstGeom>
        </p:spPr>
        <p:txBody>
          <a:bodyPr anchor="ctr">
            <a:normAutofit/>
          </a:bodyPr>
          <a:lstStyle>
            <a:lvl1pPr algn="ctr">
              <a:defRPr sz="3600" b="0" i="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9"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8"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806306" y="968974"/>
            <a:ext cx="1228476" cy="528956"/>
            <a:chOff x="852891" y="1026849"/>
            <a:chExt cx="1228476" cy="528956"/>
          </a:xfrm>
        </p:grpSpPr>
        <p:sp>
          <p:nvSpPr>
            <p:cNvPr id="8" name="矩形 7"/>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形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1"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2"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3"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a:off x="806306" y="968974"/>
            <a:ext cx="1228476" cy="528956"/>
            <a:chOff x="852891" y="1026849"/>
            <a:chExt cx="1228476" cy="528956"/>
          </a:xfrm>
        </p:grpSpPr>
        <p:sp>
          <p:nvSpPr>
            <p:cNvPr id="9" name="矩形 8"/>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六边形 9"/>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1" name="图形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2"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步骤</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3"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4"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grpSp>
        <p:nvGrpSpPr>
          <p:cNvPr id="10" name="组合 9"/>
          <p:cNvGrpSpPr/>
          <p:nvPr userDrawn="1"/>
        </p:nvGrpSpPr>
        <p:grpSpPr>
          <a:xfrm>
            <a:off x="806306" y="968974"/>
            <a:ext cx="1228476" cy="528956"/>
            <a:chOff x="852891" y="1026849"/>
            <a:chExt cx="1228476" cy="528956"/>
          </a:xfrm>
        </p:grpSpPr>
        <p:sp>
          <p:nvSpPr>
            <p:cNvPr id="11" name="矩形 10"/>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六边形 11"/>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3" name="图形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4"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5"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6"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13" name="组合 12"/>
          <p:cNvGrpSpPr/>
          <p:nvPr userDrawn="1"/>
        </p:nvGrpSpPr>
        <p:grpSpPr>
          <a:xfrm>
            <a:off x="806306" y="968974"/>
            <a:ext cx="1228476" cy="528956"/>
            <a:chOff x="852891" y="1026849"/>
            <a:chExt cx="1228476" cy="528956"/>
          </a:xfrm>
        </p:grpSpPr>
        <p:sp>
          <p:nvSpPr>
            <p:cNvPr id="14" name="矩形 13"/>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6" name="图形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7"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互动</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8"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9"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12" name="组合 11"/>
          <p:cNvGrpSpPr/>
          <p:nvPr userDrawn="1"/>
        </p:nvGrpSpPr>
        <p:grpSpPr>
          <a:xfrm>
            <a:off x="806306" y="968974"/>
            <a:ext cx="1228476" cy="528956"/>
            <a:chOff x="852891" y="1026849"/>
            <a:chExt cx="1228476" cy="528956"/>
          </a:xfrm>
        </p:grpSpPr>
        <p:sp>
          <p:nvSpPr>
            <p:cNvPr id="13" name="矩形 12"/>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5" name="图形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6"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拓展</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7"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8"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六边形 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1"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六边形 11"/>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六边形 12"/>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8"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7" name="矩形 6"/>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8"/>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9"/>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矩形 10"/>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矩形 11"/>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4"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矩形 1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竖排标题与文本">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5015880" y="908720"/>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5015880" y="908720"/>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8"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806306" y="968974"/>
            <a:ext cx="1228476" cy="528956"/>
            <a:chOff x="852891" y="1026849"/>
            <a:chExt cx="1228476" cy="528956"/>
          </a:xfrm>
        </p:grpSpPr>
        <p:sp>
          <p:nvSpPr>
            <p:cNvPr id="8" name="矩形 7"/>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形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1"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2"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3"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a:off x="806306" y="968974"/>
            <a:ext cx="1228476" cy="528956"/>
            <a:chOff x="852891" y="1026849"/>
            <a:chExt cx="1228476" cy="528956"/>
          </a:xfrm>
        </p:grpSpPr>
        <p:sp>
          <p:nvSpPr>
            <p:cNvPr id="9" name="矩形 8"/>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六边形 9"/>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1" name="图形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2"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步骤</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3"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4"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grpSp>
        <p:nvGrpSpPr>
          <p:cNvPr id="10" name="组合 9"/>
          <p:cNvGrpSpPr/>
          <p:nvPr userDrawn="1"/>
        </p:nvGrpSpPr>
        <p:grpSpPr>
          <a:xfrm>
            <a:off x="806306" y="968974"/>
            <a:ext cx="1228476" cy="528956"/>
            <a:chOff x="852891" y="1026849"/>
            <a:chExt cx="1228476" cy="528956"/>
          </a:xfrm>
        </p:grpSpPr>
        <p:sp>
          <p:nvSpPr>
            <p:cNvPr id="11" name="矩形 10"/>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六边形 11"/>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3" name="图形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4"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5"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6"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13" name="组合 12"/>
          <p:cNvGrpSpPr/>
          <p:nvPr userDrawn="1"/>
        </p:nvGrpSpPr>
        <p:grpSpPr>
          <a:xfrm>
            <a:off x="806306" y="968974"/>
            <a:ext cx="1228476" cy="528956"/>
            <a:chOff x="852891" y="1026849"/>
            <a:chExt cx="1228476" cy="528956"/>
          </a:xfrm>
        </p:grpSpPr>
        <p:sp>
          <p:nvSpPr>
            <p:cNvPr id="14" name="矩形 13"/>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6" name="图形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7"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互动</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8"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9"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12" name="组合 11"/>
          <p:cNvGrpSpPr/>
          <p:nvPr userDrawn="1"/>
        </p:nvGrpSpPr>
        <p:grpSpPr>
          <a:xfrm>
            <a:off x="806306" y="968974"/>
            <a:ext cx="1228476" cy="528956"/>
            <a:chOff x="852891" y="1026849"/>
            <a:chExt cx="1228476" cy="528956"/>
          </a:xfrm>
        </p:grpSpPr>
        <p:sp>
          <p:nvSpPr>
            <p:cNvPr id="13" name="矩形 12"/>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5" name="图形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6"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拓展</a:t>
              </a:r>
              <a:endPar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7"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8"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六边形 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1"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六边形 11"/>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六边形 12"/>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8"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7" name="矩形 6"/>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8"/>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9"/>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矩形 10"/>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矩形 11"/>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4"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矩形 1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竖排标题与文本">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6" Type="http://schemas.openxmlformats.org/officeDocument/2006/relationships/theme" Target="../theme/theme10.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11.xml.rels><?xml version="1.0" encoding="UTF-8" standalone="yes"?>
<Relationships xmlns="http://schemas.openxmlformats.org/package/2006/relationships"><Relationship Id="rId6" Type="http://schemas.openxmlformats.org/officeDocument/2006/relationships/theme" Target="../theme/theme11.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6" Type="http://schemas.openxmlformats.org/officeDocument/2006/relationships/theme" Target="../theme/theme12.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_rels/slideMaster13.xml.rels><?xml version="1.0" encoding="UTF-8" standalone="yes"?>
<Relationships xmlns="http://schemas.openxmlformats.org/package/2006/relationships"><Relationship Id="rId6" Type="http://schemas.openxmlformats.org/officeDocument/2006/relationships/theme" Target="../theme/theme13.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14.xml.rels><?xml version="1.0" encoding="UTF-8" standalone="yes"?>
<Relationships xmlns="http://schemas.openxmlformats.org/package/2006/relationships"><Relationship Id="rId6" Type="http://schemas.openxmlformats.org/officeDocument/2006/relationships/theme" Target="../theme/theme14.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15.xml.rels><?xml version="1.0" encoding="UTF-8" standalone="yes"?>
<Relationships xmlns="http://schemas.openxmlformats.org/package/2006/relationships"><Relationship Id="rId6" Type="http://schemas.openxmlformats.org/officeDocument/2006/relationships/theme" Target="../theme/theme15.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6" Type="http://schemas.openxmlformats.org/officeDocument/2006/relationships/theme" Target="../theme/theme16.xml"/><Relationship Id="rId15" Type="http://schemas.openxmlformats.org/officeDocument/2006/relationships/image" Target="../media/image6.png"/><Relationship Id="rId14" Type="http://schemas.openxmlformats.org/officeDocument/2006/relationships/slideLayout" Target="../slideLayouts/slideLayout69.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17.xml.rels><?xml version="1.0" encoding="UTF-8" standalone="yes"?>
<Relationships xmlns="http://schemas.openxmlformats.org/package/2006/relationships"><Relationship Id="rId6" Type="http://schemas.openxmlformats.org/officeDocument/2006/relationships/theme" Target="../theme/theme17.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s>
</file>

<file path=ppt/slideMasters/_rels/slideMaster18.xml.rels><?xml version="1.0" encoding="UTF-8" standalone="yes"?>
<Relationships xmlns="http://schemas.openxmlformats.org/package/2006/relationships"><Relationship Id="rId6" Type="http://schemas.openxmlformats.org/officeDocument/2006/relationships/theme" Target="../theme/theme18.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_rels/slideMaster19.xml.rels><?xml version="1.0" encoding="UTF-8" standalone="yes"?>
<Relationships xmlns="http://schemas.openxmlformats.org/package/2006/relationships"><Relationship Id="rId6" Type="http://schemas.openxmlformats.org/officeDocument/2006/relationships/theme" Target="../theme/theme19.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20.xml.rels><?xml version="1.0" encoding="UTF-8" standalone="yes"?>
<Relationships xmlns="http://schemas.openxmlformats.org/package/2006/relationships"><Relationship Id="rId6" Type="http://schemas.openxmlformats.org/officeDocument/2006/relationships/theme" Target="../theme/theme20.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s>
</file>

<file path=ppt/slideMasters/_rels/slideMaster21.xml.rels><?xml version="1.0" encoding="UTF-8" standalone="yes"?>
<Relationships xmlns="http://schemas.openxmlformats.org/package/2006/relationships"><Relationship Id="rId6" Type="http://schemas.openxmlformats.org/officeDocument/2006/relationships/theme" Target="../theme/theme21.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s>
</file>

<file path=ppt/slideMasters/_rels/slideMaster22.xml.rels><?xml version="1.0" encoding="UTF-8" standalone="yes"?>
<Relationships xmlns="http://schemas.openxmlformats.org/package/2006/relationships"><Relationship Id="rId6" Type="http://schemas.openxmlformats.org/officeDocument/2006/relationships/theme" Target="../theme/theme22.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s>
</file>

<file path=ppt/slideMasters/_rels/slideMaster23.xml.rels><?xml version="1.0" encoding="UTF-8" standalone="yes"?>
<Relationships xmlns="http://schemas.openxmlformats.org/package/2006/relationships"><Relationship Id="rId6" Type="http://schemas.openxmlformats.org/officeDocument/2006/relationships/theme" Target="../theme/theme23.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90.xml"/><Relationship Id="rId2" Type="http://schemas.openxmlformats.org/officeDocument/2006/relationships/slideLayout" Target="../slideLayouts/slideLayout89.xml"/><Relationship Id="rId1" Type="http://schemas.openxmlformats.org/officeDocument/2006/relationships/slideLayout" Target="../slideLayouts/slideLayout88.xml"/></Relationships>
</file>

<file path=ppt/slideMasters/_rels/slideMaster24.xml.rels><?xml version="1.0" encoding="UTF-8" standalone="yes"?>
<Relationships xmlns="http://schemas.openxmlformats.org/package/2006/relationships"><Relationship Id="rId6" Type="http://schemas.openxmlformats.org/officeDocument/2006/relationships/theme" Target="../theme/theme24.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s>
</file>

<file path=ppt/slideMasters/_rels/slideMaster25.xml.rels><?xml version="1.0" encoding="UTF-8" standalone="yes"?>
<Relationships xmlns="http://schemas.openxmlformats.org/package/2006/relationships"><Relationship Id="rId6" Type="http://schemas.openxmlformats.org/officeDocument/2006/relationships/theme" Target="../theme/theme25.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s>
</file>

<file path=ppt/slideMasters/_rels/slideMaster26.xml.rels><?xml version="1.0" encoding="UTF-8" standalone="yes"?>
<Relationships xmlns="http://schemas.openxmlformats.org/package/2006/relationships"><Relationship Id="rId6" Type="http://schemas.openxmlformats.org/officeDocument/2006/relationships/theme" Target="../theme/theme26.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7.xml.rels><?xml version="1.0" encoding="UTF-8" standalone="yes"?>
<Relationships xmlns="http://schemas.openxmlformats.org/package/2006/relationships"><Relationship Id="rId6" Type="http://schemas.openxmlformats.org/officeDocument/2006/relationships/theme" Target="../theme/theme27.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s>
</file>

<file path=ppt/slideMasters/_rels/slideMaster28.xml.rels><?xml version="1.0" encoding="UTF-8" standalone="yes"?>
<Relationships xmlns="http://schemas.openxmlformats.org/package/2006/relationships"><Relationship Id="rId6" Type="http://schemas.openxmlformats.org/officeDocument/2006/relationships/theme" Target="../theme/theme28.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s>
</file>

<file path=ppt/slideMasters/_rels/slideMaster29.xml.rels><?xml version="1.0" encoding="UTF-8" standalone="yes"?>
<Relationships xmlns="http://schemas.openxmlformats.org/package/2006/relationships"><Relationship Id="rId6" Type="http://schemas.openxmlformats.org/officeDocument/2006/relationships/theme" Target="../theme/theme29.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0.xml.rels><?xml version="1.0" encoding="UTF-8" standalone="yes"?>
<Relationships xmlns="http://schemas.openxmlformats.org/package/2006/relationships"><Relationship Id="rId6" Type="http://schemas.openxmlformats.org/officeDocument/2006/relationships/theme" Target="../theme/theme30.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11.xml"/><Relationship Id="rId2" Type="http://schemas.openxmlformats.org/officeDocument/2006/relationships/slideLayout" Target="../slideLayouts/slideLayout110.xml"/><Relationship Id="rId1" Type="http://schemas.openxmlformats.org/officeDocument/2006/relationships/slideLayout" Target="../slideLayouts/slideLayout109.xml"/></Relationships>
</file>

<file path=ppt/slideMasters/_rels/slideMaster31.xml.rels><?xml version="1.0" encoding="UTF-8" standalone="yes"?>
<Relationships xmlns="http://schemas.openxmlformats.org/package/2006/relationships"><Relationship Id="rId6" Type="http://schemas.openxmlformats.org/officeDocument/2006/relationships/theme" Target="../theme/theme31.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14.xml"/><Relationship Id="rId2" Type="http://schemas.openxmlformats.org/officeDocument/2006/relationships/slideLayout" Target="../slideLayouts/slideLayout113.xml"/><Relationship Id="rId1" Type="http://schemas.openxmlformats.org/officeDocument/2006/relationships/slideLayout" Target="../slideLayouts/slideLayout112.xml"/></Relationships>
</file>

<file path=ppt/slideMasters/_rels/slideMaster32.xml.rels><?xml version="1.0" encoding="UTF-8" standalone="yes"?>
<Relationships xmlns="http://schemas.openxmlformats.org/package/2006/relationships"><Relationship Id="rId6" Type="http://schemas.openxmlformats.org/officeDocument/2006/relationships/theme" Target="../theme/theme32.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17.xml"/><Relationship Id="rId2" Type="http://schemas.openxmlformats.org/officeDocument/2006/relationships/slideLayout" Target="../slideLayouts/slideLayout116.xml"/><Relationship Id="rId1" Type="http://schemas.openxmlformats.org/officeDocument/2006/relationships/slideLayout" Target="../slideLayouts/slideLayout115.xml"/></Relationships>
</file>

<file path=ppt/slideMasters/_rels/slideMaster33.xml.rels><?xml version="1.0" encoding="UTF-8" standalone="yes"?>
<Relationships xmlns="http://schemas.openxmlformats.org/package/2006/relationships"><Relationship Id="rId6" Type="http://schemas.openxmlformats.org/officeDocument/2006/relationships/theme" Target="../theme/theme33.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20.xml"/><Relationship Id="rId2" Type="http://schemas.openxmlformats.org/officeDocument/2006/relationships/slideLayout" Target="../slideLayouts/slideLayout119.xml"/><Relationship Id="rId1" Type="http://schemas.openxmlformats.org/officeDocument/2006/relationships/slideLayout" Target="../slideLayouts/slideLayout118.xml"/></Relationships>
</file>

<file path=ppt/slideMasters/_rels/slideMaster34.xml.rels><?xml version="1.0" encoding="UTF-8" standalone="yes"?>
<Relationships xmlns="http://schemas.openxmlformats.org/package/2006/relationships"><Relationship Id="rId6" Type="http://schemas.openxmlformats.org/officeDocument/2006/relationships/theme" Target="../theme/theme34.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s>
</file>

<file path=ppt/slideMasters/_rels/slideMaster35.xml.rels><?xml version="1.0" encoding="UTF-8" standalone="yes"?>
<Relationships xmlns="http://schemas.openxmlformats.org/package/2006/relationships"><Relationship Id="rId6" Type="http://schemas.openxmlformats.org/officeDocument/2006/relationships/theme" Target="../theme/theme35.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26.xml"/><Relationship Id="rId2" Type="http://schemas.openxmlformats.org/officeDocument/2006/relationships/slideLayout" Target="../slideLayouts/slideLayout125.xml"/><Relationship Id="rId1" Type="http://schemas.openxmlformats.org/officeDocument/2006/relationships/slideLayout" Target="../slideLayouts/slideLayout124.xml"/></Relationships>
</file>

<file path=ppt/slideMasters/_rels/slideMaster36.xml.rels><?xml version="1.0" encoding="UTF-8" standalone="yes"?>
<Relationships xmlns="http://schemas.openxmlformats.org/package/2006/relationships"><Relationship Id="rId6" Type="http://schemas.openxmlformats.org/officeDocument/2006/relationships/theme" Target="../theme/theme36.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29.xml"/><Relationship Id="rId2" Type="http://schemas.openxmlformats.org/officeDocument/2006/relationships/slideLayout" Target="../slideLayouts/slideLayout128.xml"/><Relationship Id="rId1" Type="http://schemas.openxmlformats.org/officeDocument/2006/relationships/slideLayout" Target="../slideLayouts/slideLayout127.xml"/></Relationships>
</file>

<file path=ppt/slideMasters/_rels/slideMaster37.xml.rels><?xml version="1.0" encoding="UTF-8" standalone="yes"?>
<Relationships xmlns="http://schemas.openxmlformats.org/package/2006/relationships"><Relationship Id="rId6" Type="http://schemas.openxmlformats.org/officeDocument/2006/relationships/theme" Target="../theme/theme37.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32.xml"/><Relationship Id="rId2" Type="http://schemas.openxmlformats.org/officeDocument/2006/relationships/slideLayout" Target="../slideLayouts/slideLayout131.xml"/><Relationship Id="rId1"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6" Type="http://schemas.openxmlformats.org/officeDocument/2006/relationships/theme" Target="../theme/theme38.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35.xml"/><Relationship Id="rId2" Type="http://schemas.openxmlformats.org/officeDocument/2006/relationships/slideLayout" Target="../slideLayouts/slideLayout134.xml"/><Relationship Id="rId1" Type="http://schemas.openxmlformats.org/officeDocument/2006/relationships/slideLayout" Target="../slideLayouts/slideLayout133.xml"/></Relationships>
</file>

<file path=ppt/slideMasters/_rels/slideMaster39.xml.rels><?xml version="1.0" encoding="UTF-8" standalone="yes"?>
<Relationships xmlns="http://schemas.openxmlformats.org/package/2006/relationships"><Relationship Id="rId6" Type="http://schemas.openxmlformats.org/officeDocument/2006/relationships/theme" Target="../theme/theme39.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slideLayout" Target="../slideLayouts/slideLayout138.xml"/><Relationship Id="rId2" Type="http://schemas.openxmlformats.org/officeDocument/2006/relationships/slideLayout" Target="../slideLayouts/slideLayout137.xml"/><Relationship Id="rId1" Type="http://schemas.openxmlformats.org/officeDocument/2006/relationships/slideLayout" Target="../slideLayouts/slideLayout13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1" Type="http://schemas.openxmlformats.org/officeDocument/2006/relationships/theme" Target="../theme/theme5.xml"/><Relationship Id="rId20" Type="http://schemas.openxmlformats.org/officeDocument/2006/relationships/image" Target="../media/image6.png"/><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4" Type="http://schemas.openxmlformats.org/officeDocument/2006/relationships/theme" Target="../theme/theme7.xml"/><Relationship Id="rId3" Type="http://schemas.openxmlformats.org/officeDocument/2006/relationships/image" Target="../media/image6.png"/><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4" Type="http://schemas.openxmlformats.org/officeDocument/2006/relationships/theme" Target="../theme/theme8.xml"/><Relationship Id="rId3" Type="http://schemas.openxmlformats.org/officeDocument/2006/relationships/image" Target="../media/image6.png"/><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9.xml.rels><?xml version="1.0" encoding="UTF-8" standalone="yes"?>
<Relationships xmlns="http://schemas.openxmlformats.org/package/2006/relationships"><Relationship Id="rId4" Type="http://schemas.openxmlformats.org/officeDocument/2006/relationships/theme" Target="../theme/theme9.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图片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19"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六边形 19"/>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六边形 20"/>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2" name="六边形 21"/>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六边形 22"/>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4" name="六边形 23"/>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5" name="六边形 24"/>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六边形 25"/>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7"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28" name="矩形 27"/>
          <p:cNvSpPr/>
          <p:nvPr userDrawn="1"/>
        </p:nvSpPr>
        <p:spPr>
          <a:xfrm>
            <a:off x="4504267" y="260138"/>
            <a:ext cx="7687727" cy="414020"/>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多一句没有，少一句不行，用更短时间，教会更实用的技术！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
        <p:nvSpPr>
          <p:cNvPr id="29" name="矩形 28"/>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4" name="矩形 33"/>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35"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36" name="矩形 35"/>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2126595" y="2260317"/>
            <a:ext cx="2280944" cy="1168683"/>
            <a:chOff x="1984355" y="1223746"/>
            <a:chExt cx="2280944" cy="1168683"/>
          </a:xfrm>
        </p:grpSpPr>
        <p:sp>
          <p:nvSpPr>
            <p:cNvPr id="10" name="文本框 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Contents</a:t>
              </a:r>
              <a:endParaRPr lang="zh-CN" altLang="en-US"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六边形 12"/>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28" name="矩形 27"/>
          <p:cNvSpPr/>
          <p:nvPr userDrawn="1"/>
        </p:nvSpPr>
        <p:spPr>
          <a:xfrm>
            <a:off x="4504267" y="260138"/>
            <a:ext cx="7687727" cy="414020"/>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多一句没有，少一句不行，用更短时间，教会更实用的技术！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
        <p:nvSpPr>
          <p:cNvPr id="29" name="矩形 28"/>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4" name="矩形 33"/>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35"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36" name="矩形 35"/>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2126595" y="2260317"/>
            <a:ext cx="2280944" cy="1168683"/>
            <a:chOff x="1984355" y="1223746"/>
            <a:chExt cx="2280944" cy="1168683"/>
          </a:xfrm>
        </p:grpSpPr>
        <p:sp>
          <p:nvSpPr>
            <p:cNvPr id="10" name="文本框 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endPar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Contents</a:t>
              </a:r>
              <a:endParaRPr lang="zh-CN" altLang="en-US"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六边形 12"/>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3.png"/><Relationship Id="rId3" Type="http://schemas.openxmlformats.org/officeDocument/2006/relationships/tags" Target="../tags/tag16.xml"/><Relationship Id="rId2" Type="http://schemas.openxmlformats.org/officeDocument/2006/relationships/image" Target="../media/image12.png"/><Relationship Id="rId1" Type="http://schemas.openxmlformats.org/officeDocument/2006/relationships/tags" Target="../tags/tag15.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tags" Target="../tags/tag20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image" Target="../media/image9.png"/><Relationship Id="rId12" Type="http://schemas.openxmlformats.org/officeDocument/2006/relationships/slideLayout" Target="../slideLayouts/slideLayout3.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tags" Target="../tags/tag20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tags" Target="../tags/tag219.xml"/></Relationships>
</file>

<file path=ppt/slides/_rels/slide105.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4" Type="http://schemas.openxmlformats.org/officeDocument/2006/relationships/slideLayout" Target="../slideLayouts/slideLayout12.xml"/><Relationship Id="rId13" Type="http://schemas.openxmlformats.org/officeDocument/2006/relationships/tags" Target="../tags/tag231.xml"/><Relationship Id="rId12" Type="http://schemas.openxmlformats.org/officeDocument/2006/relationships/tags" Target="../tags/tag23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image" Target="../media/image1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image" Target="../media/image9.png"/><Relationship Id="rId12" Type="http://schemas.openxmlformats.org/officeDocument/2006/relationships/slideLayout" Target="../slideLayouts/slideLayout3.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tags" Target="../tags/tag18.xml"/><Relationship Id="rId1" Type="http://schemas.openxmlformats.org/officeDocument/2006/relationships/tags" Target="../tags/tag1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11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image" Target="../media/image51.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48.xml"/></Relationships>
</file>

<file path=ppt/slides/_rels/slide11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image" Target="../media/image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56.xml"/><Relationship Id="rId2" Type="http://schemas.openxmlformats.org/officeDocument/2006/relationships/image" Target="../media/image72.png"/><Relationship Id="rId1" Type="http://schemas.openxmlformats.org/officeDocument/2006/relationships/tags" Target="../tags/tag25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tags" Target="../tags/tag1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5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image" Target="../media/image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2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tags" Target="../tags/tag266.xml"/><Relationship Id="rId4" Type="http://schemas.openxmlformats.org/officeDocument/2006/relationships/image" Target="../media/image74.png"/><Relationship Id="rId3" Type="http://schemas.openxmlformats.org/officeDocument/2006/relationships/tags" Target="../tags/tag265.xml"/><Relationship Id="rId2" Type="http://schemas.openxmlformats.org/officeDocument/2006/relationships/image" Target="../media/image73.png"/><Relationship Id="rId1" Type="http://schemas.openxmlformats.org/officeDocument/2006/relationships/tags" Target="../tags/tag26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tags" Target="../tags/tag20.xml"/></Relationships>
</file>

<file path=ppt/slides/_rels/slide130.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image" Target="../media/image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image" Target="../media/image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image" Target="../media/image17.png"/><Relationship Id="rId3" Type="http://schemas.openxmlformats.org/officeDocument/2006/relationships/tags" Target="../tags/tag22.xml"/><Relationship Id="rId2" Type="http://schemas.openxmlformats.org/officeDocument/2006/relationships/image" Target="../media/image12.png"/><Relationship Id="rId1" Type="http://schemas.openxmlformats.org/officeDocument/2006/relationships/tags" Target="../tags/tag2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image" Target="../media/image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6.png"/><Relationship Id="rId1" Type="http://schemas.openxmlformats.org/officeDocument/2006/relationships/tags" Target="../tags/tag285.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7.png"/><Relationship Id="rId1" Type="http://schemas.openxmlformats.org/officeDocument/2006/relationships/tags" Target="../tags/tag28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image" Target="../media/image9.png"/><Relationship Id="rId1" Type="http://schemas.openxmlformats.org/officeDocument/2006/relationships/tags" Target="../tags/tag287.xml"/></Relationships>
</file>

<file path=ppt/slides/_rels/slide15.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9.png"/><Relationship Id="rId12" Type="http://schemas.openxmlformats.org/officeDocument/2006/relationships/slideLayout" Target="../slideLayouts/slideLayout35.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78.png"/><Relationship Id="rId1" Type="http://schemas.openxmlformats.org/officeDocument/2006/relationships/tags" Target="../tags/tag291.xml"/></Relationships>
</file>

<file path=ppt/slides/_rels/slide152.xml.rels><?xml version="1.0" encoding="UTF-8" standalone="yes"?>
<Relationships xmlns="http://schemas.openxmlformats.org/package/2006/relationships"><Relationship Id="rId7" Type="http://schemas.openxmlformats.org/officeDocument/2006/relationships/slideLayout" Target="../slideLayouts/slideLayout26.xml"/><Relationship Id="rId6" Type="http://schemas.openxmlformats.org/officeDocument/2006/relationships/image" Target="../media/image80.png"/><Relationship Id="rId5" Type="http://schemas.openxmlformats.org/officeDocument/2006/relationships/tags" Target="../tags/tag294.xml"/><Relationship Id="rId4" Type="http://schemas.openxmlformats.org/officeDocument/2006/relationships/image" Target="../media/image79.png"/><Relationship Id="rId3" Type="http://schemas.openxmlformats.org/officeDocument/2006/relationships/tags" Target="../tags/tag293.xml"/><Relationship Id="rId2" Type="http://schemas.openxmlformats.org/officeDocument/2006/relationships/image" Target="../media/image78.png"/><Relationship Id="rId1" Type="http://schemas.openxmlformats.org/officeDocument/2006/relationships/tags" Target="../tags/tag29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8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95.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96.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97.xml"/></Relationships>
</file>

<file path=ppt/slides/_rels/slide15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image" Target="../media/image9.png"/><Relationship Id="rId1" Type="http://schemas.openxmlformats.org/officeDocument/2006/relationships/tags" Target="../tags/tag29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3.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4.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5.xml"/></Relationships>
</file>

<file path=ppt/slides/_rels/slide16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image" Target="../media/image9.png"/><Relationship Id="rId1" Type="http://schemas.openxmlformats.org/officeDocument/2006/relationships/tags" Target="../tags/tag30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82.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83.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7.xml"/><Relationship Id="rId1" Type="http://schemas.openxmlformats.org/officeDocument/2006/relationships/image" Target="../media/image8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tags" Target="../tags/tag33.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85.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8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87.png"/></Relationships>
</file>

<file path=ppt/slides/_rels/slide17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image" Target="../media/image9.png"/><Relationship Id="rId1" Type="http://schemas.openxmlformats.org/officeDocument/2006/relationships/tags" Target="../tags/tag3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88.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89.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tags" Target="../tags/tag3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image" Target="../media/image9.png"/><Relationship Id="rId1" Type="http://schemas.openxmlformats.org/officeDocument/2006/relationships/tags" Target="../tags/tag31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7.xml"/><Relationship Id="rId1" Type="http://schemas.openxmlformats.org/officeDocument/2006/relationships/image" Target="../media/image84.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2.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3.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4.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tags" Target="../tags/tag36.xml"/><Relationship Id="rId1" Type="http://schemas.openxmlformats.org/officeDocument/2006/relationships/tags" Target="../tags/tag35.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6.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7.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8.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99.png"/></Relationships>
</file>

<file path=ppt/slides/_rels/slide194.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image" Target="../media/image9.png"/><Relationship Id="rId11" Type="http://schemas.openxmlformats.org/officeDocument/2006/relationships/slideLayout" Target="../slideLayouts/slideLayout3.xml"/><Relationship Id="rId10" Type="http://schemas.openxmlformats.org/officeDocument/2006/relationships/tags" Target="../tags/tag332.xml"/><Relationship Id="rId1" Type="http://schemas.openxmlformats.org/officeDocument/2006/relationships/tags" Target="../tags/tag32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100.png"/><Relationship Id="rId1" Type="http://schemas.openxmlformats.org/officeDocument/2006/relationships/hyperlink" Target="https://www.finebi.com/" TargetMode="Externa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1.pn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sv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tags" Target="../tags/tag38.xml"/><Relationship Id="rId2" Type="http://schemas.openxmlformats.org/officeDocument/2006/relationships/image" Target="../media/image21.png"/><Relationship Id="rId1" Type="http://schemas.openxmlformats.org/officeDocument/2006/relationships/tags" Target="../tags/tag37.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3.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4.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5.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6.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hyperlink" Target="FineBI&#19982;Hive&#38598;&#25104;&#30340;&#23448;&#26041;&#25991;&#26723;&#65306;https:/help.fanruan.com/finebi/doc-view-301.html" TargetMode="Externa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7.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09.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0.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5.png"/><Relationship Id="rId7" Type="http://schemas.openxmlformats.org/officeDocument/2006/relationships/tags" Target="../tags/tag42.xml"/><Relationship Id="rId6" Type="http://schemas.openxmlformats.org/officeDocument/2006/relationships/image" Target="../media/image24.png"/><Relationship Id="rId5" Type="http://schemas.openxmlformats.org/officeDocument/2006/relationships/tags" Target="../tags/tag41.xml"/><Relationship Id="rId4" Type="http://schemas.openxmlformats.org/officeDocument/2006/relationships/image" Target="../media/image23.png"/><Relationship Id="rId3" Type="http://schemas.openxmlformats.org/officeDocument/2006/relationships/tags" Target="../tags/tag40.xml"/><Relationship Id="rId2" Type="http://schemas.openxmlformats.org/officeDocument/2006/relationships/image" Target="../media/image21.png"/><Relationship Id="rId1" Type="http://schemas.openxmlformats.org/officeDocument/2006/relationships/tags" Target="../tags/tag39.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1.png"/></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2.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3.png"/></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4.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5.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6.png"/></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7.png"/></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8.pn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9.png"/></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0.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7.png"/><Relationship Id="rId3" Type="http://schemas.openxmlformats.org/officeDocument/2006/relationships/tags" Target="../tags/tag44.xml"/><Relationship Id="rId2" Type="http://schemas.openxmlformats.org/officeDocument/2006/relationships/image" Target="../media/image26.png"/><Relationship Id="rId1" Type="http://schemas.openxmlformats.org/officeDocument/2006/relationships/tags" Target="../tags/tag43.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1.png"/></Relationships>
</file>

<file path=ppt/slides/_rels/slide221.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image" Target="../media/image9.png"/><Relationship Id="rId11" Type="http://schemas.openxmlformats.org/officeDocument/2006/relationships/slideLayout" Target="../slideLayouts/slideLayout3.xml"/><Relationship Id="rId10" Type="http://schemas.openxmlformats.org/officeDocument/2006/relationships/tags" Target="../tags/tag341.xml"/><Relationship Id="rId1" Type="http://schemas.openxmlformats.org/officeDocument/2006/relationships/tags" Target="../tags/tag333.xml"/></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4.png"/><Relationship Id="rId1" Type="http://schemas.openxmlformats.org/officeDocument/2006/relationships/tags" Target="../tags/tag342.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2.png"/></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3.png"/></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4.png"/></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5.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6.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7.png"/></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tags" Target="../tags/tag45.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9.pn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0.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1.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2.png"/></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3.png"/></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4.png"/></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5.pn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6.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7.png"/></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8.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0.png"/><Relationship Id="rId3" Type="http://schemas.openxmlformats.org/officeDocument/2006/relationships/tags" Target="../tags/tag47.xml"/><Relationship Id="rId2" Type="http://schemas.openxmlformats.org/officeDocument/2006/relationships/image" Target="../media/image29.png"/><Relationship Id="rId1" Type="http://schemas.openxmlformats.org/officeDocument/2006/relationships/tags" Target="../tags/tag46.xml"/></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39.png"/></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0.png"/></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1.png"/></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2.png"/></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3.png"/></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4.pn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5.png"/></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6.pn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7.png"/></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31.png"/><Relationship Id="rId1" Type="http://schemas.openxmlformats.org/officeDocument/2006/relationships/tags" Target="../tags/tag48.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49.png"/></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0.pn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1.png"/></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2.png"/></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3.pn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4.png"/></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5.png"/></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6.png"/></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7.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8.png"/></Relationships>
</file>

<file path=ppt/slides/_rels/slide26.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9.png"/><Relationship Id="rId12" Type="http://schemas.openxmlformats.org/officeDocument/2006/relationships/slideLayout" Target="../slideLayouts/slideLayout35.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9.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59.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0.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1.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2.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3.png"/></Relationships>
</file>

<file path=ppt/slides/_rels/slide26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4.png"/></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5.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6.png"/></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7.png"/></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69.pn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70.pn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71.png"/></Relationships>
</file>

<file path=ppt/slides/_rels/slide27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72.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1.png"/><Relationship Id="rId3" Type="http://schemas.openxmlformats.org/officeDocument/2006/relationships/tags" Target="../tags/tag60.xml"/><Relationship Id="rId2" Type="http://schemas.openxmlformats.org/officeDocument/2006/relationships/image" Target="../media/image32.png"/><Relationship Id="rId1" Type="http://schemas.openxmlformats.org/officeDocument/2006/relationships/tags" Target="../tags/tag5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tags" Target="../tags/tag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tags" Target="../tags/tag6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tags" Target="../tags/tag63.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5.png"/><Relationship Id="rId3" Type="http://schemas.openxmlformats.org/officeDocument/2006/relationships/tags" Target="../tags/tag65.xml"/><Relationship Id="rId2" Type="http://schemas.openxmlformats.org/officeDocument/2006/relationships/image" Target="../media/image36.png"/><Relationship Id="rId1" Type="http://schemas.openxmlformats.org/officeDocument/2006/relationships/tags" Target="../tags/tag64.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tags" Target="../tags/tag68.xml"/><Relationship Id="rId4" Type="http://schemas.openxmlformats.org/officeDocument/2006/relationships/image" Target="../media/image38.png"/><Relationship Id="rId3" Type="http://schemas.openxmlformats.org/officeDocument/2006/relationships/tags" Target="../tags/tag67.xml"/><Relationship Id="rId2" Type="http://schemas.openxmlformats.org/officeDocument/2006/relationships/image" Target="../media/image37.png"/><Relationship Id="rId1" Type="http://schemas.openxmlformats.org/officeDocument/2006/relationships/tags" Target="../tags/tag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image" Target="../media/image9.png"/><Relationship Id="rId12" Type="http://schemas.openxmlformats.org/officeDocument/2006/relationships/slideLayout" Target="../slideLayouts/slideLayout3.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4.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79.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6.GI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0" Type="http://schemas.openxmlformats.org/officeDocument/2006/relationships/notesSlide" Target="../notesSlides/notesSlide5.xml"/><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4.xml"/><Relationship Id="rId2" Type="http://schemas.openxmlformats.org/officeDocument/2006/relationships/image" Target="../media/image18.png"/><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8.png"/><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image" Target="../media/image9.png"/><Relationship Id="rId12" Type="http://schemas.openxmlformats.org/officeDocument/2006/relationships/slideLayout" Target="../slideLayouts/slideLayout3.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tags" Target="../tags/tag8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tags" Target="../tags/tag97.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9.png"/><Relationship Id="rId3" Type="http://schemas.openxmlformats.org/officeDocument/2006/relationships/tags" Target="../tags/tag99.xml"/><Relationship Id="rId2" Type="http://schemas.openxmlformats.org/officeDocument/2006/relationships/image" Target="../media/image25.png"/><Relationship Id="rId1" Type="http://schemas.openxmlformats.org/officeDocument/2006/relationships/tags" Target="../tags/tag9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tags" Target="../tags/tag10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tags" Target="../tags/tag10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9.png"/><Relationship Id="rId13" Type="http://schemas.openxmlformats.org/officeDocument/2006/relationships/notesSlide" Target="../notesSlides/notesSlide11.xml"/><Relationship Id="rId12" Type="http://schemas.openxmlformats.org/officeDocument/2006/relationships/slideLayout" Target="../slideLayouts/slideLayout35.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tags" Target="../tags/tag112.xml"/></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tags" Target="../tags/tag114.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tags" Target="../tags/tag113.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tags" Target="../tags/tag115.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56.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tags" Target="../tags/tag117.xml"/><Relationship Id="rId2" Type="http://schemas.openxmlformats.org/officeDocument/2006/relationships/image" Target="../media/image57.png"/><Relationship Id="rId1" Type="http://schemas.openxmlformats.org/officeDocument/2006/relationships/tags" Target="../tags/tag116.xml"/></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56.xml"/><Relationship Id="rId6" Type="http://schemas.openxmlformats.org/officeDocument/2006/relationships/tags" Target="../tags/tag120.xml"/><Relationship Id="rId5" Type="http://schemas.openxmlformats.org/officeDocument/2006/relationships/image" Target="../media/image62.png"/><Relationship Id="rId4" Type="http://schemas.openxmlformats.org/officeDocument/2006/relationships/tags" Target="../tags/tag119.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tags" Target="../tags/tag1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1.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9.png"/><Relationship Id="rId12" Type="http://schemas.openxmlformats.org/officeDocument/2006/relationships/slideLayout" Target="../slideLayouts/slideLayout35.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image" Target="../media/image63.png"/><Relationship Id="rId2" Type="http://schemas.openxmlformats.org/officeDocument/2006/relationships/tags" Target="../tags/tag132.xml"/><Relationship Id="rId11" Type="http://schemas.openxmlformats.org/officeDocument/2006/relationships/slideLayout" Target="../slideLayouts/slideLayout56.xml"/><Relationship Id="rId10" Type="http://schemas.openxmlformats.org/officeDocument/2006/relationships/tags" Target="../tags/tag139.xml"/><Relationship Id="rId1" Type="http://schemas.openxmlformats.org/officeDocument/2006/relationships/tags" Target="../tags/tag13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39.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56.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tags" Target="../tags/tag140.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56.xml"/><Relationship Id="rId3" Type="http://schemas.openxmlformats.org/officeDocument/2006/relationships/image" Target="../media/image66.png"/><Relationship Id="rId2" Type="http://schemas.openxmlformats.org/officeDocument/2006/relationships/tags" Target="../tags/tag142.xml"/><Relationship Id="rId1" Type="http://schemas.openxmlformats.org/officeDocument/2006/relationships/tags" Target="../tags/tag141.xml"/></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66.png"/><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image" Target="../media/image66.png"/><Relationship Id="rId2" Type="http://schemas.openxmlformats.org/officeDocument/2006/relationships/tags" Target="../tags/tag147.xml"/><Relationship Id="rId1" Type="http://schemas.openxmlformats.org/officeDocument/2006/relationships/tags" Target="../tags/tag146.xml"/></Relationships>
</file>

<file path=ppt/slides/_rels/slide7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image" Target="../media/image66.png"/><Relationship Id="rId2" Type="http://schemas.openxmlformats.org/officeDocument/2006/relationships/tags" Target="../tags/tag152.xml"/><Relationship Id="rId1" Type="http://schemas.openxmlformats.org/officeDocument/2006/relationships/tags" Target="../tags/tag151.xml"/></Relationships>
</file>

<file path=ppt/slides/_rels/slide8.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9.png"/><Relationship Id="rId13" Type="http://schemas.openxmlformats.org/officeDocument/2006/relationships/notesSlide" Target="../notesSlides/notesSlide1.xml"/><Relationship Id="rId12" Type="http://schemas.openxmlformats.org/officeDocument/2006/relationships/slideLayout" Target="../slideLayouts/slideLayout3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6.png"/><Relationship Id="rId1" Type="http://schemas.openxmlformats.org/officeDocument/2006/relationships/tags" Target="../tags/tag156.xml"/></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8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9.png"/><Relationship Id="rId2" Type="http://schemas.openxmlformats.org/officeDocument/2006/relationships/tags" Target="../tags/tag167.xml"/><Relationship Id="rId1" Type="http://schemas.openxmlformats.org/officeDocument/2006/relationships/tags" Target="../tags/tag166.xml"/></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69.png"/><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8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1" Type="http://schemas.openxmlformats.org/officeDocument/2006/relationships/slideLayout" Target="../slideLayouts/slideLayout35.xml"/><Relationship Id="rId10" Type="http://schemas.openxmlformats.org/officeDocument/2006/relationships/tags" Target="../tags/tag187.xml"/><Relationship Id="rId1"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6.xml"/><Relationship Id="rId1" Type="http://schemas.openxmlformats.org/officeDocument/2006/relationships/image" Target="../media/image70.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image" Target="../media/image13.png"/><Relationship Id="rId1" Type="http://schemas.openxmlformats.org/officeDocument/2006/relationships/tags" Target="../tags/tag188.xml"/></Relationships>
</file>

<file path=ppt/slides/_rels/slide95.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image" Target="../media/image9.png"/><Relationship Id="rId12" Type="http://schemas.openxmlformats.org/officeDocument/2006/relationships/slideLayout" Target="../slideLayouts/slideLayout3.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tags" Target="../tags/tag18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tags" Target="../tags/tag199.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tags" Target="../tags/tag200.xml"/></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image" Target="../media/image25.png"/><Relationship Id="rId1" Type="http://schemas.openxmlformats.org/officeDocument/2006/relationships/tags" Target="../tags/tag2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custDataLst>
              <p:tags r:id="rId1"/>
            </p:custDataLst>
          </p:nvPr>
        </p:nvSpPr>
        <p:spPr>
          <a:xfrm>
            <a:off x="2772410" y="3168015"/>
            <a:ext cx="664718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2800" b="1" dirty="0">
                <a:solidFill>
                  <a:schemeClr val="bg1">
                    <a:lumMod val="65000"/>
                  </a:schemeClr>
                </a:solidFill>
                <a:latin typeface="纤黑体" panose="02000000000000000000" charset="-122"/>
                <a:ea typeface="纤黑体" panose="02000000000000000000" charset="-122"/>
                <a:cs typeface="纤黑体" panose="02000000000000000000" charset="-122"/>
                <a:sym typeface="字语坊腹黑体" panose="02000503000000000000" charset="-122"/>
              </a:rPr>
              <a:t>使用语法与概念原理</a:t>
            </a:r>
            <a:endParaRPr lang="zh-CN" sz="2800" b="1" dirty="0">
              <a:solidFill>
                <a:schemeClr val="bg1">
                  <a:lumMod val="65000"/>
                </a:schemeClr>
              </a:solidFill>
              <a:latin typeface="纤黑体" panose="02000000000000000000" charset="-122"/>
              <a:ea typeface="纤黑体" panose="02000000000000000000" charset="-122"/>
              <a:cs typeface="纤黑体" panose="02000000000000000000" charset="-122"/>
              <a:sym typeface="字语坊腹黑体" panose="02000503000000000000" charset="-122"/>
            </a:endParaRPr>
          </a:p>
        </p:txBody>
      </p:sp>
      <p:sp>
        <p:nvSpPr>
          <p:cNvPr id="12" name="标题 11"/>
          <p:cNvSpPr>
            <a:spLocks noGrp="1"/>
          </p:cNvSpPr>
          <p:nvPr>
            <p:ph type="title"/>
            <p:custDataLst>
              <p:tags r:id="rId2"/>
            </p:custDataLst>
          </p:nvPr>
        </p:nvSpPr>
        <p:spPr/>
        <p:txBody>
          <a:bodyPr/>
          <a:lstStyle/>
          <a:p>
            <a:r>
              <a:rPr lang="en-US" altLang="zh-CN" dirty="0">
                <a:solidFill>
                  <a:schemeClr val="tx1">
                    <a:lumMod val="75000"/>
                    <a:lumOff val="25000"/>
                  </a:schemeClr>
                </a:solidFill>
              </a:rPr>
              <a:t>Apache</a:t>
            </a:r>
            <a:r>
              <a:rPr lang="en-US" altLang="zh-CN" dirty="0">
                <a:solidFill>
                  <a:schemeClr val="accent5">
                    <a:lumMod val="75000"/>
                  </a:schemeClr>
                </a:solidFill>
              </a:rPr>
              <a:t> </a:t>
            </a:r>
            <a:r>
              <a:rPr lang="en-US" altLang="zh-CN" dirty="0">
                <a:solidFill>
                  <a:schemeClr val="accent1"/>
                </a:solidFill>
              </a:rPr>
              <a:t>H</a:t>
            </a:r>
            <a:r>
              <a:rPr lang="en-US" altLang="zh-CN" dirty="0">
                <a:solidFill>
                  <a:schemeClr val="accent2"/>
                </a:solidFill>
              </a:rPr>
              <a:t>i</a:t>
            </a:r>
            <a:r>
              <a:rPr lang="en-US" altLang="zh-CN" dirty="0">
                <a:solidFill>
                  <a:schemeClr val="accent4"/>
                </a:solidFill>
              </a:rPr>
              <a:t>v</a:t>
            </a:r>
            <a:r>
              <a:rPr lang="en-US" altLang="zh-CN" dirty="0">
                <a:solidFill>
                  <a:schemeClr val="accent6"/>
                </a:solidFill>
              </a:rPr>
              <a:t>e</a:t>
            </a:r>
            <a:endParaRPr lang="en-US" altLang="zh-CN" dirty="0">
              <a:solidFill>
                <a:schemeClr val="accent6"/>
              </a:solidFill>
            </a:endParaRPr>
          </a:p>
        </p:txBody>
      </p:sp>
      <p:pic>
        <p:nvPicPr>
          <p:cNvPr id="8" name="图片 7" descr="E:\Downloads\kisspng-apache-hive-apache-hadoop-big-data-apache-spark-ap-5af468a58c1f15.461233401525967013574.png"/>
          <p:cNvPicPr/>
          <p:nvPr>
            <p:custDataLst>
              <p:tags r:id="rId3"/>
            </p:custDataLst>
          </p:nvPr>
        </p:nvPicPr>
        <p:blipFill>
          <a:blip r:embed="rId4">
            <a:extLst>
              <a:ext uri="{28A0092B-C50C-407E-A947-70E740481C1C}">
                <a14:useLocalDpi xmlns:a14="http://schemas.microsoft.com/office/drawing/2010/main" val="0"/>
              </a:ext>
            </a:extLst>
          </a:blip>
          <a:srcRect l="26356" r="25087"/>
          <a:stretch>
            <a:fillRect/>
          </a:stretch>
        </p:blipFill>
        <p:spPr bwMode="auto">
          <a:xfrm>
            <a:off x="8903970" y="2183765"/>
            <a:ext cx="989965" cy="9575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创建数据库表语法</a:t>
            </a:r>
            <a:endParaRPr lang="zh-CN" altLang="en-US"/>
          </a:p>
        </p:txBody>
      </p:sp>
      <p:sp>
        <p:nvSpPr>
          <p:cNvPr id="3" name="文本占位符 2"/>
          <p:cNvSpPr>
            <a:spLocks noGrp="1"/>
          </p:cNvSpPr>
          <p:nvPr>
            <p:ph type="body" sz="quarter" idx="11"/>
          </p:nvPr>
        </p:nvSpPr>
        <p:spPr/>
        <p:txBody>
          <a:bodyPr/>
          <a:p>
            <a:r>
              <a:rPr lang="zh-CN" altLang="en-US"/>
              <a:t>创建表的语法还是比较复杂的</a:t>
            </a:r>
            <a:endParaRPr lang="zh-CN" altLang="en-US"/>
          </a:p>
          <a:p>
            <a:endParaRPr lang="zh-CN" altLang="en-US"/>
          </a:p>
          <a:p>
            <a:endParaRPr lang="zh-CN" altLang="en-US"/>
          </a:p>
          <a:p>
            <a:endParaRPr lang="zh-CN" altLang="en-US"/>
          </a:p>
          <a:p>
            <a:endParaRPr lang="zh-CN" altLang="en-US"/>
          </a:p>
          <a:p>
            <a:pPr marL="285750" indent="-285750">
              <a:lnSpc>
                <a:spcPct val="110000"/>
              </a:lnSpc>
              <a:buFont typeface="Arial" panose="020B0604020202020204" pitchFamily="34" charset="0"/>
              <a:buChar char="•"/>
            </a:pPr>
            <a:r>
              <a:rPr lang="en-US" altLang="zh-CN" sz="1400"/>
              <a:t>EXTERNAL</a:t>
            </a:r>
            <a:r>
              <a:rPr lang="zh-CN" altLang="en-US" sz="1400"/>
              <a:t>，创建外部表</a:t>
            </a:r>
            <a:endParaRPr lang="zh-CN" altLang="en-US" sz="1400"/>
          </a:p>
          <a:p>
            <a:pPr marL="285750" indent="-285750">
              <a:lnSpc>
                <a:spcPct val="110000"/>
              </a:lnSpc>
              <a:buFont typeface="Arial" panose="020B0604020202020204" pitchFamily="34" charset="0"/>
              <a:buChar char="•"/>
            </a:pPr>
            <a:r>
              <a:rPr lang="en-US" altLang="zh-CN" sz="1400"/>
              <a:t>PARTITIONED BY</a:t>
            </a:r>
            <a:r>
              <a:rPr lang="zh-CN" altLang="en-US" sz="1400"/>
              <a:t>，</a:t>
            </a:r>
            <a:r>
              <a:rPr lang="en-US" altLang="zh-CN" sz="1400"/>
              <a:t> </a:t>
            </a:r>
            <a:r>
              <a:rPr lang="zh-CN" altLang="en-US" sz="1400"/>
              <a:t>分区表</a:t>
            </a:r>
            <a:endParaRPr lang="zh-CN" altLang="en-US" sz="1400"/>
          </a:p>
          <a:p>
            <a:pPr marL="285750" indent="-285750">
              <a:lnSpc>
                <a:spcPct val="110000"/>
              </a:lnSpc>
              <a:buFont typeface="Arial" panose="020B0604020202020204" pitchFamily="34" charset="0"/>
              <a:buChar char="•"/>
            </a:pPr>
            <a:r>
              <a:rPr lang="en-US" altLang="zh-CN" sz="1400"/>
              <a:t>CLUSTERED BY</a:t>
            </a:r>
            <a:r>
              <a:rPr lang="zh-CN" altLang="en-US" sz="1400"/>
              <a:t>，分桶表</a:t>
            </a:r>
            <a:endParaRPr lang="zh-CN" altLang="en-US" sz="1400"/>
          </a:p>
          <a:p>
            <a:pPr marL="285750" indent="-285750">
              <a:lnSpc>
                <a:spcPct val="110000"/>
              </a:lnSpc>
              <a:buFont typeface="Arial" panose="020B0604020202020204" pitchFamily="34" charset="0"/>
              <a:buChar char="•"/>
            </a:pPr>
            <a:r>
              <a:rPr lang="en-US" sz="1400"/>
              <a:t>STORED AS</a:t>
            </a:r>
            <a:r>
              <a:rPr lang="zh-CN" altLang="en-US" sz="1400"/>
              <a:t>，存储格式</a:t>
            </a:r>
            <a:endParaRPr lang="zh-CN" altLang="en-US" sz="1400"/>
          </a:p>
          <a:p>
            <a:pPr marL="285750" indent="-285750">
              <a:lnSpc>
                <a:spcPct val="110000"/>
              </a:lnSpc>
              <a:buFont typeface="Arial" panose="020B0604020202020204" pitchFamily="34" charset="0"/>
              <a:buChar char="•"/>
            </a:pPr>
            <a:r>
              <a:rPr lang="en-US" altLang="zh-CN" sz="1400"/>
              <a:t>LOCATION</a:t>
            </a:r>
            <a:r>
              <a:rPr lang="zh-CN" altLang="en-US" sz="1400"/>
              <a:t>，存储位置</a:t>
            </a:r>
            <a:endParaRPr lang="zh-CN" altLang="en-US" sz="1400"/>
          </a:p>
          <a:p>
            <a:pPr marL="285750" indent="-285750">
              <a:lnSpc>
                <a:spcPct val="110000"/>
              </a:lnSpc>
              <a:buFont typeface="Arial" panose="020B0604020202020204" pitchFamily="34" charset="0"/>
              <a:buChar char="•"/>
            </a:pPr>
            <a:r>
              <a:rPr lang="en-US" altLang="zh-CN" sz="1400"/>
              <a:t>......</a:t>
            </a:r>
            <a:r>
              <a:rPr lang="zh-CN" altLang="en-US" sz="1400"/>
              <a:t>，这些关键字，后续会慢慢接触。</a:t>
            </a:r>
            <a:endParaRPr lang="zh-CN" altLang="en-US" sz="1400"/>
          </a:p>
        </p:txBody>
      </p:sp>
      <p:pic>
        <p:nvPicPr>
          <p:cNvPr id="4" name="图片 3"/>
          <p:cNvPicPr>
            <a:picLocks noChangeAspect="1"/>
          </p:cNvPicPr>
          <p:nvPr>
            <p:custDataLst>
              <p:tags r:id="rId1"/>
            </p:custDataLst>
          </p:nvPr>
        </p:nvPicPr>
        <p:blipFill>
          <a:blip r:embed="rId2"/>
          <a:stretch>
            <a:fillRect/>
          </a:stretch>
        </p:blipFill>
        <p:spPr>
          <a:xfrm>
            <a:off x="767715" y="2132965"/>
            <a:ext cx="5452110" cy="1867535"/>
          </a:xfrm>
          <a:prstGeom prst="rect">
            <a:avLst/>
          </a:prstGeom>
        </p:spPr>
      </p:pic>
      <p:pic>
        <p:nvPicPr>
          <p:cNvPr id="5" name="图片 4" descr="播仔素材库【1】0175"/>
          <p:cNvPicPr>
            <a:picLocks noChangeAspect="1"/>
          </p:cNvPicPr>
          <p:nvPr>
            <p:custDataLst>
              <p:tags r:id="rId3"/>
            </p:custDataLst>
          </p:nvPr>
        </p:nvPicPr>
        <p:blipFill>
          <a:blip r:embed="rId4"/>
          <a:stretch>
            <a:fillRect/>
          </a:stretch>
        </p:blipFill>
        <p:spPr>
          <a:xfrm>
            <a:off x="10560050" y="4869180"/>
            <a:ext cx="1797685" cy="17976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a</a:t>
            </a:r>
            <a:r>
              <a:rPr>
                <a:sym typeface="+mn-ea"/>
              </a:rPr>
              <a:t>rray类型</a:t>
            </a:r>
            <a:endParaRPr lang="zh-CN" altLang="en-US"/>
          </a:p>
        </p:txBody>
      </p:sp>
      <p:sp>
        <p:nvSpPr>
          <p:cNvPr id="3" name="文本占位符 2"/>
          <p:cNvSpPr>
            <a:spLocks noGrp="1"/>
          </p:cNvSpPr>
          <p:nvPr>
            <p:ph type="body" sz="quarter" idx="11"/>
          </p:nvPr>
        </p:nvSpPr>
        <p:spPr/>
        <p:txBody>
          <a:bodyPr/>
          <a:p>
            <a:r>
              <a:rPr lang="zh-CN" altLang="en-US"/>
              <a:t>导入数据</a:t>
            </a:r>
            <a:endParaRPr lang="zh-CN" altLang="en-US"/>
          </a:p>
          <a:p>
            <a:endParaRPr lang="zh-CN" altLang="en-US"/>
          </a:p>
          <a:p>
            <a:r>
              <a:rPr lang="zh-CN" altLang="en-US"/>
              <a:t>常用</a:t>
            </a:r>
            <a:r>
              <a:rPr lang="en-US" altLang="zh-CN"/>
              <a:t>array</a:t>
            </a:r>
            <a:r>
              <a:rPr lang="zh-CN" altLang="en-US"/>
              <a:t>类型查询：</a:t>
            </a:r>
            <a:endParaRPr lang="zh-CN" altLang="en-US"/>
          </a:p>
        </p:txBody>
      </p:sp>
      <p:sp>
        <p:nvSpPr>
          <p:cNvPr id="100" name="文本框 99"/>
          <p:cNvSpPr txBox="1"/>
          <p:nvPr/>
        </p:nvSpPr>
        <p:spPr>
          <a:xfrm>
            <a:off x="767715" y="2204720"/>
            <a:ext cx="10570845" cy="306705"/>
          </a:xfrm>
          <a:prstGeom prst="rect">
            <a:avLst/>
          </a:prstGeom>
          <a:noFill/>
          <a:ln w="9525">
            <a:solidFill>
              <a:schemeClr val="accent1"/>
            </a:solidFill>
          </a:ln>
        </p:spPr>
        <p:txBody>
          <a:bodyPr wrap="square">
            <a:spAutoFit/>
          </a:bodyPr>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'/home/hadoop/data_for_array_type.txt'</a:t>
            </a:r>
            <a:r>
              <a:rPr lang="en-US" sz="1400" b="0">
                <a:solidFill>
                  <a:srgbClr val="000000"/>
                </a:solidFill>
                <a:highlight>
                  <a:srgbClr val="FFFFFF"/>
                </a:highlight>
                <a:latin typeface="Consolas" panose="020B0609020204030204" charset="0"/>
                <a:cs typeface="Consolas" panose="020B0609020204030204" charset="0"/>
              </a:rPr>
              <a:t> overwrite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myhive.test_array</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5" name="文本框 4"/>
          <p:cNvSpPr txBox="1"/>
          <p:nvPr/>
        </p:nvSpPr>
        <p:spPr>
          <a:xfrm>
            <a:off x="767715" y="3213100"/>
            <a:ext cx="8624570" cy="1814830"/>
          </a:xfrm>
          <a:prstGeom prst="rect">
            <a:avLst/>
          </a:prstGeom>
          <a:noFill/>
          <a:ln w="9525">
            <a:solidFill>
              <a:schemeClr val="accent1"/>
            </a:solidFill>
          </a:ln>
        </p:spPr>
        <p:txBody>
          <a:bodyPr wrap="square">
            <a:spAutoFit/>
          </a:bodyPr>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查询所有数据</a:t>
            </a:r>
            <a:r>
              <a:rPr lang="en-US" sz="1400" b="1">
                <a:solidFill>
                  <a:srgbClr val="0000FF"/>
                </a:solidFill>
                <a:highlight>
                  <a:srgbClr val="FFFFFF"/>
                </a:highlight>
                <a:latin typeface="Source Code Pro" panose="020B0309030403020204" charset="0"/>
                <a:cs typeface="Source Code Pro" panose="020B0309030403020204" charset="0"/>
              </a:rPr>
              <a:t>select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 查询loction数组中第一个元素</a:t>
            </a:r>
            <a:r>
              <a:rPr lang="en-US" sz="1400" b="1">
                <a:solidFill>
                  <a:srgbClr val="0000FF"/>
                </a:solidFill>
                <a:highlight>
                  <a:srgbClr val="FFFFFF"/>
                </a:highlight>
                <a:latin typeface="Source Code Pro" panose="020B0309030403020204" charset="0"/>
                <a:cs typeface="Source Code Pro" panose="020B0309030403020204" charset="0"/>
              </a:rPr>
              <a:t>select</a:t>
            </a:r>
            <a:r>
              <a:rPr lang="en-US" sz="1400" b="0">
                <a:solidFill>
                  <a:srgbClr val="000000"/>
                </a:solidFill>
                <a:highlight>
                  <a:srgbClr val="FFFFFF"/>
                </a:highlight>
                <a:latin typeface="Source Code Pro" panose="020B0309030403020204" charset="0"/>
                <a:cs typeface="Source Code Pro" panose="020B0309030403020204" charset="0"/>
              </a:rPr>
              <a:t> name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FF8000"/>
                </a:solidFill>
                <a:highlight>
                  <a:srgbClr val="FFFFFF"/>
                </a:highlight>
                <a:latin typeface="Source Code Pro" panose="020B0309030403020204" charset="0"/>
                <a:cs typeface="Source Code Pro" panose="020B0309030403020204" charset="0"/>
              </a:rPr>
              <a:t>0</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location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Source Code Pro" panose="020B0309030403020204" charset="0"/>
                <a:cs typeface="Source Code Pro" panose="020B030903040302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 查询location数组中元素的个数</a:t>
            </a:r>
            <a:r>
              <a:rPr lang="en-US" sz="1400" b="1">
                <a:solidFill>
                  <a:srgbClr val="0000FF"/>
                </a:solidFill>
                <a:highlight>
                  <a:srgbClr val="FFFFFF"/>
                </a:highlight>
                <a:latin typeface="Source Code Pro" panose="020B0309030403020204" charset="0"/>
                <a:cs typeface="Source Code Pro" panose="020B0309030403020204" charset="0"/>
              </a:rPr>
              <a:t>select</a:t>
            </a:r>
            <a:r>
              <a:rPr lang="en-US" sz="1400" b="0">
                <a:solidFill>
                  <a:srgbClr val="000000"/>
                </a:solidFill>
                <a:highlight>
                  <a:srgbClr val="FFFFFF"/>
                </a:highlight>
                <a:latin typeface="Source Code Pro" panose="020B0309030403020204" charset="0"/>
                <a:cs typeface="Source Code Pro" panose="020B0309030403020204" charset="0"/>
              </a:rPr>
              <a:t> name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7F0000"/>
                </a:solidFill>
                <a:highlight>
                  <a:srgbClr val="FFFFFF"/>
                </a:highlight>
                <a:latin typeface="Source Code Pro" panose="020B0309030403020204" charset="0"/>
                <a:cs typeface="Source Code Pro" panose="020B0309030403020204" charset="0"/>
              </a:rPr>
              <a:t>size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location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 查询location数组中包含tianjin的信息</a:t>
            </a:r>
            <a:r>
              <a:rPr lang="en-US" sz="1400" b="1">
                <a:solidFill>
                  <a:srgbClr val="0000FF"/>
                </a:solidFill>
                <a:highlight>
                  <a:srgbClr val="FFFFFF"/>
                </a:highlight>
                <a:latin typeface="Source Code Pro" panose="020B0309030403020204" charset="0"/>
                <a:cs typeface="Source Code Pro" panose="020B0309030403020204" charset="0"/>
              </a:rPr>
              <a:t>select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where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7F0000"/>
                </a:solidFill>
                <a:highlight>
                  <a:srgbClr val="FFFFFF"/>
                </a:highlight>
                <a:latin typeface="Source Code Pro" panose="020B0309030403020204" charset="0"/>
                <a:cs typeface="Source Code Pro" panose="020B0309030403020204" charset="0"/>
              </a:rPr>
              <a:t>array_contains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808080"/>
                </a:solidFill>
                <a:highlight>
                  <a:srgbClr val="FFFFFF"/>
                </a:highlight>
                <a:latin typeface="Source Code Pro" panose="020B0309030403020204" charset="0"/>
                <a:cs typeface="Source Code Pro" panose="020B0309030403020204" charset="0"/>
              </a:rPr>
              <a:t>'tianjin'</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Consolas" panose="020B0609020204030204" charset="0"/>
                <a:cs typeface="Consolas" panose="020B0609020204030204" charset="0"/>
              </a:rPr>
              <a:t> </a:t>
            </a:r>
            <a:endParaRPr lang="en-US" altLang="en-US" sz="1400" b="0">
              <a:solidFill>
                <a:srgbClr val="000000"/>
              </a:solidFill>
              <a:highlight>
                <a:srgbClr val="FFFFFF"/>
              </a:highlight>
              <a:latin typeface="Consolas" panose="020B0609020204030204" charset="0"/>
              <a:cs typeface="Consolas" panose="020B0609020204030204" charset="0"/>
            </a:endParaRPr>
          </a:p>
        </p:txBody>
      </p:sp>
      <p:pic>
        <p:nvPicPr>
          <p:cNvPr id="4" name="图片 3" descr="播仔素材库【1】0142"/>
          <p:cNvPicPr>
            <a:picLocks noChangeAspect="1"/>
          </p:cNvPicPr>
          <p:nvPr>
            <p:custDataLst>
              <p:tags r:id="rId1"/>
            </p:custDataLst>
          </p:nvPr>
        </p:nvPicPr>
        <p:blipFill>
          <a:blip r:embed="rId2"/>
          <a:stretch>
            <a:fillRect/>
          </a:stretch>
        </p:blipFill>
        <p:spPr>
          <a:xfrm>
            <a:off x="10974070" y="5403850"/>
            <a:ext cx="1365885" cy="136588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array</a:t>
            </a:r>
            <a:r>
              <a:rPr lang="zh-CN" altLang="en-US"/>
              <a:t>类型，主要存储：数组格式</a:t>
            </a:r>
            <a:endParaRPr lang="zh-CN" altLang="en-US"/>
          </a:p>
          <a:p>
            <a:pPr marL="0" indent="0">
              <a:buNone/>
            </a:pPr>
            <a:r>
              <a:rPr lang="zh-CN" altLang="en-US" sz="1400"/>
              <a:t>保存一堆同类型的元素，如：</a:t>
            </a:r>
            <a:r>
              <a:rPr lang="en-US" altLang="zh-CN" sz="1400"/>
              <a:t>1, 2, 3, 4, 5</a:t>
            </a:r>
            <a:endParaRPr lang="zh-CN" altLang="en-US" sz="1400"/>
          </a:p>
          <a:p>
            <a:pPr marL="0" indent="0">
              <a:buNone/>
            </a:pPr>
            <a:r>
              <a:rPr lang="en-US" altLang="zh-CN"/>
              <a:t>2. </a:t>
            </a:r>
            <a:r>
              <a:rPr lang="zh-CN" altLang="en-US"/>
              <a:t>定义格式：</a:t>
            </a:r>
            <a:endParaRPr lang="zh-CN" altLang="en-US" sz="1400"/>
          </a:p>
          <a:p>
            <a:pPr marL="285750" indent="-285750">
              <a:buFont typeface="Arial" panose="020B0604020202020204" pitchFamily="34" charset="0"/>
              <a:buChar char="•"/>
            </a:pPr>
            <a:r>
              <a:rPr lang="en-US" altLang="zh-CN" sz="1400"/>
              <a:t>array&lt;</a:t>
            </a:r>
            <a:r>
              <a:rPr lang="zh-CN" altLang="en-US" sz="1400"/>
              <a:t>类型</a:t>
            </a:r>
            <a:r>
              <a:rPr lang="en-US" altLang="zh-CN" sz="1400"/>
              <a:t>&gt;</a:t>
            </a:r>
            <a:endParaRPr lang="en-US" altLang="zh-CN" sz="1400"/>
          </a:p>
          <a:p>
            <a:pPr marL="285750" indent="-285750">
              <a:buFont typeface="Arial" panose="020B0604020202020204" pitchFamily="34" charset="0"/>
              <a:buChar char="•"/>
            </a:pPr>
            <a:r>
              <a:rPr lang="zh-CN" altLang="en-US" sz="1400"/>
              <a:t>数组元素之间的分隔符：collection items terminated by '分隔符'</a:t>
            </a:r>
            <a:endParaRPr lang="zh-CN" altLang="en-US" sz="1400"/>
          </a:p>
          <a:p>
            <a:pPr marL="0" indent="0">
              <a:buFont typeface="Arial" panose="020B0604020202020204" pitchFamily="34" charset="0"/>
              <a:buNone/>
            </a:pPr>
            <a:r>
              <a:rPr lang="en-US" altLang="zh-CN"/>
              <a:t>3. </a:t>
            </a:r>
            <a:r>
              <a:rPr lang="zh-CN" altLang="en-US"/>
              <a:t>在查询中使用</a:t>
            </a:r>
            <a:endParaRPr lang="zh-CN" altLang="en-US"/>
          </a:p>
          <a:p>
            <a:pPr marL="285750" indent="-285750">
              <a:buFont typeface="Arial" panose="020B0604020202020204" pitchFamily="34" charset="0"/>
              <a:buChar char="•"/>
            </a:pPr>
            <a:r>
              <a:rPr lang="zh-CN" altLang="en-US" sz="1400"/>
              <a:t>数组</a:t>
            </a:r>
            <a:r>
              <a:rPr lang="en-US" altLang="zh-CN" sz="1400"/>
              <a:t>[</a:t>
            </a:r>
            <a:r>
              <a:rPr lang="zh-CN" altLang="en-US" sz="1400"/>
              <a:t>数字序号</a:t>
            </a:r>
            <a:r>
              <a:rPr lang="en-US" altLang="zh-CN" sz="1400"/>
              <a:t>]</a:t>
            </a:r>
            <a:r>
              <a:rPr lang="zh-CN" altLang="en-US" sz="1400"/>
              <a:t>，可以取出指定需要元素（从</a:t>
            </a:r>
            <a:r>
              <a:rPr lang="en-US" altLang="zh-CN" sz="1400"/>
              <a:t>0</a:t>
            </a:r>
            <a:r>
              <a:rPr lang="zh-CN" altLang="en-US" sz="1400"/>
              <a:t>开始）</a:t>
            </a:r>
            <a:endParaRPr lang="zh-CN" altLang="en-US" sz="1400"/>
          </a:p>
          <a:p>
            <a:pPr marL="285750" indent="-285750">
              <a:buFont typeface="Arial" panose="020B0604020202020204" pitchFamily="34" charset="0"/>
              <a:buChar char="•"/>
            </a:pPr>
            <a:r>
              <a:rPr lang="en-US" altLang="zh-CN" sz="1400"/>
              <a:t>size(</a:t>
            </a:r>
            <a:r>
              <a:rPr lang="zh-CN" altLang="en-US" sz="1400"/>
              <a:t>数组</a:t>
            </a:r>
            <a:r>
              <a:rPr lang="en-US" altLang="zh-CN" sz="1400"/>
              <a:t>)</a:t>
            </a:r>
            <a:r>
              <a:rPr lang="zh-CN" altLang="en-US" sz="1400"/>
              <a:t>，可以统计数组元素个数</a:t>
            </a:r>
            <a:endParaRPr lang="zh-CN" altLang="en-US" sz="1400"/>
          </a:p>
          <a:p>
            <a:pPr marL="285750" indent="-285750">
              <a:buFont typeface="Arial" panose="020B0604020202020204" pitchFamily="34" charset="0"/>
              <a:buChar char="•"/>
            </a:pPr>
            <a:r>
              <a:rPr lang="en-US" altLang="zh-CN" sz="1400"/>
              <a:t>array_contains(</a:t>
            </a:r>
            <a:r>
              <a:rPr lang="zh-CN" altLang="en-US" sz="1400"/>
              <a:t>数组</a:t>
            </a:r>
            <a:r>
              <a:rPr lang="en-US" altLang="zh-CN" sz="1400"/>
              <a:t>, </a:t>
            </a:r>
            <a:r>
              <a:rPr lang="zh-CN" altLang="en-US" sz="1400"/>
              <a:t>数据</a:t>
            </a:r>
            <a:r>
              <a:rPr lang="en-US" altLang="zh-CN" sz="1400"/>
              <a:t>)</a:t>
            </a:r>
            <a:r>
              <a:rPr lang="zh-CN" altLang="en-US" sz="1400"/>
              <a:t>，可以查看指定数据是否在数组中存在</a:t>
            </a:r>
            <a:endParaRPr lang="zh-CN" altLang="en-US" sz="1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3" name="组合 2"/>
          <p:cNvGrpSpPr/>
          <p:nvPr/>
        </p:nvGrpSpPr>
        <p:grpSpPr>
          <a:xfrm>
            <a:off x="7319645" y="805180"/>
            <a:ext cx="2915920" cy="3836035"/>
            <a:chOff x="11527" y="1204"/>
            <a:chExt cx="4592" cy="6041"/>
          </a:xfrm>
        </p:grpSpPr>
        <p:sp>
          <p:nvSpPr>
            <p:cNvPr id="14" name="左大括号 13"/>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7" name="文本框 16"/>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8" name="文本框 17"/>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9" name="文本框 18"/>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20" name="文本框 19"/>
            <p:cNvSpPr txBox="1"/>
            <p:nvPr>
              <p:custDataLst>
                <p:tags r:id="rId8"/>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21" name="文本框 20"/>
            <p:cNvSpPr txBox="1"/>
            <p:nvPr>
              <p:custDataLst>
                <p:tags r:id="rId9"/>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22" name="文本框 21"/>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23" name="文本框 22"/>
            <p:cNvSpPr txBox="1"/>
            <p:nvPr>
              <p:custDataLst>
                <p:tags r:id="rId11"/>
              </p:custDataLst>
            </p:nvPr>
          </p:nvSpPr>
          <p:spPr>
            <a:xfrm>
              <a:off x="12661" y="6762"/>
              <a:ext cx="3253" cy="483"/>
            </a:xfrm>
            <a:prstGeom prst="rect">
              <a:avLst/>
            </a:prstGeom>
            <a:noFill/>
          </p:spPr>
          <p:txBody>
            <a:bodyPr wrap="square" rtlCol="0">
              <a:spAutoFit/>
            </a:bodyPr>
            <a:p>
              <a:r>
                <a:rPr lang="zh-CN" altLang="en-US" sz="1400">
                  <a:solidFill>
                    <a:srgbClr val="FF0000"/>
                  </a:solidFill>
                  <a:latin typeface="阿里巴巴普惠体" panose="00020600040101010101" pitchFamily="18" charset="-122"/>
                  <a:ea typeface="阿里巴巴普惠体" panose="00020600040101010101" pitchFamily="18" charset="-122"/>
                </a:rPr>
                <a:t>复杂类型操作（</a:t>
              </a:r>
              <a:r>
                <a:rPr lang="en-US" altLang="zh-CN" sz="1400">
                  <a:solidFill>
                    <a:srgbClr val="FF0000"/>
                  </a:solidFill>
                  <a:latin typeface="阿里巴巴普惠体" panose="00020600040101010101" pitchFamily="18" charset="-122"/>
                  <a:ea typeface="阿里巴巴普惠体" panose="00020600040101010101" pitchFamily="18" charset="-122"/>
                </a:rPr>
                <a:t>Map</a:t>
              </a:r>
              <a:r>
                <a:rPr lang="zh-CN" altLang="en-US" sz="1400">
                  <a:solidFill>
                    <a:srgbClr val="FF0000"/>
                  </a:solidFill>
                  <a:latin typeface="阿里巴巴普惠体" panose="00020600040101010101" pitchFamily="18" charset="-122"/>
                  <a:ea typeface="阿里巴巴普惠体" panose="00020600040101010101" pitchFamily="18" charset="-122"/>
                </a:rPr>
                <a:t>）</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a:t>
            </a:r>
            <a:r>
              <a:rPr lang="en-US" altLang="zh-CN" sz="1600" dirty="0">
                <a:solidFill>
                  <a:srgbClr val="FF0000"/>
                </a:solidFill>
              </a:rPr>
              <a:t>map</a:t>
            </a:r>
            <a:r>
              <a:rPr lang="zh-CN" altLang="en-US" sz="1600" dirty="0">
                <a:solidFill>
                  <a:srgbClr val="FF0000"/>
                </a:solidFill>
              </a:rPr>
              <a:t>复杂类型的基本使用</a:t>
            </a:r>
            <a:endParaRPr lang="zh-CN" altLang="en-US" sz="1600" dirty="0">
              <a:solidFill>
                <a:srgbClr val="FF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map</a:t>
            </a:r>
            <a:r>
              <a:t>类型</a:t>
            </a:r>
          </a:p>
        </p:txBody>
      </p:sp>
      <p:sp>
        <p:nvSpPr>
          <p:cNvPr id="3" name="文本占位符 2"/>
          <p:cNvSpPr>
            <a:spLocks noGrp="1"/>
          </p:cNvSpPr>
          <p:nvPr>
            <p:ph type="body" sz="quarter" idx="11"/>
          </p:nvPr>
        </p:nvSpPr>
        <p:spPr/>
        <p:txBody>
          <a:bodyPr/>
          <a:p>
            <a:r>
              <a:rPr lang="en-US" altLang="zh-CN"/>
              <a:t>map</a:t>
            </a:r>
            <a:r>
              <a:rPr lang="zh-CN" altLang="en-US"/>
              <a:t>类型其实就是简单的指代：</a:t>
            </a:r>
            <a:r>
              <a:rPr lang="en-US" altLang="zh-CN"/>
              <a:t>Key-Value</a:t>
            </a:r>
            <a:r>
              <a:rPr lang="zh-CN" altLang="en-US"/>
              <a:t>型数据格式。</a:t>
            </a:r>
            <a:r>
              <a:rPr lang="en-US" altLang="zh-CN"/>
              <a:t> </a:t>
            </a:r>
            <a:r>
              <a:rPr lang="zh-CN" altLang="en-US"/>
              <a:t>有如下数据文件，其中</a:t>
            </a:r>
            <a:r>
              <a:rPr lang="en-US" altLang="zh-CN"/>
              <a:t>members</a:t>
            </a:r>
            <a:r>
              <a:rPr lang="zh-CN" altLang="en-US"/>
              <a:t>字段是</a:t>
            </a:r>
            <a:r>
              <a:rPr lang="en-US" altLang="zh-CN"/>
              <a:t>key-value</a:t>
            </a:r>
            <a:r>
              <a:rPr lang="zh-CN" altLang="en-US"/>
              <a:t>型数据</a:t>
            </a:r>
            <a:endParaRPr lang="zh-CN" altLang="en-US"/>
          </a:p>
          <a:p>
            <a:r>
              <a:rPr lang="zh-CN" altLang="en-US"/>
              <a:t>字段与字段分隔符: “,”；需要map字段之间的分隔符："#"；map内部k-v分隔符：":"</a:t>
            </a:r>
            <a:endParaRPr lang="zh-CN" altLang="en-US"/>
          </a:p>
          <a:p>
            <a:endParaRPr lang="zh-CN" altLang="en-US"/>
          </a:p>
          <a:p>
            <a:endParaRPr lang="zh-CN" altLang="en-US"/>
          </a:p>
          <a:p>
            <a:r>
              <a:rPr lang="zh-CN" altLang="en-US"/>
              <a:t>建表语句：</a:t>
            </a:r>
            <a:endParaRPr lang="zh-CN" altLang="en-US"/>
          </a:p>
          <a:p>
            <a:endParaRPr lang="zh-CN" altLang="en-US"/>
          </a:p>
          <a:p>
            <a:endParaRPr lang="zh-CN" altLang="en-US"/>
          </a:p>
          <a:p>
            <a:endParaRPr lang="zh-CN" altLang="en-US"/>
          </a:p>
          <a:p>
            <a:pPr>
              <a:buFont typeface="Arial" panose="020B0604020202020204" pitchFamily="34" charset="0"/>
            </a:pPr>
            <a:endParaRPr lang="en-US" sz="1200" b="1">
              <a:solidFill>
                <a:srgbClr val="0000FF"/>
              </a:solidFill>
              <a:highlight>
                <a:srgbClr val="FFFFFF"/>
              </a:highlight>
              <a:latin typeface="Source Code Pro" panose="020B0309030403020204" charset="0"/>
              <a:cs typeface="Source Code Pro" panose="020B0309030403020204" charset="0"/>
              <a:sym typeface="+mn-ea"/>
            </a:endParaRPr>
          </a:p>
          <a:p>
            <a:pPr marL="285750" indent="-285750">
              <a:buFont typeface="Arial" panose="020B0604020202020204" pitchFamily="34" charset="0"/>
              <a:buChar char="•"/>
            </a:pPr>
            <a:r>
              <a:rPr lang="en-US" sz="1200" b="1">
                <a:solidFill>
                  <a:srgbClr val="0000FF"/>
                </a:solidFill>
                <a:highlight>
                  <a:srgbClr val="FFFFFF"/>
                </a:highlight>
                <a:latin typeface="Source Code Pro" panose="020B0309030403020204" charset="0"/>
                <a:cs typeface="Source Code Pro" panose="020B0309030403020204" charset="0"/>
                <a:sym typeface="+mn-ea"/>
              </a:rPr>
              <a:t>MAP</a:t>
            </a:r>
            <a:r>
              <a:rPr lang="en-US" sz="1200">
                <a:solidFill>
                  <a:srgbClr val="000000"/>
                </a:solidFill>
                <a:highlight>
                  <a:srgbClr val="FFFFFF"/>
                </a:highlight>
                <a:latin typeface="Source Code Pro" panose="020B0309030403020204" charset="0"/>
                <a:cs typeface="Source Code Pro" panose="020B0309030403020204" charset="0"/>
                <a:sym typeface="+mn-ea"/>
              </a:rPr>
              <a:t> KEYS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a:t>
            </a:r>
            <a:r>
              <a:rPr lang="en-US" sz="1200">
                <a:solidFill>
                  <a:srgbClr val="808080"/>
                </a:solidFill>
                <a:highlight>
                  <a:srgbClr val="FFFFFF"/>
                </a:highlight>
                <a:latin typeface="Source Code Pro" panose="020B0309030403020204" charset="0"/>
                <a:cs typeface="Source Code Pro" panose="020B0309030403020204" charset="0"/>
                <a:sym typeface="+mn-ea"/>
              </a:rPr>
              <a:t> </a:t>
            </a:r>
            <a:r>
              <a:rPr lang="en-US" sz="1200">
                <a:solidFill>
                  <a:srgbClr val="FF0000"/>
                </a:solidFill>
                <a:highlight>
                  <a:srgbClr val="FFFFFF"/>
                </a:highlight>
                <a:latin typeface="Source Code Pro" panose="020B0309030403020204" charset="0"/>
                <a:cs typeface="Source Code Pro" panose="020B0309030403020204" charset="0"/>
                <a:sym typeface="+mn-ea"/>
              </a:rPr>
              <a:t>表示key-value之间用:分隔</a:t>
            </a:r>
            <a:endParaRPr lang="zh-CN" altLang="en-US"/>
          </a:p>
          <a:p>
            <a:endParaRPr lang="zh-CN" altLang="en-US"/>
          </a:p>
          <a:p>
            <a:endParaRPr lang="zh-CN" altLang="en-US"/>
          </a:p>
        </p:txBody>
      </p:sp>
      <p:graphicFrame>
        <p:nvGraphicFramePr>
          <p:cNvPr id="4" name="表格 3"/>
          <p:cNvGraphicFramePr/>
          <p:nvPr>
            <p:custDataLst>
              <p:tags r:id="rId1"/>
            </p:custDataLst>
          </p:nvPr>
        </p:nvGraphicFramePr>
        <p:xfrm>
          <a:off x="767715" y="2637155"/>
          <a:ext cx="8388350" cy="1074420"/>
        </p:xfrm>
        <a:graphic>
          <a:graphicData uri="http://schemas.openxmlformats.org/drawingml/2006/table">
            <a:tbl>
              <a:tblPr/>
              <a:tblGrid>
                <a:gridCol w="8388350"/>
              </a:tblGrid>
              <a:tr h="1074420">
                <a:tc>
                  <a:txBody>
                    <a:bodyPr/>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id</a:t>
                      </a:r>
                      <a:r>
                        <a:rPr lang="en-US" sz="1400" b="0">
                          <a:solidFill>
                            <a:srgbClr val="ED7D31"/>
                          </a:solidFill>
                          <a:latin typeface="Consolas" panose="020B0609020204030204" charset="0"/>
                          <a:ea typeface="微软雅黑" panose="020B0503020204020204" pitchFamily="34" charset="-122"/>
                          <a:cs typeface="Consolas" panose="020B0609020204030204" charset="0"/>
                        </a:rPr>
                        <a:t>,name,</a:t>
                      </a:r>
                      <a:r>
                        <a:rPr lang="en-US" sz="1400" b="0">
                          <a:solidFill>
                            <a:srgbClr val="4472C4"/>
                          </a:solidFill>
                          <a:latin typeface="Consolas" panose="020B0609020204030204" charset="0"/>
                          <a:ea typeface="微软雅黑" panose="020B0503020204020204" pitchFamily="34" charset="-122"/>
                          <a:cs typeface="Consolas" panose="020B0609020204030204" charset="0"/>
                        </a:rPr>
                        <a:t>members</a:t>
                      </a:r>
                      <a:r>
                        <a:rPr lang="en-US" sz="1400" b="0">
                          <a:solidFill>
                            <a:srgbClr val="ED7D31"/>
                          </a:solidFill>
                          <a:latin typeface="Consolas" panose="020B0609020204030204" charset="0"/>
                          <a:ea typeface="微软雅黑" panose="020B0503020204020204" pitchFamily="34" charset="-122"/>
                          <a:cs typeface="Consolas" panose="020B0609020204030204" charset="0"/>
                        </a:rPr>
                        <a:t>,</a:t>
                      </a:r>
                      <a:r>
                        <a:rPr lang="en-US" sz="1400" b="0">
                          <a:solidFill>
                            <a:schemeClr val="accent6"/>
                          </a:solidFill>
                          <a:latin typeface="Consolas" panose="020B0609020204030204" charset="0"/>
                          <a:ea typeface="微软雅黑" panose="020B0503020204020204" pitchFamily="34" charset="-122"/>
                          <a:cs typeface="Consolas" panose="020B0609020204030204" charset="0"/>
                        </a:rPr>
                        <a:t>age</a:t>
                      </a:r>
                      <a:endParaRPr lang="en-US" sz="1400" b="0">
                        <a:solidFill>
                          <a:srgbClr val="ED7D31"/>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1</a:t>
                      </a:r>
                      <a:r>
                        <a:rPr lang="en-US" sz="1400" b="0">
                          <a:solidFill>
                            <a:srgbClr val="ED7D31"/>
                          </a:solidFill>
                          <a:latin typeface="Consolas" panose="020B0609020204030204" charset="0"/>
                          <a:ea typeface="微软雅黑" panose="020B0503020204020204" pitchFamily="34" charset="-122"/>
                          <a:cs typeface="Consolas" panose="020B0609020204030204" charset="0"/>
                        </a:rPr>
                        <a:t>,zhangsan</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,father:xiaoming#mother:xiaohuang#brother:xiaoxu</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70AD47"/>
                          </a:solidFill>
                          <a:latin typeface="Consolas" panose="020B0609020204030204" charset="0"/>
                          <a:ea typeface="微软雅黑" panose="020B0503020204020204" pitchFamily="34" charset="-122"/>
                          <a:cs typeface="Consolas" panose="020B0609020204030204" charset="0"/>
                        </a:rPr>
                        <a:t>28</a:t>
                      </a:r>
                      <a:endParaRPr lang="en-US" sz="1400" b="0">
                        <a:solidFill>
                          <a:srgbClr val="70AD47"/>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2</a:t>
                      </a:r>
                      <a:r>
                        <a:rPr lang="en-US" sz="1400" b="0">
                          <a:solidFill>
                            <a:srgbClr val="ED7D31"/>
                          </a:solidFill>
                          <a:latin typeface="Consolas" panose="020B0609020204030204" charset="0"/>
                          <a:ea typeface="微软雅黑" panose="020B0503020204020204" pitchFamily="34" charset="-122"/>
                          <a:cs typeface="Consolas" panose="020B0609020204030204" charset="0"/>
                        </a:rPr>
                        <a:t>,lisi</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father:mayun#mother:huangyi#brother:guanyu</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70AD47"/>
                          </a:solidFill>
                          <a:latin typeface="Consolas" panose="020B0609020204030204" charset="0"/>
                          <a:ea typeface="微软雅黑" panose="020B0503020204020204" pitchFamily="34" charset="-122"/>
                          <a:cs typeface="Consolas" panose="020B0609020204030204" charset="0"/>
                        </a:rPr>
                        <a:t>22</a:t>
                      </a:r>
                      <a:endParaRPr lang="en-US" sz="1400" b="0">
                        <a:solidFill>
                          <a:srgbClr val="70AD47"/>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3</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ED7D31"/>
                          </a:solidFill>
                          <a:latin typeface="Consolas" panose="020B0609020204030204" charset="0"/>
                          <a:ea typeface="微软雅黑" panose="020B0503020204020204" pitchFamily="34" charset="-122"/>
                          <a:cs typeface="Consolas" panose="020B0609020204030204" charset="0"/>
                        </a:rPr>
                        <a:t>wangwu</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,father:wangjianlin#mother:ruhua#sister:jingtian,</a:t>
                      </a:r>
                      <a:r>
                        <a:rPr lang="en-US" sz="1400" b="0">
                          <a:solidFill>
                            <a:srgbClr val="70AD47"/>
                          </a:solidFill>
                          <a:latin typeface="Consolas" panose="020B0609020204030204" charset="0"/>
                          <a:ea typeface="微软雅黑" panose="020B0503020204020204" pitchFamily="34" charset="-122"/>
                          <a:cs typeface="Consolas" panose="020B0609020204030204" charset="0"/>
                        </a:rPr>
                        <a:t>29</a:t>
                      </a:r>
                      <a:endParaRPr lang="en-US" sz="1400" b="0">
                        <a:solidFill>
                          <a:srgbClr val="70AD47"/>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4</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ED7D31"/>
                          </a:solidFill>
                          <a:latin typeface="Consolas" panose="020B0609020204030204" charset="0"/>
                          <a:ea typeface="微软雅黑" panose="020B0503020204020204" pitchFamily="34" charset="-122"/>
                          <a:cs typeface="Consolas" panose="020B0609020204030204" charset="0"/>
                        </a:rPr>
                        <a:t>mayun</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,father:mayongzhen#mother:angelababy,</a:t>
                      </a:r>
                      <a:r>
                        <a:rPr lang="en-US" sz="1400" b="0">
                          <a:solidFill>
                            <a:srgbClr val="70AD47"/>
                          </a:solidFill>
                          <a:latin typeface="Consolas" panose="020B0609020204030204" charset="0"/>
                          <a:ea typeface="微软雅黑" panose="020B0503020204020204" pitchFamily="34" charset="-122"/>
                          <a:cs typeface="Consolas" panose="020B0609020204030204" charset="0"/>
                        </a:rPr>
                        <a:t>26</a:t>
                      </a:r>
                      <a:endParaRPr lang="en-US" altLang="en-US" sz="1400" b="0">
                        <a:solidFill>
                          <a:srgbClr val="70AD47"/>
                        </a:solidFill>
                        <a:latin typeface="Consolas" panose="020B0609020204030204" charset="0"/>
                        <a:ea typeface="微软雅黑" panose="020B0503020204020204" pitchFamily="34" charset="-122"/>
                        <a:cs typeface="Consolas" panose="020B0609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767715" y="4077335"/>
            <a:ext cx="8388350" cy="1599565"/>
          </a:xfrm>
          <a:prstGeom prst="rect">
            <a:avLst/>
          </a:prstGeom>
          <a:noFill/>
          <a:ln w="9525">
            <a:solidFill>
              <a:schemeClr val="accent1"/>
            </a:solidFill>
          </a:ln>
        </p:spPr>
        <p:txBody>
          <a:bodyPr wrap="square">
            <a:spAutoFit/>
          </a:bodyPr>
          <a:p>
            <a:pPr marL="0" algn="l">
              <a:buClrTx/>
              <a:buSzTx/>
              <a:buFontTx/>
            </a:pPr>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myhive.test_map</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id </a:t>
            </a:r>
            <a:r>
              <a:rPr lang="en-US" sz="1400" b="1">
                <a:solidFill>
                  <a:srgbClr val="0000FF"/>
                </a:solidFill>
                <a:highlight>
                  <a:srgbClr val="FFFFFF"/>
                </a:highlight>
                <a:latin typeface="Source Code Pro" panose="020B0309030403020204" charset="0"/>
                <a:cs typeface="Source Code Pro" panose="020B0309030403020204" charset="0"/>
              </a:rPr>
              <a:t>int</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members </a:t>
            </a:r>
            <a:r>
              <a:rPr lang="en-US" sz="1400" b="1">
                <a:solidFill>
                  <a:srgbClr val="0000FF"/>
                </a:solidFill>
                <a:highlight>
                  <a:srgbClr val="FFFFFF"/>
                </a:highlight>
                <a:latin typeface="Source Code Pro" panose="020B0309030403020204" charset="0"/>
                <a:cs typeface="Source Code Pro" panose="020B0309030403020204" charset="0"/>
              </a:rPr>
              <a:t>map</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r>
              <a:rPr lang="en-US" sz="1400" b="0">
                <a:solidFill>
                  <a:srgbClr val="000000"/>
                </a:solidFill>
                <a:highlight>
                  <a:srgbClr val="FFFFFF"/>
                </a:highlight>
                <a:latin typeface="Source Code Pro" panose="020B0309030403020204" charset="0"/>
                <a:cs typeface="Source Code Pro" panose="020B0309030403020204" charset="0"/>
              </a:rPr>
              <a:t> age </a:t>
            </a:r>
            <a:r>
              <a:rPr lang="en-US" sz="1400" b="1">
                <a:solidFill>
                  <a:srgbClr val="0000FF"/>
                </a:solidFill>
                <a:highlight>
                  <a:srgbClr val="FFFFFF"/>
                </a:highlight>
                <a:latin typeface="Source Code Pro" panose="020B0309030403020204" charset="0"/>
                <a:cs typeface="Source Code Pro" panose="020B0309030403020204" charset="0"/>
              </a:rPr>
              <a:t>int</a:t>
            </a:r>
            <a:r>
              <a:rPr lang="en-US" sz="1400" b="1">
                <a:solidFill>
                  <a:srgbClr val="00008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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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MAP</a:t>
            </a:r>
            <a:r>
              <a:rPr lang="en-US" sz="1400" b="0">
                <a:solidFill>
                  <a:srgbClr val="000000"/>
                </a:solidFill>
                <a:highlight>
                  <a:srgbClr val="FFFFFF"/>
                </a:highlight>
                <a:latin typeface="Source Code Pro" panose="020B0309030403020204" charset="0"/>
                <a:cs typeface="Source Code Pro" panose="020B0309030403020204" charset="0"/>
              </a:rPr>
              <a:t> KEYS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sz="1400" b="0">
              <a:solidFill>
                <a:srgbClr val="808080"/>
              </a:solidFill>
              <a:highlight>
                <a:srgbClr val="FFFFFF"/>
              </a:highlight>
              <a:latin typeface="Source Code Pro" panose="020B0309030403020204" charset="0"/>
              <a:cs typeface="Source Code Pro" panose="020B0309030403020204" charset="0"/>
            </a:endParaRPr>
          </a:p>
        </p:txBody>
      </p:sp>
      <p:pic>
        <p:nvPicPr>
          <p:cNvPr id="5" name="图片 4" descr="播仔素材库【1】0001"/>
          <p:cNvPicPr>
            <a:picLocks noChangeAspect="1"/>
          </p:cNvPicPr>
          <p:nvPr/>
        </p:nvPicPr>
        <p:blipFill>
          <a:blip r:embed="rId2"/>
          <a:stretch>
            <a:fillRect/>
          </a:stretch>
        </p:blipFill>
        <p:spPr>
          <a:xfrm>
            <a:off x="10344150" y="4580890"/>
            <a:ext cx="2109470" cy="210947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map</a:t>
            </a:r>
            <a:r>
              <a:t>类型</a:t>
            </a:r>
          </a:p>
        </p:txBody>
      </p:sp>
      <p:sp>
        <p:nvSpPr>
          <p:cNvPr id="3" name="文本占位符 2"/>
          <p:cNvSpPr>
            <a:spLocks noGrp="1"/>
          </p:cNvSpPr>
          <p:nvPr>
            <p:ph type="body" sz="quarter" idx="11"/>
          </p:nvPr>
        </p:nvSpPr>
        <p:spPr/>
        <p:txBody>
          <a:bodyPr/>
          <a:p>
            <a:r>
              <a:rPr lang="zh-CN" altLang="en-US"/>
              <a:t>建表语句：</a:t>
            </a:r>
            <a:endParaRPr lang="zh-CN" altLang="en-US"/>
          </a:p>
          <a:p>
            <a:endParaRPr lang="zh-CN" altLang="en-US"/>
          </a:p>
        </p:txBody>
      </p:sp>
      <p:sp>
        <p:nvSpPr>
          <p:cNvPr id="100" name="文本框 99"/>
          <p:cNvSpPr txBox="1"/>
          <p:nvPr/>
        </p:nvSpPr>
        <p:spPr>
          <a:xfrm>
            <a:off x="767080" y="2117725"/>
            <a:ext cx="8388350" cy="1168400"/>
          </a:xfrm>
          <a:prstGeom prst="rect">
            <a:avLst/>
          </a:prstGeom>
          <a:noFill/>
          <a:ln w="9525">
            <a:solidFill>
              <a:schemeClr val="accent1"/>
            </a:solidFill>
          </a:ln>
        </p:spPr>
        <p:txBody>
          <a:bodyPr wrap="square">
            <a:spAutoFit/>
          </a:bodyPr>
          <a:p>
            <a:pPr marL="0" algn="l">
              <a:buClrTx/>
              <a:buSzTx/>
              <a:buFontTx/>
            </a:pPr>
            <a:r>
              <a:rPr lang="en-US" sz="1000" b="1">
                <a:solidFill>
                  <a:srgbClr val="0000FF"/>
                </a:solidFill>
                <a:highlight>
                  <a:srgbClr val="FFFFFF"/>
                </a:highlight>
                <a:latin typeface="Source Code Pro" panose="020B0309030403020204" charset="0"/>
                <a:cs typeface="Source Code Pro" panose="020B0309030403020204" charset="0"/>
              </a:rPr>
              <a:t>create</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1">
                <a:solidFill>
                  <a:srgbClr val="0000FF"/>
                </a:solidFill>
                <a:highlight>
                  <a:srgbClr val="FFFFFF"/>
                </a:highlight>
                <a:latin typeface="Source Code Pro" panose="020B0309030403020204" charset="0"/>
                <a:cs typeface="Source Code Pro" panose="020B0309030403020204" charset="0"/>
              </a:rPr>
              <a:t>table</a:t>
            </a:r>
            <a:r>
              <a:rPr lang="en-US" sz="1000" b="0">
                <a:solidFill>
                  <a:srgbClr val="000000"/>
                </a:solidFill>
                <a:highlight>
                  <a:srgbClr val="FFFFFF"/>
                </a:highlight>
                <a:latin typeface="Source Code Pro" panose="020B0309030403020204" charset="0"/>
                <a:cs typeface="Source Code Pro" panose="020B0309030403020204" charset="0"/>
              </a:rPr>
              <a:t> myhive.test_map</a:t>
            </a:r>
            <a:r>
              <a:rPr lang="en-US" sz="1000" b="1">
                <a:solidFill>
                  <a:srgbClr val="000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id </a:t>
            </a:r>
            <a:r>
              <a:rPr lang="en-US" sz="1000" b="1">
                <a:solidFill>
                  <a:srgbClr val="0000FF"/>
                </a:solidFill>
                <a:highlight>
                  <a:srgbClr val="FFFFFF"/>
                </a:highlight>
                <a:latin typeface="Source Code Pro" panose="020B0309030403020204" charset="0"/>
                <a:cs typeface="Source Code Pro" panose="020B0309030403020204" charset="0"/>
              </a:rPr>
              <a:t>int</a:t>
            </a:r>
            <a:r>
              <a:rPr lang="en-US" sz="1000" b="1">
                <a:solidFill>
                  <a:srgbClr val="000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 name string</a:t>
            </a:r>
            <a:r>
              <a:rPr lang="en-US" sz="1000" b="1">
                <a:solidFill>
                  <a:srgbClr val="000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 members </a:t>
            </a:r>
            <a:r>
              <a:rPr lang="en-US" sz="1000" b="1">
                <a:solidFill>
                  <a:srgbClr val="0000FF"/>
                </a:solidFill>
                <a:highlight>
                  <a:srgbClr val="FFFFFF"/>
                </a:highlight>
                <a:latin typeface="Source Code Pro" panose="020B0309030403020204" charset="0"/>
                <a:cs typeface="Source Code Pro" panose="020B0309030403020204" charset="0"/>
              </a:rPr>
              <a:t>map</a:t>
            </a:r>
            <a:r>
              <a:rPr lang="en-US" sz="1000" b="1">
                <a:solidFill>
                  <a:srgbClr val="000080"/>
                </a:solidFill>
                <a:highlight>
                  <a:srgbClr val="FFFFFF"/>
                </a:highlight>
                <a:latin typeface="Source Code Pro" panose="020B0309030403020204" charset="0"/>
                <a:cs typeface="Source Code Pro" panose="020B0309030403020204" charset="0"/>
              </a:rPr>
              <a:t>&lt;</a:t>
            </a:r>
            <a:r>
              <a:rPr lang="en-US" sz="1000" b="0">
                <a:solidFill>
                  <a:srgbClr val="000000"/>
                </a:solidFill>
                <a:highlight>
                  <a:srgbClr val="FFFFFF"/>
                </a:highlight>
                <a:latin typeface="Source Code Pro" panose="020B0309030403020204" charset="0"/>
                <a:cs typeface="Source Code Pro" panose="020B0309030403020204" charset="0"/>
              </a:rPr>
              <a:t>string</a:t>
            </a:r>
            <a:r>
              <a:rPr lang="en-US" sz="1000" b="1">
                <a:solidFill>
                  <a:srgbClr val="000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string</a:t>
            </a:r>
            <a:r>
              <a:rPr lang="en-US" sz="1000" b="1">
                <a:solidFill>
                  <a:srgbClr val="000080"/>
                </a:solidFill>
                <a:highlight>
                  <a:srgbClr val="FFFFFF"/>
                </a:highlight>
                <a:latin typeface="Source Code Pro" panose="020B0309030403020204" charset="0"/>
                <a:cs typeface="Source Code Pro" panose="020B0309030403020204" charset="0"/>
              </a:rPr>
              <a:t>&gt;,</a:t>
            </a:r>
            <a:r>
              <a:rPr lang="en-US" sz="1000" b="0">
                <a:solidFill>
                  <a:srgbClr val="000000"/>
                </a:solidFill>
                <a:highlight>
                  <a:srgbClr val="FFFFFF"/>
                </a:highlight>
                <a:latin typeface="Source Code Pro" panose="020B0309030403020204" charset="0"/>
                <a:cs typeface="Source Code Pro" panose="020B0309030403020204" charset="0"/>
              </a:rPr>
              <a:t> age </a:t>
            </a:r>
            <a:r>
              <a:rPr lang="en-US" sz="1000" b="1">
                <a:solidFill>
                  <a:srgbClr val="0000FF"/>
                </a:solidFill>
                <a:highlight>
                  <a:srgbClr val="FFFFFF"/>
                </a:highlight>
                <a:latin typeface="Source Code Pro" panose="020B0309030403020204" charset="0"/>
                <a:cs typeface="Source Code Pro" panose="020B0309030403020204" charset="0"/>
              </a:rPr>
              <a:t>int</a:t>
            </a:r>
            <a:r>
              <a:rPr lang="en-US" sz="1000" b="1">
                <a:solidFill>
                  <a:srgbClr val="000080"/>
                </a:solidFill>
                <a:highlight>
                  <a:srgbClr val="FFFFFF"/>
                </a:highlight>
                <a:latin typeface="Source Code Pro" panose="020B0309030403020204" charset="0"/>
                <a:cs typeface="Source Code Pro" panose="020B0309030403020204" charset="0"/>
              </a:rPr>
              <a:t>)</a:t>
            </a:r>
            <a:r>
              <a:rPr lang="en-US" sz="1000" b="1">
                <a:solidFill>
                  <a:srgbClr val="0000FF"/>
                </a:solidFill>
                <a:highlight>
                  <a:srgbClr val="FFFFFF"/>
                </a:highlight>
                <a:latin typeface="Source Code Pro" panose="020B0309030403020204" charset="0"/>
                <a:cs typeface="Source Code Pro" panose="020B0309030403020204" charset="0"/>
              </a:rPr>
              <a:t>row</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1">
                <a:solidFill>
                  <a:srgbClr val="0000FF"/>
                </a:solidFill>
                <a:highlight>
                  <a:srgbClr val="FFFFFF"/>
                </a:highlight>
                <a:latin typeface="Source Code Pro" panose="020B0309030403020204" charset="0"/>
                <a:cs typeface="Source Code Pro" panose="020B0309030403020204" charset="0"/>
              </a:rPr>
              <a:t>format</a:t>
            </a:r>
            <a:r>
              <a:rPr lang="en-US" sz="1000" b="0">
                <a:solidFill>
                  <a:srgbClr val="000000"/>
                </a:solidFill>
                <a:highlight>
                  <a:srgbClr val="FFFFFF"/>
                </a:highlight>
                <a:latin typeface="Source Code Pro" panose="020B0309030403020204" charset="0"/>
                <a:cs typeface="Source Code Pro" panose="020B0309030403020204" charset="0"/>
              </a:rPr>
              <a:t> delimitedfields terminated </a:t>
            </a:r>
            <a:r>
              <a:rPr lang="en-US" sz="1000" b="1">
                <a:solidFill>
                  <a:srgbClr val="0000FF"/>
                </a:solidFill>
                <a:highlight>
                  <a:srgbClr val="FFFFFF"/>
                </a:highlight>
                <a:latin typeface="Source Code Pro" panose="020B0309030403020204" charset="0"/>
                <a:cs typeface="Source Code Pro" panose="020B0309030403020204" charset="0"/>
              </a:rPr>
              <a:t>by</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0">
                <a:solidFill>
                  <a:srgbClr val="808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COLLECTION ITEMS TERMINATED </a:t>
            </a:r>
            <a:r>
              <a:rPr lang="en-US" sz="1000" b="1">
                <a:solidFill>
                  <a:srgbClr val="0000FF"/>
                </a:solidFill>
                <a:highlight>
                  <a:srgbClr val="FFFFFF"/>
                </a:highlight>
                <a:latin typeface="Source Code Pro" panose="020B0309030403020204" charset="0"/>
                <a:cs typeface="Source Code Pro" panose="020B0309030403020204" charset="0"/>
              </a:rPr>
              <a:t>BY</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0">
                <a:solidFill>
                  <a:srgbClr val="808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1">
                <a:solidFill>
                  <a:srgbClr val="0000FF"/>
                </a:solidFill>
                <a:highlight>
                  <a:srgbClr val="FFFFFF"/>
                </a:highlight>
                <a:latin typeface="Source Code Pro" panose="020B0309030403020204" charset="0"/>
                <a:cs typeface="Source Code Pro" panose="020B0309030403020204" charset="0"/>
              </a:rPr>
              <a:t>MAP</a:t>
            </a:r>
            <a:r>
              <a:rPr lang="en-US" sz="1000" b="0">
                <a:solidFill>
                  <a:srgbClr val="000000"/>
                </a:solidFill>
                <a:highlight>
                  <a:srgbClr val="FFFFFF"/>
                </a:highlight>
                <a:latin typeface="Source Code Pro" panose="020B0309030403020204" charset="0"/>
                <a:cs typeface="Source Code Pro" panose="020B0309030403020204" charset="0"/>
              </a:rPr>
              <a:t> KEYS TERMINATED </a:t>
            </a:r>
            <a:r>
              <a:rPr lang="en-US" sz="1000" b="1">
                <a:solidFill>
                  <a:srgbClr val="0000FF"/>
                </a:solidFill>
                <a:highlight>
                  <a:srgbClr val="FFFFFF"/>
                </a:highlight>
                <a:latin typeface="Source Code Pro" panose="020B0309030403020204" charset="0"/>
                <a:cs typeface="Source Code Pro" panose="020B0309030403020204" charset="0"/>
              </a:rPr>
              <a:t>BY</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0">
                <a:solidFill>
                  <a:srgbClr val="808080"/>
                </a:solidFill>
                <a:highlight>
                  <a:srgbClr val="FFFFFF"/>
                </a:highlight>
                <a:latin typeface="Source Code Pro" panose="020B0309030403020204" charset="0"/>
                <a:cs typeface="Source Code Pro" panose="020B0309030403020204" charset="0"/>
              </a:rPr>
              <a:t>':'</a:t>
            </a:r>
            <a:r>
              <a:rPr lang="en-US" sz="1000" b="1">
                <a:solidFill>
                  <a:srgbClr val="000080"/>
                </a:solidFill>
                <a:highlight>
                  <a:srgbClr val="FFFFFF"/>
                </a:highlight>
                <a:latin typeface="Source Code Pro" panose="020B0309030403020204" charset="0"/>
                <a:cs typeface="Source Code Pro" panose="020B0309030403020204" charset="0"/>
              </a:rPr>
              <a:t>;</a:t>
            </a:r>
            <a:endParaRPr lang="en-US" sz="1000" b="1">
              <a:solidFill>
                <a:srgbClr val="000080"/>
              </a:solidFill>
              <a:highlight>
                <a:srgbClr val="FFFFFF"/>
              </a:highlight>
              <a:latin typeface="Source Code Pro" panose="020B0309030403020204" charset="0"/>
              <a:cs typeface="Source Code Pro" panose="020B0309030403020204" charset="0"/>
            </a:endParaRPr>
          </a:p>
        </p:txBody>
      </p:sp>
      <p:pic>
        <p:nvPicPr>
          <p:cNvPr id="5" name="图片 4" descr="播仔素材库【1】0001"/>
          <p:cNvPicPr>
            <a:picLocks noChangeAspect="1"/>
          </p:cNvPicPr>
          <p:nvPr/>
        </p:nvPicPr>
        <p:blipFill>
          <a:blip r:embed="rId1"/>
          <a:stretch>
            <a:fillRect/>
          </a:stretch>
        </p:blipFill>
        <p:spPr>
          <a:xfrm>
            <a:off x="10344150" y="4580890"/>
            <a:ext cx="2109470" cy="2109470"/>
          </a:xfrm>
          <a:prstGeom prst="rect">
            <a:avLst/>
          </a:prstGeom>
        </p:spPr>
      </p:pic>
      <p:grpSp>
        <p:nvGrpSpPr>
          <p:cNvPr id="18" name="组合 17"/>
          <p:cNvGrpSpPr/>
          <p:nvPr/>
        </p:nvGrpSpPr>
        <p:grpSpPr>
          <a:xfrm>
            <a:off x="570865" y="3429000"/>
            <a:ext cx="3018790" cy="3032760"/>
            <a:chOff x="1662" y="4379"/>
            <a:chExt cx="4754" cy="4776"/>
          </a:xfrm>
        </p:grpSpPr>
        <p:sp>
          <p:nvSpPr>
            <p:cNvPr id="6" name="矩形 5"/>
            <p:cNvSpPr/>
            <p:nvPr>
              <p:custDataLst>
                <p:tags r:id="rId2"/>
              </p:custDataLst>
            </p:nvPr>
          </p:nvSpPr>
          <p:spPr>
            <a:xfrm>
              <a:off x="2115" y="4379"/>
              <a:ext cx="3742" cy="11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map&lt;string, int&gt;</a:t>
              </a:r>
              <a:endParaRPr lang="en-US" altLang="zh-CN"/>
            </a:p>
          </p:txBody>
        </p:sp>
        <p:sp>
          <p:nvSpPr>
            <p:cNvPr id="7" name="矩形 6"/>
            <p:cNvSpPr/>
            <p:nvPr>
              <p:custDataLst>
                <p:tags r:id="rId3"/>
              </p:custDataLst>
            </p:nvPr>
          </p:nvSpPr>
          <p:spPr>
            <a:xfrm>
              <a:off x="2115" y="5513"/>
              <a:ext cx="3742" cy="27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“yuwen”:		99</a:t>
              </a:r>
              <a:endParaRPr lang="en-US" altLang="zh-CN"/>
            </a:p>
            <a:p>
              <a:pPr algn="ctr"/>
              <a:r>
                <a:rPr lang="en-US" altLang="zh-CN"/>
                <a:t>“shuxue”:		100</a:t>
              </a:r>
              <a:endParaRPr lang="en-US" altLang="zh-CN"/>
            </a:p>
            <a:p>
              <a:pPr algn="ctr"/>
              <a:r>
                <a:rPr lang="en-US" altLang="zh-CN"/>
                <a:t>“yingyu”:		96</a:t>
              </a:r>
              <a:endParaRPr lang="en-US" altLang="zh-CN"/>
            </a:p>
            <a:p>
              <a:pPr algn="ctr"/>
              <a:r>
                <a:rPr lang="en-US" altLang="zh-CN"/>
                <a:t>“total”:		295</a:t>
              </a:r>
              <a:endParaRPr lang="en-US" altLang="zh-CN"/>
            </a:p>
          </p:txBody>
        </p:sp>
        <p:sp>
          <p:nvSpPr>
            <p:cNvPr id="8" name="矩形 7"/>
            <p:cNvSpPr/>
            <p:nvPr>
              <p:custDataLst>
                <p:tags r:id="rId4"/>
              </p:custDataLst>
            </p:nvPr>
          </p:nvSpPr>
          <p:spPr>
            <a:xfrm>
              <a:off x="2229" y="5967"/>
              <a:ext cx="1474" cy="268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200">
                  <a:solidFill>
                    <a:srgbClr val="FF0000"/>
                  </a:solidFill>
                </a:rPr>
                <a:t>必须是</a:t>
              </a:r>
              <a:endParaRPr lang="zh-CN" altLang="en-US" sz="1200">
                <a:solidFill>
                  <a:srgbClr val="FF0000"/>
                </a:solidFill>
              </a:endParaRPr>
            </a:p>
            <a:p>
              <a:pPr algn="ctr"/>
              <a:r>
                <a:rPr lang="zh-CN" altLang="en-US" sz="1200">
                  <a:solidFill>
                    <a:srgbClr val="FF0000"/>
                  </a:solidFill>
                </a:rPr>
                <a:t>字符串</a:t>
              </a:r>
              <a:endParaRPr lang="zh-CN" altLang="en-US" sz="1200">
                <a:solidFill>
                  <a:srgbClr val="FF0000"/>
                </a:solidFill>
              </a:endParaRPr>
            </a:p>
          </p:txBody>
        </p:sp>
        <p:sp>
          <p:nvSpPr>
            <p:cNvPr id="9" name="矩形 8"/>
            <p:cNvSpPr/>
            <p:nvPr>
              <p:custDataLst>
                <p:tags r:id="rId5"/>
              </p:custDataLst>
            </p:nvPr>
          </p:nvSpPr>
          <p:spPr>
            <a:xfrm>
              <a:off x="4383" y="5967"/>
              <a:ext cx="1474" cy="268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400">
                  <a:solidFill>
                    <a:srgbClr val="FF0000"/>
                  </a:solidFill>
                </a:rPr>
                <a:t>必须是</a:t>
              </a:r>
              <a:endParaRPr lang="zh-CN" altLang="en-US" sz="1400">
                <a:solidFill>
                  <a:srgbClr val="FF0000"/>
                </a:solidFill>
              </a:endParaRPr>
            </a:p>
            <a:p>
              <a:pPr algn="ctr"/>
              <a:r>
                <a:rPr lang="en-US" altLang="zh-CN" sz="1400">
                  <a:solidFill>
                    <a:srgbClr val="FF0000"/>
                  </a:solidFill>
                </a:rPr>
                <a:t>int</a:t>
              </a:r>
              <a:endParaRPr lang="en-US" altLang="zh-CN" sz="1400">
                <a:solidFill>
                  <a:srgbClr val="FF0000"/>
                </a:solidFill>
              </a:endParaRPr>
            </a:p>
          </p:txBody>
        </p:sp>
        <p:sp>
          <p:nvSpPr>
            <p:cNvPr id="10" name="文本框 9"/>
            <p:cNvSpPr txBox="1"/>
            <p:nvPr>
              <p:custDataLst>
                <p:tags r:id="rId6"/>
              </p:custDataLst>
            </p:nvPr>
          </p:nvSpPr>
          <p:spPr>
            <a:xfrm>
              <a:off x="1662" y="8624"/>
              <a:ext cx="2487" cy="531"/>
            </a:xfrm>
            <a:prstGeom prst="rect">
              <a:avLst/>
            </a:prstGeom>
            <a:noFill/>
          </p:spPr>
          <p:txBody>
            <a:bodyPr wrap="square" rtlCol="0">
              <a:spAutoFit/>
            </a:bodyPr>
            <a:p>
              <a:pPr algn="ctr"/>
              <a:r>
                <a:rPr lang="en-US" altLang="zh-CN" sz="1600"/>
                <a:t>Key</a:t>
              </a:r>
              <a:endParaRPr lang="en-US" altLang="zh-CN" sz="1600"/>
            </a:p>
          </p:txBody>
        </p:sp>
        <p:sp>
          <p:nvSpPr>
            <p:cNvPr id="11" name="文本框 10"/>
            <p:cNvSpPr txBox="1"/>
            <p:nvPr>
              <p:custDataLst>
                <p:tags r:id="rId7"/>
              </p:custDataLst>
            </p:nvPr>
          </p:nvSpPr>
          <p:spPr>
            <a:xfrm>
              <a:off x="3929" y="8654"/>
              <a:ext cx="2487" cy="483"/>
            </a:xfrm>
            <a:prstGeom prst="rect">
              <a:avLst/>
            </a:prstGeom>
            <a:noFill/>
          </p:spPr>
          <p:txBody>
            <a:bodyPr wrap="square" rtlCol="0">
              <a:spAutoFit/>
            </a:bodyPr>
            <a:p>
              <a:pPr algn="ctr"/>
              <a:r>
                <a:rPr lang="en-US" altLang="zh-CN" sz="1400"/>
                <a:t>Value</a:t>
              </a:r>
              <a:endParaRPr lang="en-US" altLang="zh-CN" sz="1400"/>
            </a:p>
          </p:txBody>
        </p:sp>
      </p:grpSp>
      <p:grpSp>
        <p:nvGrpSpPr>
          <p:cNvPr id="13" name="组合 12"/>
          <p:cNvGrpSpPr/>
          <p:nvPr/>
        </p:nvGrpSpPr>
        <p:grpSpPr>
          <a:xfrm>
            <a:off x="4439920" y="3429000"/>
            <a:ext cx="2769870" cy="3032760"/>
            <a:chOff x="1662" y="4379"/>
            <a:chExt cx="4362" cy="4776"/>
          </a:xfrm>
        </p:grpSpPr>
        <p:sp>
          <p:nvSpPr>
            <p:cNvPr id="14" name="矩形 13"/>
            <p:cNvSpPr/>
            <p:nvPr>
              <p:custDataLst>
                <p:tags r:id="rId8"/>
              </p:custDataLst>
            </p:nvPr>
          </p:nvSpPr>
          <p:spPr>
            <a:xfrm>
              <a:off x="2115" y="4379"/>
              <a:ext cx="3742" cy="11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map&lt;int, date&gt;</a:t>
              </a:r>
              <a:endParaRPr lang="en-US" altLang="zh-CN"/>
            </a:p>
          </p:txBody>
        </p:sp>
        <p:sp>
          <p:nvSpPr>
            <p:cNvPr id="15" name="矩形 14"/>
            <p:cNvSpPr/>
            <p:nvPr>
              <p:custDataLst>
                <p:tags r:id="rId9"/>
              </p:custDataLst>
            </p:nvPr>
          </p:nvSpPr>
          <p:spPr>
            <a:xfrm>
              <a:off x="2115" y="5513"/>
              <a:ext cx="3742" cy="27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	“2000-01-01”</a:t>
              </a:r>
              <a:endParaRPr lang="en-US" altLang="zh-CN"/>
            </a:p>
            <a:p>
              <a:pPr algn="ctr"/>
              <a:r>
                <a:rPr lang="en-US" altLang="zh-CN">
                  <a:sym typeface="+mn-ea"/>
                </a:rPr>
                <a:t>2:	“2000-02-01”</a:t>
              </a:r>
              <a:endParaRPr lang="en-US" altLang="zh-CN"/>
            </a:p>
            <a:p>
              <a:pPr algn="ctr"/>
              <a:r>
                <a:rPr lang="en-US" altLang="zh-CN">
                  <a:sym typeface="+mn-ea"/>
                </a:rPr>
                <a:t>3:	“2000-03-01”</a:t>
              </a:r>
              <a:endParaRPr lang="en-US" altLang="zh-CN"/>
            </a:p>
            <a:p>
              <a:pPr algn="ctr"/>
              <a:r>
                <a:rPr lang="en-US" altLang="zh-CN">
                  <a:sym typeface="+mn-ea"/>
                </a:rPr>
                <a:t>4:	“2000-04-01”</a:t>
              </a:r>
              <a:endParaRPr lang="en-US" altLang="zh-CN"/>
            </a:p>
          </p:txBody>
        </p:sp>
        <p:sp>
          <p:nvSpPr>
            <p:cNvPr id="16" name="矩形 15"/>
            <p:cNvSpPr/>
            <p:nvPr>
              <p:custDataLst>
                <p:tags r:id="rId10"/>
              </p:custDataLst>
            </p:nvPr>
          </p:nvSpPr>
          <p:spPr>
            <a:xfrm>
              <a:off x="2116" y="5967"/>
              <a:ext cx="1358" cy="268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200">
                  <a:solidFill>
                    <a:srgbClr val="FF0000"/>
                  </a:solidFill>
                </a:rPr>
                <a:t>必须是</a:t>
              </a:r>
              <a:endParaRPr lang="zh-CN" altLang="en-US" sz="1200">
                <a:solidFill>
                  <a:srgbClr val="FF0000"/>
                </a:solidFill>
              </a:endParaRPr>
            </a:p>
            <a:p>
              <a:pPr algn="ctr"/>
              <a:r>
                <a:rPr lang="en-US" altLang="zh-CN" sz="1200">
                  <a:solidFill>
                    <a:srgbClr val="FF0000"/>
                  </a:solidFill>
                </a:rPr>
                <a:t>int</a:t>
              </a:r>
              <a:endParaRPr lang="en-US" altLang="zh-CN" sz="1200">
                <a:solidFill>
                  <a:srgbClr val="FF0000"/>
                </a:solidFill>
              </a:endParaRPr>
            </a:p>
          </p:txBody>
        </p:sp>
        <p:sp>
          <p:nvSpPr>
            <p:cNvPr id="17" name="矩形 16"/>
            <p:cNvSpPr/>
            <p:nvPr>
              <p:custDataLst>
                <p:tags r:id="rId11"/>
              </p:custDataLst>
            </p:nvPr>
          </p:nvSpPr>
          <p:spPr>
            <a:xfrm>
              <a:off x="3537" y="5967"/>
              <a:ext cx="2320" cy="268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400">
                  <a:solidFill>
                    <a:srgbClr val="FF0000"/>
                  </a:solidFill>
                </a:rPr>
                <a:t>必须是</a:t>
              </a:r>
              <a:endParaRPr lang="zh-CN" altLang="en-US" sz="1400">
                <a:solidFill>
                  <a:srgbClr val="FF0000"/>
                </a:solidFill>
              </a:endParaRPr>
            </a:p>
            <a:p>
              <a:pPr algn="ctr"/>
              <a:r>
                <a:rPr lang="en-US" altLang="zh-CN" sz="1400">
                  <a:solidFill>
                    <a:srgbClr val="FF0000"/>
                  </a:solidFill>
                </a:rPr>
                <a:t>date</a:t>
              </a:r>
              <a:endParaRPr lang="en-US" altLang="zh-CN" sz="1400">
                <a:solidFill>
                  <a:srgbClr val="FF0000"/>
                </a:solidFill>
              </a:endParaRPr>
            </a:p>
          </p:txBody>
        </p:sp>
        <p:sp>
          <p:nvSpPr>
            <p:cNvPr id="19" name="文本框 18"/>
            <p:cNvSpPr txBox="1"/>
            <p:nvPr>
              <p:custDataLst>
                <p:tags r:id="rId12"/>
              </p:custDataLst>
            </p:nvPr>
          </p:nvSpPr>
          <p:spPr>
            <a:xfrm>
              <a:off x="1662" y="8624"/>
              <a:ext cx="2487" cy="531"/>
            </a:xfrm>
            <a:prstGeom prst="rect">
              <a:avLst/>
            </a:prstGeom>
            <a:noFill/>
          </p:spPr>
          <p:txBody>
            <a:bodyPr wrap="square" rtlCol="0">
              <a:spAutoFit/>
            </a:bodyPr>
            <a:p>
              <a:pPr algn="ctr"/>
              <a:r>
                <a:rPr lang="en-US" altLang="zh-CN" sz="1600"/>
                <a:t>Key</a:t>
              </a:r>
              <a:endParaRPr lang="en-US" altLang="zh-CN" sz="1600"/>
            </a:p>
          </p:txBody>
        </p:sp>
        <p:sp>
          <p:nvSpPr>
            <p:cNvPr id="20" name="文本框 19"/>
            <p:cNvSpPr txBox="1"/>
            <p:nvPr>
              <p:custDataLst>
                <p:tags r:id="rId13"/>
              </p:custDataLst>
            </p:nvPr>
          </p:nvSpPr>
          <p:spPr>
            <a:xfrm>
              <a:off x="3537" y="8618"/>
              <a:ext cx="2487" cy="483"/>
            </a:xfrm>
            <a:prstGeom prst="rect">
              <a:avLst/>
            </a:prstGeom>
            <a:noFill/>
          </p:spPr>
          <p:txBody>
            <a:bodyPr wrap="square" rtlCol="0">
              <a:spAutoFit/>
            </a:bodyPr>
            <a:p>
              <a:pPr algn="ctr"/>
              <a:r>
                <a:rPr lang="en-US" altLang="zh-CN" sz="1400"/>
                <a:t>Value</a:t>
              </a:r>
              <a:endParaRPr lang="en-US" altLang="zh-CN" sz="1400"/>
            </a:p>
          </p:txBody>
        </p:sp>
      </p:grpSp>
      <p:sp>
        <p:nvSpPr>
          <p:cNvPr id="21" name="文本框 20"/>
          <p:cNvSpPr txBox="1"/>
          <p:nvPr/>
        </p:nvSpPr>
        <p:spPr>
          <a:xfrm>
            <a:off x="7252335" y="4509135"/>
            <a:ext cx="4064000" cy="645160"/>
          </a:xfrm>
          <a:prstGeom prst="rect">
            <a:avLst/>
          </a:prstGeom>
          <a:noFill/>
        </p:spPr>
        <p:txBody>
          <a:bodyPr wrap="square" rtlCol="0">
            <a:spAutoFit/>
          </a:bodyPr>
          <a:p>
            <a:r>
              <a:rPr lang="zh-CN" altLang="en-US"/>
              <a:t>基于</a:t>
            </a:r>
            <a:r>
              <a:rPr lang="en-US" altLang="zh-CN"/>
              <a:t>map</a:t>
            </a:r>
            <a:r>
              <a:rPr lang="zh-CN" altLang="en-US"/>
              <a:t>定义的结构</a:t>
            </a:r>
            <a:endParaRPr lang="zh-CN" altLang="en-US"/>
          </a:p>
          <a:p>
            <a:r>
              <a:rPr lang="zh-CN" altLang="en-US"/>
              <a:t>一条数据示例</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map</a:t>
            </a:r>
            <a:r>
              <a:rPr>
                <a:sym typeface="+mn-ea"/>
              </a:rPr>
              <a:t>类型</a:t>
            </a:r>
            <a:endParaRPr lang="zh-CN" altLang="en-US"/>
          </a:p>
        </p:txBody>
      </p:sp>
      <p:sp>
        <p:nvSpPr>
          <p:cNvPr id="3" name="文本占位符 2"/>
          <p:cNvSpPr>
            <a:spLocks noGrp="1"/>
          </p:cNvSpPr>
          <p:nvPr>
            <p:ph type="body" sz="quarter" idx="11"/>
          </p:nvPr>
        </p:nvSpPr>
        <p:spPr/>
        <p:txBody>
          <a:bodyPr/>
          <a:p>
            <a:r>
              <a:rPr lang="zh-CN" altLang="en-US"/>
              <a:t>导入数据</a:t>
            </a:r>
            <a:endParaRPr lang="zh-CN" altLang="en-US"/>
          </a:p>
          <a:p>
            <a:endParaRPr lang="zh-CN" altLang="en-US"/>
          </a:p>
          <a:p>
            <a:r>
              <a:rPr lang="zh-CN" altLang="en-US"/>
              <a:t>常用查询</a:t>
            </a:r>
            <a:endParaRPr lang="zh-CN" altLang="en-US"/>
          </a:p>
        </p:txBody>
      </p:sp>
      <p:sp>
        <p:nvSpPr>
          <p:cNvPr id="100" name="文本框 99"/>
          <p:cNvSpPr txBox="1"/>
          <p:nvPr/>
        </p:nvSpPr>
        <p:spPr>
          <a:xfrm>
            <a:off x="839470" y="2132965"/>
            <a:ext cx="10570210" cy="306705"/>
          </a:xfrm>
          <a:prstGeom prst="rect">
            <a:avLst/>
          </a:prstGeom>
          <a:noFill/>
          <a:ln w="9525">
            <a:solidFill>
              <a:schemeClr val="accent1"/>
            </a:solidFill>
          </a:ln>
        </p:spPr>
        <p:txBody>
          <a:bodyPr wrap="square">
            <a:spAutoFit/>
          </a:bodyPr>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'/home/hadoop/data_for_map_type.txt'</a:t>
            </a:r>
            <a:r>
              <a:rPr lang="en-US" sz="1400" b="0">
                <a:solidFill>
                  <a:srgbClr val="000000"/>
                </a:solidFill>
                <a:highlight>
                  <a:srgbClr val="FFFFFF"/>
                </a:highlight>
                <a:latin typeface="Consolas" panose="020B0609020204030204" charset="0"/>
                <a:cs typeface="Consolas" panose="020B0609020204030204" charset="0"/>
              </a:rPr>
              <a:t> overwrite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6" name="文本框 5"/>
          <p:cNvSpPr txBox="1"/>
          <p:nvPr/>
        </p:nvSpPr>
        <p:spPr>
          <a:xfrm>
            <a:off x="839470" y="3115310"/>
            <a:ext cx="10570210" cy="2927985"/>
          </a:xfrm>
          <a:prstGeom prst="rect">
            <a:avLst/>
          </a:prstGeom>
          <a:noFill/>
          <a:ln w="9525">
            <a:solidFill>
              <a:schemeClr val="accent1"/>
            </a:solidFill>
          </a:ln>
        </p:spPr>
        <p:txBody>
          <a:bodyPr wrap="square">
            <a:noAutofit/>
          </a:bodyPr>
          <a:p>
            <a:pPr marL="0" algn="l">
              <a:buClrTx/>
              <a:buSzTx/>
              <a:buFontTx/>
            </a:pPr>
            <a:r>
              <a:rPr lang="en-US" sz="1400">
                <a:solidFill>
                  <a:srgbClr val="808080"/>
                </a:solidFill>
                <a:highlight>
                  <a:srgbClr val="FFFFFF"/>
                </a:highlight>
                <a:latin typeface="Consolas" panose="020B0609020204030204" charset="0"/>
                <a:cs typeface="Consolas" panose="020B0609020204030204" charset="0"/>
              </a:rPr>
              <a:t># 查询全部</a:t>
            </a:r>
            <a:endParaRPr lang="en-US" sz="1400">
              <a:solidFill>
                <a:srgbClr val="808080"/>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father</a:t>
            </a:r>
            <a:r>
              <a:rPr lang="zh-CN" altLang="en-US" sz="1400">
                <a:solidFill>
                  <a:srgbClr val="808080"/>
                </a:solidFill>
                <a:highlight>
                  <a:srgbClr val="FFFFFF"/>
                </a:highlight>
                <a:latin typeface="Consolas" panose="020B0609020204030204" charset="0"/>
                <a:cs typeface="Consolas" panose="020B0609020204030204" charset="0"/>
                <a:sym typeface="+mn-ea"/>
              </a:rPr>
              <a:t>、</a:t>
            </a:r>
            <a:r>
              <a:rPr lang="en-US" altLang="zh-CN" sz="1400">
                <a:solidFill>
                  <a:srgbClr val="808080"/>
                </a:solidFill>
                <a:highlight>
                  <a:srgbClr val="FFFFFF"/>
                </a:highlight>
                <a:latin typeface="Consolas" panose="020B0609020204030204" charset="0"/>
                <a:cs typeface="Consolas" panose="020B0609020204030204" charset="0"/>
                <a:sym typeface="+mn-ea"/>
              </a:rPr>
              <a:t>mother</a:t>
            </a:r>
            <a:r>
              <a:rPr lang="zh-CN" altLang="en-US" sz="1400">
                <a:solidFill>
                  <a:srgbClr val="808080"/>
                </a:solidFill>
                <a:highlight>
                  <a:srgbClr val="FFFFFF"/>
                </a:highlight>
                <a:latin typeface="Consolas" panose="020B0609020204030204" charset="0"/>
                <a:cs typeface="Consolas" panose="020B0609020204030204" charset="0"/>
                <a:sym typeface="+mn-ea"/>
              </a:rPr>
              <a:t>这两个</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808080"/>
                </a:solidFill>
                <a:highlight>
                  <a:srgbClr val="FFFFFF"/>
                </a:highlight>
                <a:latin typeface="Consolas" panose="020B0609020204030204" charset="0"/>
                <a:cs typeface="Consolas" panose="020B0609020204030204" charset="0"/>
              </a:rPr>
              <a:t>'father'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father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808080"/>
                </a:solidFill>
                <a:highlight>
                  <a:srgbClr val="FFFFFF"/>
                </a:highlight>
                <a:latin typeface="Consolas" panose="020B0609020204030204" charset="0"/>
                <a:cs typeface="Consolas" panose="020B0609020204030204" charset="0"/>
              </a:rPr>
              <a:t>'mother'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mother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查询全部</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zh-CN" altLang="en-US" sz="1400">
                <a:solidFill>
                  <a:srgbClr val="808080"/>
                </a:solidFill>
                <a:highlight>
                  <a:srgbClr val="FFFFFF"/>
                </a:highlight>
                <a:latin typeface="Consolas" panose="020B0609020204030204" charset="0"/>
                <a:cs typeface="Consolas" panose="020B0609020204030204" charset="0"/>
                <a:sym typeface="+mn-ea"/>
              </a:rPr>
              <a:t>，使用</a:t>
            </a:r>
            <a:r>
              <a:rPr lang="en-US" altLang="zh-CN" sz="1400">
                <a:solidFill>
                  <a:srgbClr val="808080"/>
                </a:solidFill>
                <a:highlight>
                  <a:srgbClr val="FFFFFF"/>
                </a:highlight>
                <a:latin typeface="Consolas" panose="020B0609020204030204" charset="0"/>
                <a:cs typeface="Consolas" panose="020B0609020204030204" charset="0"/>
                <a:sym typeface="+mn-ea"/>
              </a:rPr>
              <a:t>map_keys</a:t>
            </a:r>
            <a:r>
              <a:rPr lang="zh-CN" altLang="en-US" sz="1400">
                <a:solidFill>
                  <a:srgbClr val="808080"/>
                </a:solidFill>
                <a:highlight>
                  <a:srgbClr val="FFFFFF"/>
                </a:highlight>
                <a:latin typeface="Consolas" panose="020B0609020204030204" charset="0"/>
                <a:cs typeface="Consolas" panose="020B0609020204030204" charset="0"/>
                <a:sym typeface="+mn-ea"/>
              </a:rPr>
              <a:t>函数，结果是</a:t>
            </a:r>
            <a:r>
              <a:rPr lang="en-US" altLang="zh-CN" sz="1400">
                <a:solidFill>
                  <a:srgbClr val="808080"/>
                </a:solidFill>
                <a:highlight>
                  <a:srgbClr val="FFFFFF"/>
                </a:highlight>
                <a:latin typeface="Consolas" panose="020B0609020204030204" charset="0"/>
                <a:cs typeface="Consolas" panose="020B0609020204030204" charset="0"/>
                <a:sym typeface="+mn-ea"/>
              </a:rPr>
              <a:t>array</a:t>
            </a:r>
            <a:r>
              <a:rPr lang="zh-CN" altLang="en-US" sz="1400">
                <a:solidFill>
                  <a:srgbClr val="808080"/>
                </a:solidFill>
                <a:highlight>
                  <a:srgbClr val="FFFFFF"/>
                </a:highlight>
                <a:latin typeface="Consolas" panose="020B0609020204030204" charset="0"/>
                <a:cs typeface="Consolas" panose="020B0609020204030204" charset="0"/>
                <a:sym typeface="+mn-ea"/>
              </a:rPr>
              <a:t>类型</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7F0000"/>
                </a:solidFill>
                <a:highlight>
                  <a:srgbClr val="FFFFFF"/>
                </a:highlight>
                <a:latin typeface="Consolas" panose="020B0609020204030204" charset="0"/>
                <a:cs typeface="Consolas" panose="020B0609020204030204" charset="0"/>
              </a:rPr>
              <a:t>map_keys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as</a:t>
            </a:r>
            <a:r>
              <a:rPr lang="en-US" sz="1400" b="0">
                <a:solidFill>
                  <a:srgbClr val="000000"/>
                </a:solidFill>
                <a:highlight>
                  <a:srgbClr val="FFFFFF"/>
                </a:highlight>
                <a:latin typeface="Consolas" panose="020B0609020204030204" charset="0"/>
                <a:cs typeface="Consolas" panose="020B0609020204030204" charset="0"/>
              </a:rPr>
              <a:t> relation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查询全部</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value</a:t>
            </a:r>
            <a:r>
              <a:rPr lang="zh-CN" altLang="en-US" sz="1400">
                <a:solidFill>
                  <a:srgbClr val="808080"/>
                </a:solidFill>
                <a:highlight>
                  <a:srgbClr val="FFFFFF"/>
                </a:highlight>
                <a:latin typeface="Consolas" panose="020B0609020204030204" charset="0"/>
                <a:cs typeface="Consolas" panose="020B0609020204030204" charset="0"/>
                <a:sym typeface="+mn-ea"/>
              </a:rPr>
              <a:t>，使用</a:t>
            </a:r>
            <a:r>
              <a:rPr lang="en-US" altLang="zh-CN" sz="1400">
                <a:solidFill>
                  <a:srgbClr val="808080"/>
                </a:solidFill>
                <a:highlight>
                  <a:srgbClr val="FFFFFF"/>
                </a:highlight>
                <a:latin typeface="Consolas" panose="020B0609020204030204" charset="0"/>
                <a:cs typeface="Consolas" panose="020B0609020204030204" charset="0"/>
                <a:sym typeface="+mn-ea"/>
              </a:rPr>
              <a:t>map_values</a:t>
            </a:r>
            <a:r>
              <a:rPr lang="zh-CN" altLang="en-US" sz="1400">
                <a:solidFill>
                  <a:srgbClr val="808080"/>
                </a:solidFill>
                <a:highlight>
                  <a:srgbClr val="FFFFFF"/>
                </a:highlight>
                <a:latin typeface="Consolas" panose="020B0609020204030204" charset="0"/>
                <a:cs typeface="Consolas" panose="020B0609020204030204" charset="0"/>
                <a:sym typeface="+mn-ea"/>
              </a:rPr>
              <a:t>函数，结果是</a:t>
            </a:r>
            <a:r>
              <a:rPr lang="en-US" altLang="zh-CN" sz="1400">
                <a:solidFill>
                  <a:srgbClr val="808080"/>
                </a:solidFill>
                <a:highlight>
                  <a:srgbClr val="FFFFFF"/>
                </a:highlight>
                <a:latin typeface="Consolas" panose="020B0609020204030204" charset="0"/>
                <a:cs typeface="Consolas" panose="020B0609020204030204" charset="0"/>
                <a:sym typeface="+mn-ea"/>
              </a:rPr>
              <a:t>array</a:t>
            </a:r>
            <a:r>
              <a:rPr lang="zh-CN" altLang="en-US" sz="1400">
                <a:solidFill>
                  <a:srgbClr val="808080"/>
                </a:solidFill>
                <a:highlight>
                  <a:srgbClr val="FFFFFF"/>
                </a:highlight>
                <a:latin typeface="Consolas" panose="020B0609020204030204" charset="0"/>
                <a:cs typeface="Consolas" panose="020B0609020204030204" charset="0"/>
                <a:sym typeface="+mn-ea"/>
              </a:rPr>
              <a:t>类型</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7F0000"/>
                </a:solidFill>
                <a:highlight>
                  <a:srgbClr val="FFFFFF"/>
                </a:highlight>
                <a:latin typeface="Consolas" panose="020B0609020204030204" charset="0"/>
                <a:cs typeface="Consolas" panose="020B0609020204030204" charset="0"/>
              </a:rPr>
              <a:t>map_values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as</a:t>
            </a:r>
            <a:r>
              <a:rPr lang="en-US" sz="1400" b="0">
                <a:solidFill>
                  <a:srgbClr val="000000"/>
                </a:solidFill>
                <a:highlight>
                  <a:srgbClr val="FFFFFF"/>
                </a:highlight>
                <a:latin typeface="Consolas" panose="020B0609020204030204" charset="0"/>
                <a:cs typeface="Consolas" panose="020B0609020204030204" charset="0"/>
              </a:rPr>
              <a:t> relation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类型的</a:t>
            </a:r>
            <a:r>
              <a:rPr lang="en-US" altLang="zh-CN" sz="1400">
                <a:solidFill>
                  <a:srgbClr val="808080"/>
                </a:solidFill>
                <a:highlight>
                  <a:srgbClr val="FFFFFF"/>
                </a:highlight>
                <a:latin typeface="Consolas" panose="020B0609020204030204" charset="0"/>
                <a:cs typeface="Consolas" panose="020B0609020204030204" charset="0"/>
                <a:sym typeface="+mn-ea"/>
              </a:rPr>
              <a:t>KV</a:t>
            </a:r>
            <a:r>
              <a:rPr lang="zh-CN" altLang="en-US" sz="1400">
                <a:solidFill>
                  <a:srgbClr val="808080"/>
                </a:solidFill>
                <a:highlight>
                  <a:srgbClr val="FFFFFF"/>
                </a:highlight>
                <a:latin typeface="Consolas" panose="020B0609020204030204" charset="0"/>
                <a:cs typeface="Consolas" panose="020B0609020204030204" charset="0"/>
                <a:sym typeface="+mn-ea"/>
              </a:rPr>
              <a:t>对数量</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7F0000"/>
                </a:solidFill>
                <a:highlight>
                  <a:srgbClr val="FFFFFF"/>
                </a:highlight>
                <a:latin typeface="Consolas" panose="020B0609020204030204" charset="0"/>
                <a:cs typeface="Consolas" panose="020B0609020204030204" charset="0"/>
              </a:rPr>
              <a:t>size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num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zh-CN" altLang="en-US" sz="1400">
                <a:solidFill>
                  <a:srgbClr val="808080"/>
                </a:solidFill>
                <a:highlight>
                  <a:srgbClr val="FFFFFF"/>
                </a:highlight>
                <a:latin typeface="Consolas" panose="020B0609020204030204" charset="0"/>
                <a:cs typeface="Consolas" panose="020B0609020204030204" charset="0"/>
                <a:sym typeface="+mn-ea"/>
              </a:rPr>
              <a:t>中有</a:t>
            </a:r>
            <a:r>
              <a:rPr lang="en-US" altLang="zh-CN" sz="1400">
                <a:solidFill>
                  <a:srgbClr val="808080"/>
                </a:solidFill>
                <a:highlight>
                  <a:srgbClr val="FFFFFF"/>
                </a:highlight>
                <a:latin typeface="Consolas" panose="020B0609020204030204" charset="0"/>
                <a:cs typeface="Consolas" panose="020B0609020204030204" charset="0"/>
                <a:sym typeface="+mn-ea"/>
              </a:rPr>
              <a:t>brother</a:t>
            </a:r>
            <a:r>
              <a:rPr lang="zh-CN" altLang="en-US" sz="1400">
                <a:solidFill>
                  <a:srgbClr val="808080"/>
                </a:solidFill>
                <a:highlight>
                  <a:srgbClr val="FFFFFF"/>
                </a:highlight>
                <a:latin typeface="Consolas" panose="020B0609020204030204" charset="0"/>
                <a:cs typeface="Consolas" panose="020B0609020204030204" charset="0"/>
                <a:sym typeface="+mn-ea"/>
              </a:rPr>
              <a:t>的数据</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 </a:t>
            </a:r>
            <a:r>
              <a:rPr lang="en-US" sz="1400" b="1">
                <a:solidFill>
                  <a:srgbClr val="0000FF"/>
                </a:solidFill>
                <a:highlight>
                  <a:srgbClr val="FFFFFF"/>
                </a:highlight>
                <a:latin typeface="Consolas" panose="020B0609020204030204" charset="0"/>
                <a:cs typeface="Consolas" panose="020B0609020204030204" charset="0"/>
              </a:rPr>
              <a:t>where</a:t>
            </a:r>
            <a:r>
              <a:rPr lang="en-US" sz="1400" b="0">
                <a:solidFill>
                  <a:srgbClr val="000000"/>
                </a:solidFill>
                <a:highlight>
                  <a:srgbClr val="FFFFFF"/>
                </a:highlight>
                <a:latin typeface="Consolas" panose="020B0609020204030204" charset="0"/>
                <a:cs typeface="Consolas" panose="020B0609020204030204" charset="0"/>
              </a:rPr>
              <a:t> array_contains</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7F0000"/>
                </a:solidFill>
                <a:highlight>
                  <a:srgbClr val="FFFFFF"/>
                </a:highlight>
                <a:latin typeface="Consolas" panose="020B0609020204030204" charset="0"/>
                <a:cs typeface="Consolas" panose="020B0609020204030204" charset="0"/>
              </a:rPr>
              <a:t>map_keys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'brother'</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4" name="图片 3" descr="播仔素材库【1】0112"/>
          <p:cNvPicPr>
            <a:picLocks noChangeAspect="1"/>
          </p:cNvPicPr>
          <p:nvPr/>
        </p:nvPicPr>
        <p:blipFill>
          <a:blip r:embed="rId1"/>
          <a:stretch>
            <a:fillRect/>
          </a:stretch>
        </p:blipFill>
        <p:spPr>
          <a:xfrm>
            <a:off x="10560050" y="4797425"/>
            <a:ext cx="1942465" cy="194246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782435" cy="4511040"/>
          </a:xfrm>
        </p:spPr>
        <p:txBody>
          <a:bodyPr/>
          <a:p>
            <a:pPr marL="0" indent="0">
              <a:lnSpc>
                <a:spcPct val="150000"/>
              </a:lnSpc>
              <a:buNone/>
            </a:pPr>
            <a:r>
              <a:rPr lang="en-US" altLang="zh-CN"/>
              <a:t>1. map</a:t>
            </a:r>
            <a:r>
              <a:rPr lang="zh-CN" altLang="en-US"/>
              <a:t>类型，主要存储：</a:t>
            </a:r>
            <a:r>
              <a:rPr lang="en-US" altLang="zh-CN"/>
              <a:t>K-V</a:t>
            </a:r>
            <a:r>
              <a:rPr lang="zh-CN" altLang="en-US"/>
              <a:t>键值对类型数据</a:t>
            </a:r>
            <a:endParaRPr lang="zh-CN" altLang="en-US"/>
          </a:p>
          <a:p>
            <a:pPr marL="0" indent="0">
              <a:lnSpc>
                <a:spcPct val="150000"/>
              </a:lnSpc>
              <a:buNone/>
            </a:pPr>
            <a:r>
              <a:rPr lang="zh-CN" altLang="en-US" sz="1400">
                <a:sym typeface="+mn-ea"/>
              </a:rPr>
              <a:t>保存一堆同类型的键值对，如：</a:t>
            </a:r>
            <a:r>
              <a:rPr lang="en-US" altLang="zh-CN" sz="1400">
                <a:sym typeface="+mn-ea"/>
              </a:rPr>
              <a:t>“a”:1, “b”: 2, “c”: 3</a:t>
            </a:r>
            <a:endParaRPr lang="zh-CN" altLang="en-US" sz="1400"/>
          </a:p>
          <a:p>
            <a:pPr marL="0" indent="0">
              <a:lnSpc>
                <a:spcPct val="150000"/>
              </a:lnSpc>
              <a:buNone/>
            </a:pPr>
            <a:r>
              <a:rPr lang="en-US" altLang="zh-CN"/>
              <a:t>2. </a:t>
            </a:r>
            <a:r>
              <a:rPr lang="zh-CN" altLang="en-US"/>
              <a:t>定义格式：</a:t>
            </a:r>
            <a:endParaRPr lang="zh-CN" altLang="en-US" sz="1400"/>
          </a:p>
          <a:p>
            <a:pPr marL="285750" indent="-285750">
              <a:lnSpc>
                <a:spcPct val="150000"/>
              </a:lnSpc>
              <a:buFont typeface="Arial" panose="020B0604020202020204" pitchFamily="34" charset="0"/>
              <a:buChar char="•"/>
            </a:pPr>
            <a:r>
              <a:rPr lang="en-US" sz="1400"/>
              <a:t>map&lt;key</a:t>
            </a:r>
            <a:r>
              <a:rPr lang="zh-CN" altLang="en-US" sz="1400"/>
              <a:t>类型</a:t>
            </a:r>
            <a:r>
              <a:rPr lang="en-US" altLang="zh-CN" sz="1400"/>
              <a:t>, value</a:t>
            </a:r>
            <a:r>
              <a:rPr lang="zh-CN" altLang="en-US" sz="1400"/>
              <a:t>类型</a:t>
            </a:r>
            <a:r>
              <a:rPr lang="en-US" altLang="zh-CN" sz="1400"/>
              <a:t>&gt;</a:t>
            </a:r>
            <a:endParaRPr lang="en-US" altLang="zh-CN" sz="1400"/>
          </a:p>
          <a:p>
            <a:pPr marL="285750" indent="-285750">
              <a:lnSpc>
                <a:spcPct val="150000"/>
              </a:lnSpc>
              <a:buFont typeface="Arial" panose="020B0604020202020204" pitchFamily="34" charset="0"/>
              <a:buChar char="•"/>
            </a:pPr>
            <a:r>
              <a:rPr lang="zh-CN" altLang="en-US" sz="1400"/>
              <a:t>不同键值对之间：</a:t>
            </a:r>
            <a:r>
              <a:rPr lang="en-US" sz="1400">
                <a:solidFill>
                  <a:srgbClr val="000000"/>
                </a:solidFill>
                <a:highlight>
                  <a:srgbClr val="FFFFFF"/>
                </a:highlight>
                <a:latin typeface="Source Code Pro" panose="020B0309030403020204" charset="0"/>
                <a:cs typeface="Source Code Pro" panose="020B0309030403020204" charset="0"/>
                <a:sym typeface="+mn-ea"/>
              </a:rPr>
              <a:t>COLLECTION ITEMS TERMINATED </a:t>
            </a:r>
            <a:r>
              <a:rPr lang="en-US" sz="1400" b="1">
                <a:solidFill>
                  <a:srgbClr val="0000FF"/>
                </a:solidFill>
                <a:highlight>
                  <a:srgbClr val="FFFFFF"/>
                </a:highlight>
                <a:latin typeface="Source Code Pro" panose="020B0309030403020204" charset="0"/>
                <a:cs typeface="Source Code Pro" panose="020B0309030403020204" charset="0"/>
                <a:sym typeface="+mn-ea"/>
              </a:rPr>
              <a:t>BY</a:t>
            </a:r>
            <a:r>
              <a:rPr lang="en-US" sz="1400">
                <a:solidFill>
                  <a:srgbClr val="000000"/>
                </a:solidFill>
                <a:highlight>
                  <a:srgbClr val="FFFFFF"/>
                </a:highlight>
                <a:latin typeface="Source Code Pro" panose="020B0309030403020204" charset="0"/>
                <a:cs typeface="Source Code Pro" panose="020B0309030403020204" charset="0"/>
                <a:sym typeface="+mn-ea"/>
              </a:rPr>
              <a:t> </a:t>
            </a:r>
            <a:r>
              <a:rPr lang="en-US" sz="1400">
                <a:solidFill>
                  <a:srgbClr val="808080"/>
                </a:solidFill>
                <a:highlight>
                  <a:srgbClr val="FFFFFF"/>
                </a:highlight>
                <a:latin typeface="Source Code Pro" panose="020B0309030403020204" charset="0"/>
                <a:cs typeface="Source Code Pro" panose="020B0309030403020204" charset="0"/>
                <a:sym typeface="+mn-ea"/>
              </a:rPr>
              <a:t>'</a:t>
            </a:r>
            <a:r>
              <a:rPr lang="zh-CN" altLang="en-US" sz="1400">
                <a:solidFill>
                  <a:srgbClr val="808080"/>
                </a:solidFill>
                <a:highlight>
                  <a:srgbClr val="FFFFFF"/>
                </a:highlight>
                <a:latin typeface="Source Code Pro" panose="020B0309030403020204" charset="0"/>
                <a:cs typeface="Source Code Pro" panose="020B0309030403020204" charset="0"/>
                <a:sym typeface="+mn-ea"/>
              </a:rPr>
              <a:t>分隔符</a:t>
            </a:r>
            <a:r>
              <a:rPr lang="en-US" sz="1400">
                <a:solidFill>
                  <a:srgbClr val="808080"/>
                </a:solidFill>
                <a:highlight>
                  <a:srgbClr val="FFFFFF"/>
                </a:highlight>
                <a:latin typeface="Source Code Pro" panose="020B0309030403020204" charset="0"/>
                <a:cs typeface="Source Code Pro" panose="020B0309030403020204" charset="0"/>
                <a:sym typeface="+mn-ea"/>
              </a:rPr>
              <a:t>' </a:t>
            </a:r>
            <a:r>
              <a:rPr lang="zh-CN" altLang="en-US" sz="1400">
                <a:solidFill>
                  <a:srgbClr val="808080"/>
                </a:solidFill>
                <a:highlight>
                  <a:srgbClr val="FFFFFF"/>
                </a:highlight>
                <a:latin typeface="Source Code Pro" panose="020B0309030403020204" charset="0"/>
                <a:cs typeface="Source Code Pro" panose="020B0309030403020204" charset="0"/>
                <a:sym typeface="+mn-ea"/>
              </a:rPr>
              <a:t>分隔</a:t>
            </a:r>
            <a:endParaRPr lang="zh-CN" altLang="en-US" sz="1400"/>
          </a:p>
          <a:p>
            <a:pPr marL="285750" indent="-285750">
              <a:lnSpc>
                <a:spcPct val="150000"/>
              </a:lnSpc>
              <a:buFont typeface="Arial" panose="020B0604020202020204" pitchFamily="34" charset="0"/>
              <a:buChar char="•"/>
            </a:pPr>
            <a:r>
              <a:rPr lang="zh-CN" altLang="en-US" sz="1400"/>
              <a:t>一个键值对内，使用：</a:t>
            </a:r>
            <a:r>
              <a:rPr lang="en-US" sz="1400">
                <a:solidFill>
                  <a:srgbClr val="000000"/>
                </a:solidFill>
                <a:highlight>
                  <a:srgbClr val="FFFFFF"/>
                </a:highlight>
                <a:latin typeface="Source Code Pro" panose="020B0309030403020204" charset="0"/>
                <a:cs typeface="Source Code Pro" panose="020B0309030403020204" charset="0"/>
                <a:sym typeface="+mn-ea"/>
              </a:rPr>
              <a:t> </a:t>
            </a:r>
            <a:r>
              <a:rPr lang="en-US" sz="1400" b="1">
                <a:solidFill>
                  <a:srgbClr val="0000FF"/>
                </a:solidFill>
                <a:highlight>
                  <a:srgbClr val="FFFFFF"/>
                </a:highlight>
                <a:latin typeface="Source Code Pro" panose="020B0309030403020204" charset="0"/>
                <a:cs typeface="Source Code Pro" panose="020B0309030403020204" charset="0"/>
                <a:sym typeface="+mn-ea"/>
              </a:rPr>
              <a:t>MAP</a:t>
            </a:r>
            <a:r>
              <a:rPr lang="en-US" sz="1400">
                <a:solidFill>
                  <a:srgbClr val="000000"/>
                </a:solidFill>
                <a:highlight>
                  <a:srgbClr val="FFFFFF"/>
                </a:highlight>
                <a:latin typeface="Source Code Pro" panose="020B0309030403020204" charset="0"/>
                <a:cs typeface="Source Code Pro" panose="020B0309030403020204" charset="0"/>
                <a:sym typeface="+mn-ea"/>
              </a:rPr>
              <a:t> KEYS TERMINATED </a:t>
            </a:r>
            <a:r>
              <a:rPr lang="en-US" sz="1400" b="1">
                <a:solidFill>
                  <a:srgbClr val="0000FF"/>
                </a:solidFill>
                <a:highlight>
                  <a:srgbClr val="FFFFFF"/>
                </a:highlight>
                <a:latin typeface="Source Code Pro" panose="020B0309030403020204" charset="0"/>
                <a:cs typeface="Source Code Pro" panose="020B0309030403020204" charset="0"/>
                <a:sym typeface="+mn-ea"/>
              </a:rPr>
              <a:t>BY</a:t>
            </a:r>
            <a:r>
              <a:rPr lang="en-US" sz="1400">
                <a:solidFill>
                  <a:srgbClr val="000000"/>
                </a:solidFill>
                <a:highlight>
                  <a:srgbClr val="FFFFFF"/>
                </a:highlight>
                <a:latin typeface="Source Code Pro" panose="020B0309030403020204" charset="0"/>
                <a:cs typeface="Source Code Pro" panose="020B0309030403020204" charset="0"/>
                <a:sym typeface="+mn-ea"/>
              </a:rPr>
              <a:t> </a:t>
            </a:r>
            <a:r>
              <a:rPr lang="en-US" sz="1400">
                <a:solidFill>
                  <a:srgbClr val="808080"/>
                </a:solidFill>
                <a:highlight>
                  <a:srgbClr val="FFFFFF"/>
                </a:highlight>
                <a:latin typeface="Source Code Pro" panose="020B0309030403020204" charset="0"/>
                <a:cs typeface="Source Code Pro" panose="020B0309030403020204" charset="0"/>
                <a:sym typeface="+mn-ea"/>
              </a:rPr>
              <a:t>'</a:t>
            </a:r>
            <a:r>
              <a:rPr lang="zh-CN" altLang="en-US" sz="1400">
                <a:solidFill>
                  <a:srgbClr val="808080"/>
                </a:solidFill>
                <a:highlight>
                  <a:srgbClr val="FFFFFF"/>
                </a:highlight>
                <a:latin typeface="Source Code Pro" panose="020B0309030403020204" charset="0"/>
                <a:cs typeface="Source Code Pro" panose="020B0309030403020204" charset="0"/>
                <a:sym typeface="+mn-ea"/>
              </a:rPr>
              <a:t>分隔符</a:t>
            </a:r>
            <a:r>
              <a:rPr lang="en-US" sz="1400">
                <a:solidFill>
                  <a:srgbClr val="808080"/>
                </a:solidFill>
                <a:highlight>
                  <a:srgbClr val="FFFFFF"/>
                </a:highlight>
                <a:latin typeface="Source Code Pro" panose="020B0309030403020204" charset="0"/>
                <a:cs typeface="Source Code Pro" panose="020B0309030403020204" charset="0"/>
                <a:sym typeface="+mn-ea"/>
              </a:rPr>
              <a:t>' </a:t>
            </a:r>
            <a:r>
              <a:rPr lang="zh-CN" altLang="en-US" sz="1400">
                <a:solidFill>
                  <a:srgbClr val="808080"/>
                </a:solidFill>
                <a:highlight>
                  <a:srgbClr val="FFFFFF"/>
                </a:highlight>
                <a:latin typeface="Source Code Pro" panose="020B0309030403020204" charset="0"/>
                <a:cs typeface="Source Code Pro" panose="020B0309030403020204" charset="0"/>
                <a:sym typeface="+mn-ea"/>
              </a:rPr>
              <a:t>分隔</a:t>
            </a:r>
            <a:r>
              <a:rPr lang="en-US" altLang="zh-CN" sz="1400">
                <a:solidFill>
                  <a:srgbClr val="808080"/>
                </a:solidFill>
                <a:highlight>
                  <a:srgbClr val="FFFFFF"/>
                </a:highlight>
                <a:latin typeface="Source Code Pro" panose="020B0309030403020204" charset="0"/>
                <a:cs typeface="Source Code Pro" panose="020B0309030403020204" charset="0"/>
                <a:sym typeface="+mn-ea"/>
              </a:rPr>
              <a:t>K-V</a:t>
            </a:r>
            <a:endParaRPr lang="en-US" altLang="zh-CN" sz="1400">
              <a:solidFill>
                <a:srgbClr val="808080"/>
              </a:solidFill>
              <a:highlight>
                <a:srgbClr val="FFFFFF"/>
              </a:highlight>
              <a:latin typeface="Source Code Pro" panose="020B0309030403020204" charset="0"/>
              <a:cs typeface="Source Code Pro" panose="020B0309030403020204" charset="0"/>
              <a:sym typeface="+mn-ea"/>
            </a:endParaRPr>
          </a:p>
          <a:p>
            <a:pPr marL="0" indent="0" algn="l">
              <a:lnSpc>
                <a:spcPct val="150000"/>
              </a:lnSpc>
              <a:buFont typeface="Arial" panose="020B0604020202020204" pitchFamily="34" charset="0"/>
              <a:buNone/>
            </a:pPr>
            <a:r>
              <a:rPr lang="zh-CN" altLang="en-US" sz="1400">
                <a:sym typeface="+mn-ea"/>
              </a:rPr>
              <a:t>如：father:xiaoming#mother:xiaohuang#brother:xiaoxu</a:t>
            </a:r>
            <a:endParaRPr lang="zh-CN" altLang="en-US" sz="1400">
              <a:sym typeface="+mn-ea"/>
            </a:endParaRPr>
          </a:p>
          <a:p>
            <a:pPr marL="0" indent="0" algn="l">
              <a:lnSpc>
                <a:spcPct val="150000"/>
              </a:lnSpc>
              <a:buFont typeface="Arial" panose="020B0604020202020204" pitchFamily="34" charset="0"/>
              <a:buNone/>
            </a:pPr>
            <a:r>
              <a:rPr lang="zh-CN" altLang="en-US" sz="1400">
                <a:sym typeface="+mn-ea"/>
              </a:rPr>
              <a:t>不同KV之间使用#分隔，同一个KV内用:分隔K和V</a:t>
            </a:r>
            <a:endParaRPr lang="zh-CN" altLang="en-US" sz="1400"/>
          </a:p>
          <a:p>
            <a:pPr marL="0" indent="0">
              <a:lnSpc>
                <a:spcPct val="150000"/>
              </a:lnSpc>
              <a:buFont typeface="Arial" panose="020B0604020202020204" pitchFamily="34" charset="0"/>
              <a:buNone/>
            </a:pPr>
            <a:r>
              <a:rPr lang="en-US" altLang="zh-CN"/>
              <a:t>3. </a:t>
            </a:r>
            <a:r>
              <a:rPr lang="zh-CN" altLang="en-US"/>
              <a:t>在查询中使用</a:t>
            </a:r>
            <a:endParaRPr lang="zh-CN" altLang="en-US"/>
          </a:p>
          <a:p>
            <a:pPr marL="285750" indent="-285750">
              <a:lnSpc>
                <a:spcPct val="150000"/>
              </a:lnSpc>
              <a:buFont typeface="Arial" panose="020B0604020202020204" pitchFamily="34" charset="0"/>
              <a:buChar char="•"/>
            </a:pPr>
            <a:r>
              <a:rPr lang="en-US" sz="1400"/>
              <a:t>map[key]</a:t>
            </a:r>
            <a:r>
              <a:rPr lang="zh-CN" altLang="en-US" sz="1400"/>
              <a:t>来获取指定</a:t>
            </a:r>
            <a:r>
              <a:rPr lang="en-US" altLang="zh-CN" sz="1400"/>
              <a:t>key</a:t>
            </a:r>
            <a:r>
              <a:rPr lang="zh-CN" altLang="en-US" sz="1400"/>
              <a:t>的值</a:t>
            </a:r>
            <a:endParaRPr lang="zh-CN" altLang="en-US" sz="1400"/>
          </a:p>
          <a:p>
            <a:pPr marL="285750" indent="-285750">
              <a:lnSpc>
                <a:spcPct val="150000"/>
              </a:lnSpc>
              <a:buFont typeface="Arial" panose="020B0604020202020204" pitchFamily="34" charset="0"/>
              <a:buChar char="•"/>
            </a:pPr>
            <a:r>
              <a:rPr lang="en-US" sz="1400"/>
              <a:t>map_keys(map)</a:t>
            </a:r>
            <a:r>
              <a:rPr lang="zh-CN" altLang="en-US" sz="1400"/>
              <a:t>取到全部的</a:t>
            </a:r>
            <a:r>
              <a:rPr lang="en-US" altLang="zh-CN" sz="1400"/>
              <a:t>key</a:t>
            </a:r>
            <a:r>
              <a:rPr lang="zh-CN" altLang="en-US" sz="1400"/>
              <a:t>作为</a:t>
            </a:r>
            <a:r>
              <a:rPr lang="en-US" altLang="zh-CN" sz="1400"/>
              <a:t>array</a:t>
            </a:r>
            <a:r>
              <a:rPr lang="zh-CN" altLang="en-US" sz="1400"/>
              <a:t>返回，</a:t>
            </a:r>
            <a:r>
              <a:rPr lang="en-US" altLang="zh-CN" sz="1400"/>
              <a:t>map_values(map)</a:t>
            </a:r>
            <a:r>
              <a:rPr lang="zh-CN" altLang="en-US" sz="1400"/>
              <a:t>取到全部</a:t>
            </a:r>
            <a:r>
              <a:rPr lang="en-US" altLang="zh-CN" sz="1400"/>
              <a:t>values</a:t>
            </a:r>
            <a:endParaRPr lang="zh-CN" altLang="en-US" sz="1400"/>
          </a:p>
          <a:p>
            <a:pPr marL="285750" indent="-285750">
              <a:lnSpc>
                <a:spcPct val="150000"/>
              </a:lnSpc>
              <a:buFont typeface="Arial" panose="020B0604020202020204" pitchFamily="34" charset="0"/>
              <a:buChar char="•"/>
            </a:pPr>
            <a:r>
              <a:rPr lang="en-US" altLang="zh-CN" sz="1400"/>
              <a:t>size(map)</a:t>
            </a:r>
            <a:r>
              <a:rPr lang="zh-CN" altLang="en-US" sz="1400"/>
              <a:t>可以统计</a:t>
            </a:r>
            <a:r>
              <a:rPr lang="en-US" altLang="zh-CN" sz="1400"/>
              <a:t>K-V</a:t>
            </a:r>
            <a:r>
              <a:rPr lang="zh-CN" altLang="en-US" sz="1400"/>
              <a:t>对的个数</a:t>
            </a:r>
            <a:endParaRPr lang="zh-CN" altLang="en-US" sz="1400"/>
          </a:p>
          <a:p>
            <a:pPr marL="285750" indent="-285750">
              <a:lnSpc>
                <a:spcPct val="150000"/>
              </a:lnSpc>
              <a:buFont typeface="Arial" panose="020B0604020202020204" pitchFamily="34" charset="0"/>
              <a:buChar char="•"/>
            </a:pPr>
            <a:r>
              <a:rPr lang="en-US" altLang="zh-CN" sz="1400"/>
              <a:t>array_contains(map_values(map), </a:t>
            </a:r>
            <a:r>
              <a:rPr lang="zh-CN" altLang="en-US" sz="1400"/>
              <a:t>数据</a:t>
            </a:r>
            <a:r>
              <a:rPr lang="en-US" altLang="zh-CN" sz="1400"/>
              <a:t>) </a:t>
            </a:r>
            <a:r>
              <a:rPr lang="zh-CN" altLang="en-US" sz="1400"/>
              <a:t>可以统计</a:t>
            </a:r>
            <a:r>
              <a:rPr lang="en-US" altLang="zh-CN" sz="1400"/>
              <a:t>map</a:t>
            </a:r>
            <a:r>
              <a:rPr lang="zh-CN" altLang="en-US" sz="1400"/>
              <a:t>是否包含指定数据</a:t>
            </a:r>
            <a:endParaRPr lang="zh-CN" altLang="en-US" sz="14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3" name="组合 2"/>
          <p:cNvGrpSpPr/>
          <p:nvPr/>
        </p:nvGrpSpPr>
        <p:grpSpPr>
          <a:xfrm>
            <a:off x="7319645" y="805180"/>
            <a:ext cx="2915920" cy="3836035"/>
            <a:chOff x="11527" y="1204"/>
            <a:chExt cx="4592" cy="6041"/>
          </a:xfrm>
        </p:grpSpPr>
        <p:sp>
          <p:nvSpPr>
            <p:cNvPr id="14" name="左大括号 13"/>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7" name="文本框 16"/>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8" name="文本框 17"/>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9" name="文本框 18"/>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20" name="文本框 19"/>
            <p:cNvSpPr txBox="1"/>
            <p:nvPr>
              <p:custDataLst>
                <p:tags r:id="rId8"/>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21" name="文本框 20"/>
            <p:cNvSpPr txBox="1"/>
            <p:nvPr>
              <p:custDataLst>
                <p:tags r:id="rId9"/>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22" name="文本框 21"/>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23" name="文本框 22"/>
            <p:cNvSpPr txBox="1"/>
            <p:nvPr>
              <p:custDataLst>
                <p:tags r:id="rId11"/>
              </p:custDataLst>
            </p:nvPr>
          </p:nvSpPr>
          <p:spPr>
            <a:xfrm>
              <a:off x="12661" y="6762"/>
              <a:ext cx="3253" cy="483"/>
            </a:xfrm>
            <a:prstGeom prst="rect">
              <a:avLst/>
            </a:prstGeom>
            <a:noFill/>
          </p:spPr>
          <p:txBody>
            <a:bodyPr wrap="square" rtlCol="0">
              <a:spAutoFit/>
            </a:bodyPr>
            <a:p>
              <a:r>
                <a:rPr lang="zh-CN" altLang="en-US" sz="1400">
                  <a:solidFill>
                    <a:srgbClr val="FF0000"/>
                  </a:solidFill>
                  <a:latin typeface="阿里巴巴普惠体" panose="00020600040101010101" pitchFamily="18" charset="-122"/>
                  <a:ea typeface="阿里巴巴普惠体" panose="00020600040101010101" pitchFamily="18" charset="-122"/>
                </a:rPr>
                <a:t>复杂类型操作（</a:t>
              </a:r>
              <a:r>
                <a:rPr lang="en-US" altLang="zh-CN" sz="1400">
                  <a:solidFill>
                    <a:srgbClr val="FF0000"/>
                  </a:solidFill>
                  <a:latin typeface="阿里巴巴普惠体" panose="00020600040101010101" pitchFamily="18" charset="-122"/>
                  <a:ea typeface="阿里巴巴普惠体" panose="00020600040101010101" pitchFamily="18" charset="-122"/>
                </a:rPr>
                <a:t>Struct</a:t>
              </a:r>
              <a:r>
                <a:rPr lang="zh-CN" altLang="en-US" sz="1400">
                  <a:solidFill>
                    <a:srgbClr val="FF0000"/>
                  </a:solidFill>
                  <a:latin typeface="阿里巴巴普惠体" panose="00020600040101010101" pitchFamily="18" charset="-122"/>
                  <a:ea typeface="阿里巴巴普惠体" panose="00020600040101010101" pitchFamily="18" charset="-122"/>
                </a:rPr>
                <a:t>）</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a:t>
            </a:r>
            <a:r>
              <a:rPr lang="en-US" altLang="zh-CN" sz="1600" dirty="0">
                <a:solidFill>
                  <a:srgbClr val="FF0000"/>
                </a:solidFill>
              </a:rPr>
              <a:t>struct</a:t>
            </a:r>
            <a:r>
              <a:rPr lang="zh-CN" altLang="en-US" sz="1600" dirty="0">
                <a:solidFill>
                  <a:srgbClr val="FF0000"/>
                </a:solidFill>
              </a:rPr>
              <a:t>复杂类型的基本使用</a:t>
            </a:r>
            <a:endParaRPr lang="zh-CN" altLang="en-US" sz="1600"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数据类型</a:t>
            </a:r>
            <a:endParaRPr lang="zh-CN" altLang="en-US"/>
          </a:p>
        </p:txBody>
      </p:sp>
      <p:sp>
        <p:nvSpPr>
          <p:cNvPr id="3" name="文本占位符 2"/>
          <p:cNvSpPr>
            <a:spLocks noGrp="1"/>
          </p:cNvSpPr>
          <p:nvPr>
            <p:ph type="body" sz="quarter" idx="11"/>
          </p:nvPr>
        </p:nvSpPr>
        <p:spPr>
          <a:xfrm>
            <a:off x="6983730" y="1910715"/>
            <a:ext cx="4425950" cy="3964940"/>
          </a:xfrm>
        </p:spPr>
        <p:txBody>
          <a:bodyPr anchor="ctr" anchorCtr="0"/>
          <a:p>
            <a:pPr algn="l"/>
            <a:r>
              <a:rPr lang="en-US" altLang="zh-CN"/>
              <a:t>Hive</a:t>
            </a:r>
            <a:r>
              <a:rPr lang="zh-CN" altLang="en-US"/>
              <a:t>中支持的数据类型还是比较多的</a:t>
            </a:r>
            <a:endParaRPr lang="zh-CN" altLang="en-US"/>
          </a:p>
          <a:p>
            <a:pPr algn="l"/>
            <a:endParaRPr lang="zh-CN" altLang="en-US"/>
          </a:p>
          <a:p>
            <a:pPr algn="l"/>
            <a:r>
              <a:rPr lang="zh-CN" altLang="en-US"/>
              <a:t>其中红色的是使用比较多的类型</a:t>
            </a:r>
            <a:endParaRPr lang="zh-CN" altLang="en-US"/>
          </a:p>
        </p:txBody>
      </p:sp>
      <p:graphicFrame>
        <p:nvGraphicFramePr>
          <p:cNvPr id="4" name="表格 3"/>
          <p:cNvGraphicFramePr/>
          <p:nvPr>
            <p:custDataLst>
              <p:tags r:id="rId1"/>
            </p:custDataLst>
          </p:nvPr>
        </p:nvGraphicFramePr>
        <p:xfrm>
          <a:off x="767715" y="1701165"/>
          <a:ext cx="6215380" cy="4510405"/>
        </p:xfrm>
        <a:graphic>
          <a:graphicData uri="http://schemas.openxmlformats.org/drawingml/2006/table">
            <a:tbl>
              <a:tblPr/>
              <a:tblGrid>
                <a:gridCol w="768350"/>
                <a:gridCol w="710565"/>
                <a:gridCol w="2183765"/>
                <a:gridCol w="2552700"/>
              </a:tblGrid>
              <a:tr h="208280">
                <a:tc>
                  <a:txBody>
                    <a:bodyPr/>
                    <a:p>
                      <a:pPr indent="0">
                        <a:lnSpc>
                          <a:spcPct val="40000"/>
                        </a:lnSpc>
                        <a:buNone/>
                      </a:pPr>
                      <a:r>
                        <a:rPr lang="en-US" sz="700" b="1">
                          <a:solidFill>
                            <a:srgbClr val="4F4F4F"/>
                          </a:solidFill>
                          <a:latin typeface="Arial" panose="020B0604020202020204" pitchFamily="34" charset="0"/>
                          <a:cs typeface="Arial" panose="020B0604020202020204" pitchFamily="34" charset="0"/>
                        </a:rPr>
                        <a:t>分类</a:t>
                      </a:r>
                      <a:endParaRPr lang="en-US" altLang="en-US" sz="700" b="1">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EFF3F5"/>
                    </a:solidFill>
                  </a:tcPr>
                </a:tc>
                <a:tc>
                  <a:txBody>
                    <a:bodyPr/>
                    <a:p>
                      <a:pPr indent="0">
                        <a:lnSpc>
                          <a:spcPct val="40000"/>
                        </a:lnSpc>
                        <a:buNone/>
                      </a:pPr>
                      <a:r>
                        <a:rPr lang="en-US" sz="700" b="1">
                          <a:solidFill>
                            <a:srgbClr val="4F4F4F"/>
                          </a:solidFill>
                          <a:latin typeface="Arial" panose="020B0604020202020204" pitchFamily="34" charset="0"/>
                          <a:cs typeface="Arial" panose="020B0604020202020204" pitchFamily="34" charset="0"/>
                        </a:rPr>
                        <a:t>类型</a:t>
                      </a:r>
                      <a:endParaRPr lang="en-US" altLang="en-US" sz="700" b="1">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EFF3F5"/>
                    </a:solidFill>
                  </a:tcPr>
                </a:tc>
                <a:tc>
                  <a:txBody>
                    <a:bodyPr/>
                    <a:p>
                      <a:pPr indent="0">
                        <a:lnSpc>
                          <a:spcPct val="40000"/>
                        </a:lnSpc>
                        <a:buNone/>
                      </a:pPr>
                      <a:r>
                        <a:rPr lang="en-US" sz="700" b="1">
                          <a:solidFill>
                            <a:srgbClr val="4F4F4F"/>
                          </a:solidFill>
                          <a:latin typeface="Arial" panose="020B0604020202020204" pitchFamily="34" charset="0"/>
                          <a:cs typeface="Arial" panose="020B0604020202020204" pitchFamily="34" charset="0"/>
                        </a:rPr>
                        <a:t>描述</a:t>
                      </a:r>
                      <a:endParaRPr lang="en-US" altLang="en-US" sz="700" b="1">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EFF3F5"/>
                    </a:solidFill>
                  </a:tcPr>
                </a:tc>
                <a:tc>
                  <a:txBody>
                    <a:bodyPr/>
                    <a:p>
                      <a:pPr indent="0">
                        <a:lnSpc>
                          <a:spcPct val="40000"/>
                        </a:lnSpc>
                        <a:buNone/>
                      </a:pPr>
                      <a:r>
                        <a:rPr lang="en-US" sz="700" b="1">
                          <a:solidFill>
                            <a:srgbClr val="4F4F4F"/>
                          </a:solidFill>
                          <a:latin typeface="Arial" panose="020B0604020202020204" pitchFamily="34" charset="0"/>
                          <a:cs typeface="Arial" panose="020B0604020202020204" pitchFamily="34" charset="0"/>
                        </a:rPr>
                        <a:t>字面量示例</a:t>
                      </a:r>
                      <a:endParaRPr lang="en-US" altLang="en-US" sz="700" b="1">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EFF3F5"/>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原始类型</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BOOLEAN</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true/false</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TRUE</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08915">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TINYINT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1字节的有符号整数 -128~127</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1Y</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SMALLINT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2个字节的有符号整数，-32768~32767</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1S</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FF0000"/>
                          </a:solidFill>
                          <a:latin typeface="Arial" panose="020B0604020202020204" pitchFamily="34" charset="0"/>
                          <a:cs typeface="Arial" panose="020B0604020202020204" pitchFamily="34" charset="0"/>
                        </a:rPr>
                        <a:t>INT</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4个字节的带符号整数</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1</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BIGINT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8字节带符号整数</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1L</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FLOAT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4字节单精度浮点数1.0</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r h="208915">
                <a:tc>
                  <a:txBody>
                    <a:bodyPr/>
                    <a:p>
                      <a:pPr indent="0">
                        <a:lnSpc>
                          <a:spcPct val="40000"/>
                        </a:lnSpc>
                        <a:buNone/>
                      </a:pPr>
                      <a:r>
                        <a:rPr lang="en-US" sz="700" b="0">
                          <a:latin typeface="Times New Roman" panose="02020603050405020304" charset="0"/>
                          <a:cs typeface="Times New Roman" panose="02020603050405020304" charset="0"/>
                        </a:rPr>
                        <a:t> </a:t>
                      </a:r>
                      <a:endParaRPr lang="en-US" altLang="en-US" sz="700" b="0">
                        <a:latin typeface="Times New Roman" panose="02020603050405020304" charset="0"/>
                        <a:ea typeface="Times New Roman" panose="02020603050405020304" charset="0"/>
                        <a:cs typeface="Times New Roman" panose="0202060305040502030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FF0000"/>
                          </a:solidFill>
                          <a:latin typeface="Arial" panose="020B0604020202020204" pitchFamily="34" charset="0"/>
                          <a:cs typeface="Arial" panose="020B0604020202020204" pitchFamily="34" charset="0"/>
                        </a:rPr>
                        <a:t>DOUBLE</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8字节双精度浮点数</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1.0</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DEICIMAL</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任意精度的带符号小数</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1.0</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FF0000"/>
                          </a:solidFill>
                          <a:latin typeface="Arial" panose="020B0604020202020204" pitchFamily="34" charset="0"/>
                          <a:cs typeface="Arial" panose="020B0604020202020204" pitchFamily="34" charset="0"/>
                        </a:rPr>
                        <a:t>STRING</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字符串，变长</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“a”,’b’</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FF0000"/>
                          </a:solidFill>
                          <a:latin typeface="Arial" panose="020B0604020202020204" pitchFamily="34" charset="0"/>
                          <a:cs typeface="Arial" panose="020B0604020202020204" pitchFamily="34" charset="0"/>
                        </a:rPr>
                        <a:t>VARCHAR</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变长字符串</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“a”,’b’</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r h="208915">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CHAR</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固定长度字符串</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“a”,’b’</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BINARY</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字节数组</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r h="23749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FF0000"/>
                          </a:solidFill>
                          <a:latin typeface="Arial" panose="020B0604020202020204" pitchFamily="34" charset="0"/>
                          <a:cs typeface="Arial" panose="020B0604020202020204" pitchFamily="34" charset="0"/>
                        </a:rPr>
                        <a:t>TIMESTAMP</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时间戳，</a:t>
                      </a:r>
                      <a:r>
                        <a:rPr lang="en-US" sz="700" b="0">
                          <a:solidFill>
                            <a:srgbClr val="4F4F4F"/>
                          </a:solidFill>
                          <a:latin typeface="宋体" panose="02010600030101010101" pitchFamily="2" charset="-122"/>
                          <a:ea typeface="宋体" panose="02010600030101010101" pitchFamily="2" charset="-122"/>
                          <a:cs typeface="宋体" panose="02010600030101010101" pitchFamily="2" charset="-122"/>
                        </a:rPr>
                        <a:t>毫秒值</a:t>
                      </a:r>
                      <a:r>
                        <a:rPr lang="en-US" sz="700" b="0">
                          <a:solidFill>
                            <a:srgbClr val="4F4F4F"/>
                          </a:solidFill>
                          <a:latin typeface="Arial" panose="020B0604020202020204" pitchFamily="34" charset="0"/>
                          <a:cs typeface="Arial" panose="020B0604020202020204" pitchFamily="34" charset="0"/>
                        </a:rPr>
                        <a:t>精度</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122327493795</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FF0000"/>
                          </a:solidFill>
                          <a:latin typeface="Arial" panose="020B0604020202020204" pitchFamily="34" charset="0"/>
                          <a:cs typeface="Arial" panose="020B0604020202020204" pitchFamily="34" charset="0"/>
                        </a:rPr>
                        <a:t>DATE</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日期</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‘2016-03-29’</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r h="208915">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endParaRPr lang="en-US" altLang="en-US" sz="700" b="0">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宋体" panose="02010600030101010101" pitchFamily="2" charset="-122"/>
                          <a:ea typeface="宋体" panose="02010600030101010101" pitchFamily="2" charset="-122"/>
                          <a:cs typeface="宋体" panose="02010600030101010101" pitchFamily="2" charset="-122"/>
                        </a:rPr>
                        <a:t>时间</a:t>
                      </a:r>
                      <a:r>
                        <a:rPr lang="en-US" sz="700" b="0">
                          <a:solidFill>
                            <a:srgbClr val="4F4F4F"/>
                          </a:solidFill>
                          <a:latin typeface="Arial" panose="020B0604020202020204" pitchFamily="34" charset="0"/>
                          <a:cs typeface="Arial" panose="020B0604020202020204" pitchFamily="34" charset="0"/>
                        </a:rPr>
                        <a:t>频率间隔</a:t>
                      </a:r>
                      <a:endParaRPr lang="en-US" altLang="en-US" sz="7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复杂类型</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ARRAY</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有序的的同类型的集合</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array(1,2)</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31242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MAP</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key-value,key必须为原始类型，value可以任意类型</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map(‘a’,1,’b’,2)</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r h="417195">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STRUCT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字段集合,类型可以不同</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struct(‘1’,1,1.0), named_stract(‘col1’,’1’,’col2’,1,’clo3’,1.0)</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08280">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UNION</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在有限取值范围内的一个值</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p>
                      <a:pPr indent="0">
                        <a:lnSpc>
                          <a:spcPct val="40000"/>
                        </a:lnSpc>
                        <a:buNone/>
                      </a:pPr>
                      <a:r>
                        <a:rPr lang="en-US" sz="700" b="0">
                          <a:solidFill>
                            <a:srgbClr val="4F4F4F"/>
                          </a:solidFill>
                          <a:latin typeface="Arial" panose="020B0604020202020204" pitchFamily="34" charset="0"/>
                          <a:cs typeface="Arial" panose="020B0604020202020204" pitchFamily="34" charset="0"/>
                        </a:rPr>
                        <a:t>create_union(1,’a’,63)</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ctr" anchorCtr="0">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r>
            </a:tbl>
          </a:graphicData>
        </a:graphic>
      </p:graphicFrame>
      <p:pic>
        <p:nvPicPr>
          <p:cNvPr id="5" name="图片 4" descr="01 (50)"/>
          <p:cNvPicPr>
            <a:picLocks noChangeAspect="1"/>
          </p:cNvPicPr>
          <p:nvPr>
            <p:custDataLst>
              <p:tags r:id="rId2"/>
            </p:custDataLst>
          </p:nvPr>
        </p:nvPicPr>
        <p:blipFill>
          <a:blip r:embed="rId3"/>
          <a:stretch>
            <a:fillRect/>
          </a:stretch>
        </p:blipFill>
        <p:spPr>
          <a:xfrm>
            <a:off x="10732770" y="4912360"/>
            <a:ext cx="1744980" cy="174498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struct类型</a:t>
            </a:r>
            <a:endParaRPr lang="zh-CN" altLang="en-US"/>
          </a:p>
        </p:txBody>
      </p:sp>
      <p:sp>
        <p:nvSpPr>
          <p:cNvPr id="3" name="文本占位符 2"/>
          <p:cNvSpPr>
            <a:spLocks noGrp="1"/>
          </p:cNvSpPr>
          <p:nvPr>
            <p:ph type="body" sz="quarter" idx="11"/>
          </p:nvPr>
        </p:nvSpPr>
        <p:spPr/>
        <p:txBody>
          <a:bodyPr/>
          <a:p>
            <a:r>
              <a:rPr lang="en-US" altLang="zh-CN"/>
              <a:t>struct</a:t>
            </a:r>
            <a:r>
              <a:rPr lang="zh-CN" altLang="en-US"/>
              <a:t>类型是一个复合类型，可以在一个列中存入多个子列，每个子列允许设置类型和名称</a:t>
            </a:r>
            <a:endParaRPr lang="zh-CN" altLang="en-US"/>
          </a:p>
          <a:p>
            <a:r>
              <a:rPr lang="zh-CN" altLang="en-US">
                <a:sym typeface="+mn-ea"/>
              </a:rPr>
              <a:t>有如下数据文件，</a:t>
            </a:r>
            <a:r>
              <a:rPr lang="zh-CN" altLang="en-US"/>
              <a:t>说明：字段之间#分割，</a:t>
            </a:r>
            <a:r>
              <a:rPr lang="en-US" altLang="zh-CN"/>
              <a:t>struct</a:t>
            </a:r>
            <a:r>
              <a:rPr lang="zh-CN" altLang="en-US"/>
              <a:t>之间冒号分割</a:t>
            </a:r>
            <a:endParaRPr lang="zh-CN" altLang="en-US"/>
          </a:p>
          <a:p>
            <a:endParaRPr lang="zh-CN" altLang="en-US"/>
          </a:p>
          <a:p>
            <a:endParaRPr lang="zh-CN" altLang="en-US"/>
          </a:p>
          <a:p>
            <a:r>
              <a:rPr lang="zh-CN" altLang="en-US"/>
              <a:t>建表语句</a:t>
            </a:r>
            <a:endParaRPr lang="zh-CN" altLang="en-US"/>
          </a:p>
          <a:p>
            <a:endParaRPr lang="zh-CN" altLang="en-US"/>
          </a:p>
        </p:txBody>
      </p:sp>
      <p:sp>
        <p:nvSpPr>
          <p:cNvPr id="100" name="文本框 99"/>
          <p:cNvSpPr txBox="1"/>
          <p:nvPr/>
        </p:nvSpPr>
        <p:spPr>
          <a:xfrm>
            <a:off x="767715" y="2637155"/>
            <a:ext cx="5080000" cy="1059180"/>
          </a:xfrm>
          <a:prstGeom prst="rect">
            <a:avLst/>
          </a:prstGeom>
          <a:noFill/>
          <a:ln w="9525">
            <a:solidFill>
              <a:schemeClr val="accent1"/>
            </a:solidFill>
          </a:ln>
        </p:spPr>
        <p:txBody>
          <a:bodyPr>
            <a:spAutoFit/>
          </a:bodyPr>
          <a:p>
            <a:pPr marL="0" indent="0">
              <a:lnSpc>
                <a:spcPct val="90000"/>
              </a:lnSpc>
            </a:pPr>
            <a:r>
              <a:rPr lang="en-US" sz="1400">
                <a:highlight>
                  <a:srgbClr val="FFFFFF"/>
                </a:highlight>
                <a:latin typeface="Consolas" panose="020B0609020204030204" charset="0"/>
                <a:cs typeface="Consolas" panose="020B0609020204030204" charset="0"/>
              </a:rPr>
              <a:t>1#周杰轮:11</a:t>
            </a:r>
            <a:endParaRPr lang="en-US" sz="1400">
              <a:highlight>
                <a:srgbClr val="FFFFFF"/>
              </a:highlight>
              <a:latin typeface="Consolas" panose="020B0609020204030204" charset="0"/>
              <a:cs typeface="Consolas" panose="020B0609020204030204" charset="0"/>
            </a:endParaRPr>
          </a:p>
          <a:p>
            <a:pPr marL="0" indent="0">
              <a:lnSpc>
                <a:spcPct val="90000"/>
              </a:lnSpc>
            </a:pPr>
            <a:r>
              <a:rPr lang="en-US" sz="1400">
                <a:highlight>
                  <a:srgbClr val="FFFFFF"/>
                </a:highlight>
                <a:latin typeface="Consolas" panose="020B0609020204030204" charset="0"/>
                <a:cs typeface="Consolas" panose="020B0609020204030204" charset="0"/>
              </a:rPr>
              <a:t>2#林均杰:16</a:t>
            </a:r>
            <a:endParaRPr lang="en-US" sz="1400">
              <a:highlight>
                <a:srgbClr val="FFFFFF"/>
              </a:highlight>
              <a:latin typeface="Consolas" panose="020B0609020204030204" charset="0"/>
              <a:cs typeface="Consolas" panose="020B0609020204030204" charset="0"/>
            </a:endParaRPr>
          </a:p>
          <a:p>
            <a:pPr marL="0" indent="0">
              <a:lnSpc>
                <a:spcPct val="90000"/>
              </a:lnSpc>
            </a:pPr>
            <a:r>
              <a:rPr lang="en-US" sz="1400">
                <a:highlight>
                  <a:srgbClr val="FFFFFF"/>
                </a:highlight>
                <a:latin typeface="Consolas" panose="020B0609020204030204" charset="0"/>
                <a:cs typeface="Consolas" panose="020B0609020204030204" charset="0"/>
              </a:rPr>
              <a:t>3#刘德滑:21</a:t>
            </a:r>
            <a:endParaRPr lang="en-US" sz="1400">
              <a:highlight>
                <a:srgbClr val="FFFFFF"/>
              </a:highlight>
              <a:latin typeface="Consolas" panose="020B0609020204030204" charset="0"/>
              <a:cs typeface="Consolas" panose="020B0609020204030204" charset="0"/>
            </a:endParaRPr>
          </a:p>
          <a:p>
            <a:pPr marL="0" indent="0">
              <a:lnSpc>
                <a:spcPct val="90000"/>
              </a:lnSpc>
            </a:pPr>
            <a:r>
              <a:rPr lang="en-US" sz="1400">
                <a:highlight>
                  <a:srgbClr val="FFFFFF"/>
                </a:highlight>
                <a:latin typeface="Consolas" panose="020B0609020204030204" charset="0"/>
                <a:cs typeface="Consolas" panose="020B0609020204030204" charset="0"/>
              </a:rPr>
              <a:t>4#张学油:26</a:t>
            </a:r>
            <a:endParaRPr lang="en-US" sz="1400">
              <a:highlight>
                <a:srgbClr val="FFFFFF"/>
              </a:highlight>
              <a:latin typeface="Consolas" panose="020B0609020204030204" charset="0"/>
              <a:cs typeface="Consolas" panose="020B0609020204030204" charset="0"/>
            </a:endParaRPr>
          </a:p>
          <a:p>
            <a:pPr marL="0" indent="0">
              <a:lnSpc>
                <a:spcPct val="90000"/>
              </a:lnSpc>
            </a:pPr>
            <a:r>
              <a:rPr lang="en-US" sz="1400">
                <a:highlight>
                  <a:srgbClr val="FFFFFF"/>
                </a:highlight>
                <a:latin typeface="Consolas" panose="020B0609020204030204" charset="0"/>
                <a:cs typeface="Consolas" panose="020B0609020204030204" charset="0"/>
              </a:rPr>
              <a:t>5#蔡依临:23</a:t>
            </a:r>
            <a:endParaRPr lang="en-US" sz="1400">
              <a:highlight>
                <a:srgbClr val="FFFFFF"/>
              </a:highlight>
              <a:latin typeface="Consolas" panose="020B0609020204030204" charset="0"/>
              <a:cs typeface="Consolas" panose="020B0609020204030204" charset="0"/>
            </a:endParaRPr>
          </a:p>
        </p:txBody>
      </p:sp>
      <p:sp>
        <p:nvSpPr>
          <p:cNvPr id="4" name="文本框 3"/>
          <p:cNvSpPr txBox="1"/>
          <p:nvPr/>
        </p:nvSpPr>
        <p:spPr>
          <a:xfrm>
            <a:off x="767715" y="4077335"/>
            <a:ext cx="7116445" cy="1383665"/>
          </a:xfrm>
          <a:prstGeom prst="rect">
            <a:avLst/>
          </a:prstGeom>
          <a:noFill/>
          <a:ln w="9525">
            <a:solidFill>
              <a:schemeClr val="accent1"/>
            </a:solidFill>
          </a:ln>
        </p:spPr>
        <p:txBody>
          <a:bodyPr wrap="square">
            <a:spAutoFit/>
          </a:bodyPr>
          <a:p>
            <a:pPr marL="0" indent="0"/>
            <a:r>
              <a:rPr lang="en-US" sz="1400" b="1">
                <a:solidFill>
                  <a:srgbClr val="0000FF"/>
                </a:solidFill>
                <a:highlight>
                  <a:srgbClr val="FFFFFF"/>
                </a:highlight>
                <a:latin typeface="Consolas" panose="020B0609020204030204" charset="0"/>
                <a:cs typeface="Consolas" panose="020B0609020204030204" charset="0"/>
              </a:rPr>
              <a:t>create</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myhive.test_struct</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id 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 struct</a:t>
            </a:r>
            <a:r>
              <a:rPr lang="en-US" sz="1400" b="1">
                <a:solidFill>
                  <a:srgbClr val="000080"/>
                </a:solidFill>
                <a:highlight>
                  <a:srgbClr val="FFFFFF"/>
                </a:highlight>
                <a:latin typeface="Consolas" panose="020B0609020204030204" charset="0"/>
                <a:cs typeface="Consolas" panose="020B0609020204030204" charset="0"/>
              </a:rPr>
              <a:t>&lt;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0000FF"/>
                </a:solidFill>
                <a:highlight>
                  <a:srgbClr val="FFFFFF"/>
                </a:highlight>
                <a:latin typeface="Consolas" panose="020B0609020204030204" charset="0"/>
                <a:cs typeface="Consolas" panose="020B0609020204030204" charset="0"/>
              </a:rPr>
              <a:t>int</a:t>
            </a:r>
            <a:r>
              <a:rPr lang="en-US" sz="1400" b="1">
                <a:solidFill>
                  <a:srgbClr val="000080"/>
                </a:solidFill>
                <a:highlight>
                  <a:srgbClr val="FFFFFF"/>
                </a:highlight>
                <a:latin typeface="Consolas" panose="020B0609020204030204" charset="0"/>
                <a:cs typeface="Consolas" panose="020B0609020204030204" charset="0"/>
              </a:rPr>
              <a:t>&gt;)</a:t>
            </a:r>
            <a:r>
              <a:rPr lang="en-US" sz="1400" b="1">
                <a:solidFill>
                  <a:srgbClr val="0000FF"/>
                </a:solidFill>
                <a:highlight>
                  <a:srgbClr val="FFFFFF"/>
                </a:highlight>
                <a:latin typeface="Consolas" panose="020B0609020204030204" charset="0"/>
                <a:cs typeface="Consolas" panose="020B0609020204030204" charset="0"/>
              </a:rPr>
              <a:t>row</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format</a:t>
            </a:r>
            <a:r>
              <a:rPr lang="en-US" sz="1400" b="0">
                <a:solidFill>
                  <a:srgbClr val="000000"/>
                </a:solidFill>
                <a:highlight>
                  <a:srgbClr val="FFFFFF"/>
                </a:highlight>
                <a:latin typeface="Consolas" panose="020B0609020204030204" charset="0"/>
                <a:cs typeface="Consolas" panose="020B0609020204030204" charset="0"/>
              </a:rPr>
              <a:t> delimitedfields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COLLECTION ITEMS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032"/>
          <p:cNvPicPr>
            <a:picLocks noChangeAspect="1"/>
          </p:cNvPicPr>
          <p:nvPr/>
        </p:nvPicPr>
        <p:blipFill>
          <a:blip r:embed="rId1"/>
          <a:stretch>
            <a:fillRect/>
          </a:stretch>
        </p:blipFill>
        <p:spPr>
          <a:xfrm>
            <a:off x="10200640" y="4580890"/>
            <a:ext cx="2171700" cy="21717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struct类型</a:t>
            </a:r>
            <a:endParaRPr lang="zh-CN" altLang="en-US"/>
          </a:p>
        </p:txBody>
      </p:sp>
      <p:sp>
        <p:nvSpPr>
          <p:cNvPr id="3" name="文本占位符 2"/>
          <p:cNvSpPr>
            <a:spLocks noGrp="1"/>
          </p:cNvSpPr>
          <p:nvPr>
            <p:ph type="body" sz="quarter" idx="11"/>
          </p:nvPr>
        </p:nvSpPr>
        <p:spPr/>
        <p:txBody>
          <a:bodyPr/>
          <a:p>
            <a:r>
              <a:rPr lang="zh-CN" altLang="en-US"/>
              <a:t>建表语句</a:t>
            </a:r>
            <a:endParaRPr lang="zh-CN" altLang="en-US"/>
          </a:p>
        </p:txBody>
      </p:sp>
      <p:sp>
        <p:nvSpPr>
          <p:cNvPr id="4" name="文本框 3"/>
          <p:cNvSpPr txBox="1"/>
          <p:nvPr/>
        </p:nvSpPr>
        <p:spPr>
          <a:xfrm>
            <a:off x="767715" y="2075815"/>
            <a:ext cx="7116445" cy="1383665"/>
          </a:xfrm>
          <a:prstGeom prst="rect">
            <a:avLst/>
          </a:prstGeom>
          <a:noFill/>
          <a:ln w="9525">
            <a:solidFill>
              <a:schemeClr val="accent1"/>
            </a:solidFill>
          </a:ln>
        </p:spPr>
        <p:txBody>
          <a:bodyPr wrap="square">
            <a:spAutoFit/>
          </a:bodyPr>
          <a:p>
            <a:pPr marL="0" indent="0"/>
            <a:r>
              <a:rPr lang="en-US" sz="1400" b="1">
                <a:solidFill>
                  <a:srgbClr val="0000FF"/>
                </a:solidFill>
                <a:highlight>
                  <a:srgbClr val="FFFFFF"/>
                </a:highlight>
                <a:latin typeface="Consolas" panose="020B0609020204030204" charset="0"/>
                <a:cs typeface="Consolas" panose="020B0609020204030204" charset="0"/>
              </a:rPr>
              <a:t>create</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myhive.test_struct</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id 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 struct</a:t>
            </a:r>
            <a:r>
              <a:rPr lang="en-US" sz="1400" b="1">
                <a:solidFill>
                  <a:srgbClr val="000080"/>
                </a:solidFill>
                <a:highlight>
                  <a:srgbClr val="FFFFFF"/>
                </a:highlight>
                <a:latin typeface="Consolas" panose="020B0609020204030204" charset="0"/>
                <a:cs typeface="Consolas" panose="020B0609020204030204" charset="0"/>
              </a:rPr>
              <a:t>&lt;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0000FF"/>
                </a:solidFill>
                <a:highlight>
                  <a:srgbClr val="FFFFFF"/>
                </a:highlight>
                <a:latin typeface="Consolas" panose="020B0609020204030204" charset="0"/>
                <a:cs typeface="Consolas" panose="020B0609020204030204" charset="0"/>
              </a:rPr>
              <a:t>int</a:t>
            </a:r>
            <a:r>
              <a:rPr lang="en-US" sz="1400" b="1">
                <a:solidFill>
                  <a:srgbClr val="000080"/>
                </a:solidFill>
                <a:highlight>
                  <a:srgbClr val="FFFFFF"/>
                </a:highlight>
                <a:latin typeface="Consolas" panose="020B0609020204030204" charset="0"/>
                <a:cs typeface="Consolas" panose="020B0609020204030204" charset="0"/>
              </a:rPr>
              <a:t>&gt;)</a:t>
            </a:r>
            <a:r>
              <a:rPr lang="en-US" sz="1400" b="1">
                <a:solidFill>
                  <a:srgbClr val="0000FF"/>
                </a:solidFill>
                <a:highlight>
                  <a:srgbClr val="FFFFFF"/>
                </a:highlight>
                <a:latin typeface="Consolas" panose="020B0609020204030204" charset="0"/>
                <a:cs typeface="Consolas" panose="020B0609020204030204" charset="0"/>
              </a:rPr>
              <a:t>row</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format</a:t>
            </a:r>
            <a:r>
              <a:rPr lang="en-US" sz="1400" b="0">
                <a:solidFill>
                  <a:srgbClr val="000000"/>
                </a:solidFill>
                <a:highlight>
                  <a:srgbClr val="FFFFFF"/>
                </a:highlight>
                <a:latin typeface="Consolas" panose="020B0609020204030204" charset="0"/>
                <a:cs typeface="Consolas" panose="020B0609020204030204" charset="0"/>
              </a:rPr>
              <a:t> delimitedfields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COLLECTION ITEMS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032"/>
          <p:cNvPicPr>
            <a:picLocks noChangeAspect="1"/>
          </p:cNvPicPr>
          <p:nvPr/>
        </p:nvPicPr>
        <p:blipFill>
          <a:blip r:embed="rId1"/>
          <a:stretch>
            <a:fillRect/>
          </a:stretch>
        </p:blipFill>
        <p:spPr>
          <a:xfrm>
            <a:off x="10200640" y="4580890"/>
            <a:ext cx="2171700" cy="2171700"/>
          </a:xfrm>
          <a:prstGeom prst="rect">
            <a:avLst/>
          </a:prstGeom>
        </p:spPr>
      </p:pic>
      <p:sp>
        <p:nvSpPr>
          <p:cNvPr id="12" name="矩形 11"/>
          <p:cNvSpPr/>
          <p:nvPr>
            <p:custDataLst>
              <p:tags r:id="rId2"/>
            </p:custDataLst>
          </p:nvPr>
        </p:nvSpPr>
        <p:spPr>
          <a:xfrm>
            <a:off x="767715" y="3500755"/>
            <a:ext cx="5182235" cy="7200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sturct&lt;name:string, age:int, create_time:date&gt;</a:t>
            </a:r>
            <a:endParaRPr lang="en-US" altLang="zh-CN"/>
          </a:p>
        </p:txBody>
      </p:sp>
      <p:sp>
        <p:nvSpPr>
          <p:cNvPr id="13" name="矩形 12"/>
          <p:cNvSpPr/>
          <p:nvPr>
            <p:custDataLst>
              <p:tags r:id="rId3"/>
            </p:custDataLst>
          </p:nvPr>
        </p:nvSpPr>
        <p:spPr>
          <a:xfrm>
            <a:off x="767715" y="4220845"/>
            <a:ext cx="5182870" cy="17259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“name”:		    “</a:t>
            </a:r>
            <a:r>
              <a:rPr lang="zh-CN" altLang="en-US"/>
              <a:t>周杰轮</a:t>
            </a:r>
            <a:r>
              <a:rPr lang="en-US" altLang="zh-CN"/>
              <a:t>”</a:t>
            </a:r>
            <a:endParaRPr lang="en-US" altLang="zh-CN"/>
          </a:p>
          <a:p>
            <a:pPr algn="ctr"/>
            <a:r>
              <a:rPr lang="en-US" altLang="zh-CN"/>
              <a:t>“age”:		        26</a:t>
            </a:r>
            <a:endParaRPr lang="en-US" altLang="zh-CN"/>
          </a:p>
          <a:p>
            <a:pPr algn="ctr"/>
            <a:r>
              <a:rPr lang="en-US" altLang="zh-CN"/>
              <a:t>“create_time”:		</a:t>
            </a:r>
            <a:r>
              <a:rPr lang="en-US" altLang="zh-CN">
                <a:sym typeface="+mn-ea"/>
              </a:rPr>
              <a:t>”</a:t>
            </a:r>
            <a:r>
              <a:rPr lang="en-US" altLang="zh-CN"/>
              <a:t>2000-01-01”</a:t>
            </a:r>
            <a:endParaRPr lang="en-US" altLang="zh-CN"/>
          </a:p>
        </p:txBody>
      </p:sp>
      <p:sp>
        <p:nvSpPr>
          <p:cNvPr id="14" name="矩形 13"/>
          <p:cNvSpPr/>
          <p:nvPr>
            <p:custDataLst>
              <p:tags r:id="rId4"/>
            </p:custDataLst>
          </p:nvPr>
        </p:nvSpPr>
        <p:spPr>
          <a:xfrm>
            <a:off x="1344295" y="4509135"/>
            <a:ext cx="1584325" cy="1889760"/>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a:solidFill>
                  <a:srgbClr val="FF0000"/>
                </a:solidFill>
              </a:rPr>
              <a:t>作为子列名</a:t>
            </a:r>
            <a:r>
              <a:rPr lang="en-US" altLang="zh-CN">
                <a:solidFill>
                  <a:srgbClr val="FF0000"/>
                </a:solidFill>
              </a:rPr>
              <a:t>(key)</a:t>
            </a:r>
            <a:endParaRPr lang="en-US" altLang="zh-CN">
              <a:solidFill>
                <a:srgbClr val="FF0000"/>
              </a:solidFill>
            </a:endParaRPr>
          </a:p>
          <a:p>
            <a:pPr algn="ctr"/>
            <a:r>
              <a:rPr lang="zh-CN" altLang="en-US">
                <a:solidFill>
                  <a:srgbClr val="FF0000"/>
                </a:solidFill>
              </a:rPr>
              <a:t>都是字符串</a:t>
            </a:r>
            <a:endParaRPr lang="zh-CN" altLang="en-US">
              <a:solidFill>
                <a:srgbClr val="FF0000"/>
              </a:solidFill>
            </a:endParaRPr>
          </a:p>
        </p:txBody>
      </p:sp>
      <p:sp>
        <p:nvSpPr>
          <p:cNvPr id="15" name="矩形 14"/>
          <p:cNvSpPr/>
          <p:nvPr>
            <p:custDataLst>
              <p:tags r:id="rId5"/>
            </p:custDataLst>
          </p:nvPr>
        </p:nvSpPr>
        <p:spPr>
          <a:xfrm>
            <a:off x="3864610" y="4509135"/>
            <a:ext cx="1579880" cy="1889760"/>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en-US" sz="1400">
                <a:solidFill>
                  <a:srgbClr val="FF0000"/>
                </a:solidFill>
              </a:rPr>
              <a:t>value</a:t>
            </a:r>
            <a:r>
              <a:rPr lang="zh-CN" altLang="en-US" sz="1400">
                <a:solidFill>
                  <a:srgbClr val="FF0000"/>
                </a:solidFill>
              </a:rPr>
              <a:t>没有必须一致类型的限制</a:t>
            </a:r>
            <a:endParaRPr lang="zh-CN" altLang="en-US" sz="1400">
              <a:solidFill>
                <a:srgbClr val="FF0000"/>
              </a:solidFill>
            </a:endParaRPr>
          </a:p>
          <a:p>
            <a:pPr algn="ctr"/>
            <a:r>
              <a:rPr lang="zh-CN" altLang="en-US" sz="1400">
                <a:solidFill>
                  <a:srgbClr val="FF0000"/>
                </a:solidFill>
              </a:rPr>
              <a:t>具体类型取决于定义</a:t>
            </a:r>
            <a:endParaRPr lang="zh-CN" altLang="en-US" sz="1400">
              <a:solidFill>
                <a:srgbClr val="FF0000"/>
              </a:solidFill>
            </a:endParaRPr>
          </a:p>
        </p:txBody>
      </p:sp>
      <p:sp>
        <p:nvSpPr>
          <p:cNvPr id="16" name="文本框 15"/>
          <p:cNvSpPr txBox="1"/>
          <p:nvPr>
            <p:custDataLst>
              <p:tags r:id="rId6"/>
            </p:custDataLst>
          </p:nvPr>
        </p:nvSpPr>
        <p:spPr>
          <a:xfrm>
            <a:off x="1349375" y="6398895"/>
            <a:ext cx="1579245" cy="368300"/>
          </a:xfrm>
          <a:prstGeom prst="rect">
            <a:avLst/>
          </a:prstGeom>
          <a:noFill/>
        </p:spPr>
        <p:txBody>
          <a:bodyPr wrap="square" rtlCol="0">
            <a:spAutoFit/>
          </a:bodyPr>
          <a:p>
            <a:pPr algn="ctr"/>
            <a:r>
              <a:rPr lang="en-US" altLang="zh-CN"/>
              <a:t>Key</a:t>
            </a:r>
            <a:endParaRPr lang="en-US" altLang="zh-CN"/>
          </a:p>
        </p:txBody>
      </p:sp>
      <p:sp>
        <p:nvSpPr>
          <p:cNvPr id="17" name="文本框 16"/>
          <p:cNvSpPr txBox="1"/>
          <p:nvPr>
            <p:custDataLst>
              <p:tags r:id="rId7"/>
            </p:custDataLst>
          </p:nvPr>
        </p:nvSpPr>
        <p:spPr>
          <a:xfrm>
            <a:off x="3865245" y="6381115"/>
            <a:ext cx="1579245" cy="368300"/>
          </a:xfrm>
          <a:prstGeom prst="rect">
            <a:avLst/>
          </a:prstGeom>
          <a:noFill/>
        </p:spPr>
        <p:txBody>
          <a:bodyPr wrap="square" rtlCol="0">
            <a:spAutoFit/>
          </a:bodyPr>
          <a:p>
            <a:pPr algn="ctr"/>
            <a:r>
              <a:rPr lang="en-US" altLang="zh-CN"/>
              <a:t>Value</a:t>
            </a:r>
            <a:endParaRPr lang="en-US" altLang="zh-C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struct类型</a:t>
            </a:r>
            <a:endParaRPr lang="zh-CN" altLang="en-US"/>
          </a:p>
        </p:txBody>
      </p:sp>
      <p:sp>
        <p:nvSpPr>
          <p:cNvPr id="3" name="文本占位符 2"/>
          <p:cNvSpPr>
            <a:spLocks noGrp="1"/>
          </p:cNvSpPr>
          <p:nvPr>
            <p:ph type="body" sz="quarter" idx="11"/>
          </p:nvPr>
        </p:nvSpPr>
        <p:spPr/>
        <p:txBody>
          <a:bodyPr/>
          <a:p>
            <a:r>
              <a:rPr lang="zh-CN" altLang="en-US"/>
              <a:t>导入数据</a:t>
            </a:r>
            <a:endParaRPr lang="zh-CN" altLang="en-US"/>
          </a:p>
          <a:p>
            <a:endParaRPr lang="zh-CN" altLang="en-US"/>
          </a:p>
          <a:p>
            <a:r>
              <a:rPr lang="zh-CN" altLang="en-US"/>
              <a:t>常用查询</a:t>
            </a:r>
            <a:endParaRPr lang="zh-CN" altLang="en-US"/>
          </a:p>
          <a:p>
            <a:endParaRPr lang="zh-CN" altLang="en-US"/>
          </a:p>
        </p:txBody>
      </p:sp>
      <p:sp>
        <p:nvSpPr>
          <p:cNvPr id="100" name="文本框 99"/>
          <p:cNvSpPr txBox="1"/>
          <p:nvPr/>
        </p:nvSpPr>
        <p:spPr>
          <a:xfrm>
            <a:off x="839470" y="2132965"/>
            <a:ext cx="9557385" cy="306705"/>
          </a:xfrm>
          <a:prstGeom prst="rect">
            <a:avLst/>
          </a:prstGeom>
          <a:noFill/>
          <a:ln w="9525">
            <a:solidFill>
              <a:schemeClr val="accent1"/>
            </a:solidFill>
          </a:ln>
        </p:spPr>
        <p:txBody>
          <a:bodyPr wrap="square">
            <a:spAutoFit/>
          </a:bodyPr>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'/home/hadoop/data_for_struct_type.txt'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a:t>
            </a:r>
            <a:r>
              <a:rPr lang="en-US" sz="1400">
                <a:solidFill>
                  <a:srgbClr val="000000"/>
                </a:solidFill>
                <a:highlight>
                  <a:srgbClr val="FFFFFF"/>
                </a:highlight>
                <a:latin typeface="Consolas" panose="020B0609020204030204" charset="0"/>
                <a:cs typeface="Consolas" panose="020B0609020204030204" charset="0"/>
                <a:sym typeface="+mn-ea"/>
              </a:rPr>
              <a:t>myhive.test_struct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4" name="文本框 3"/>
          <p:cNvSpPr txBox="1"/>
          <p:nvPr/>
        </p:nvSpPr>
        <p:spPr>
          <a:xfrm>
            <a:off x="839470" y="3213100"/>
            <a:ext cx="5080000" cy="737235"/>
          </a:xfrm>
          <a:prstGeom prst="rect">
            <a:avLst/>
          </a:prstGeom>
          <a:noFill/>
          <a:ln w="9525">
            <a:solidFill>
              <a:schemeClr val="accent1"/>
            </a:solidFill>
          </a:ln>
        </p:spPr>
        <p:txBody>
          <a:bodyPr>
            <a:spAutoFit/>
          </a:bodyPr>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hive_struct</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rPr>
              <a:t># 直接使用列名.子列名 即可从struct中取出子列查询</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ip</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name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hive_struct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227"/>
          <p:cNvPicPr>
            <a:picLocks noChangeAspect="1"/>
          </p:cNvPicPr>
          <p:nvPr/>
        </p:nvPicPr>
        <p:blipFill>
          <a:blip r:embed="rId1"/>
          <a:stretch>
            <a:fillRect/>
          </a:stretch>
        </p:blipFill>
        <p:spPr>
          <a:xfrm>
            <a:off x="10310495" y="4725035"/>
            <a:ext cx="1961515" cy="196151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struct</a:t>
            </a:r>
            <a:r>
              <a:rPr lang="zh-CN" altLang="en-US"/>
              <a:t>类型，主要存储：复合格式</a:t>
            </a:r>
            <a:endParaRPr lang="zh-CN" altLang="en-US"/>
          </a:p>
          <a:p>
            <a:pPr marL="0" indent="0">
              <a:buNone/>
            </a:pPr>
            <a:r>
              <a:rPr lang="zh-CN" altLang="en-US" sz="1400"/>
              <a:t>可以包含多个二级列，二级列支持列名和类型，如</a:t>
            </a:r>
            <a:endParaRPr lang="zh-CN" altLang="en-US" sz="1400"/>
          </a:p>
          <a:p>
            <a:pPr marL="0" indent="0">
              <a:buNone/>
            </a:pPr>
            <a:r>
              <a:rPr lang="en-US" altLang="zh-CN" sz="1400"/>
              <a:t>“a”: 1, “b”: “foo”, “c”: “2000-01-01”</a:t>
            </a:r>
            <a:endParaRPr lang="en-US" altLang="zh-CN" sz="1400"/>
          </a:p>
          <a:p>
            <a:pPr marL="0" indent="0">
              <a:lnSpc>
                <a:spcPct val="150000"/>
              </a:lnSpc>
              <a:buNone/>
            </a:pPr>
            <a:r>
              <a:rPr lang="en-US" altLang="zh-CN" sz="1400">
                <a:sym typeface="+mn-ea"/>
              </a:rPr>
              <a:t>2. </a:t>
            </a:r>
            <a:r>
              <a:rPr lang="zh-CN" altLang="en-US" sz="1400">
                <a:sym typeface="+mn-ea"/>
              </a:rPr>
              <a:t>定义格式：</a:t>
            </a:r>
            <a:endParaRPr lang="zh-CN" altLang="en-US" sz="1400"/>
          </a:p>
          <a:p>
            <a:pPr marL="285750" indent="-285750">
              <a:lnSpc>
                <a:spcPct val="150000"/>
              </a:lnSpc>
              <a:buFont typeface="Arial" panose="020B0604020202020204" pitchFamily="34" charset="0"/>
              <a:buChar char="•"/>
            </a:pPr>
            <a:r>
              <a:rPr sz="1400">
                <a:sym typeface="+mn-ea"/>
              </a:rPr>
              <a:t>struct&lt;name:string, age:int&gt;</a:t>
            </a:r>
            <a:endParaRPr sz="1400">
              <a:sym typeface="+mn-ea"/>
            </a:endParaRPr>
          </a:p>
          <a:p>
            <a:pPr marL="285750" indent="-285750">
              <a:lnSpc>
                <a:spcPct val="150000"/>
              </a:lnSpc>
              <a:buFont typeface="Arial" panose="020B0604020202020204" pitchFamily="34" charset="0"/>
              <a:buChar char="•"/>
            </a:pPr>
            <a:r>
              <a:rPr lang="en-US" sz="1400">
                <a:sym typeface="+mn-ea"/>
              </a:rPr>
              <a:t>struct</a:t>
            </a:r>
            <a:r>
              <a:rPr lang="zh-CN" altLang="en-US" sz="1400">
                <a:sym typeface="+mn-ea"/>
              </a:rPr>
              <a:t>的分隔符只需要：</a:t>
            </a:r>
            <a:r>
              <a:rPr lang="en-US" sz="1400">
                <a:solidFill>
                  <a:srgbClr val="000000"/>
                </a:solidFill>
                <a:highlight>
                  <a:srgbClr val="FFFFFF"/>
                </a:highlight>
                <a:latin typeface="Consolas" panose="020B0609020204030204" charset="0"/>
                <a:cs typeface="Consolas" panose="020B0609020204030204" charset="0"/>
                <a:sym typeface="+mn-ea"/>
              </a:rPr>
              <a:t>COLLECTION ITEMS TERMINATED </a:t>
            </a:r>
            <a:r>
              <a:rPr lang="en-US" sz="1400" b="1">
                <a:solidFill>
                  <a:srgbClr val="0000FF"/>
                </a:solidFill>
                <a:highlight>
                  <a:srgbClr val="FFFFFF"/>
                </a:highlight>
                <a:latin typeface="Consolas" panose="020B0609020204030204" charset="0"/>
                <a:cs typeface="Consolas" panose="020B0609020204030204" charset="0"/>
                <a:sym typeface="+mn-ea"/>
              </a:rPr>
              <a:t>BY</a:t>
            </a:r>
            <a:r>
              <a:rPr lang="en-US" sz="1400">
                <a:solidFill>
                  <a:srgbClr val="000000"/>
                </a:solidFill>
                <a:highlight>
                  <a:srgbClr val="FFFFFF"/>
                </a:highlight>
                <a:latin typeface="Consolas" panose="020B0609020204030204" charset="0"/>
                <a:cs typeface="Consolas" panose="020B0609020204030204" charset="0"/>
                <a:sym typeface="+mn-ea"/>
              </a:rPr>
              <a:t> </a:t>
            </a:r>
            <a:r>
              <a:rPr lang="en-US" sz="1400">
                <a:solidFill>
                  <a:srgbClr val="808080"/>
                </a:solidFill>
                <a:highlight>
                  <a:srgbClr val="FFFFFF"/>
                </a:highlight>
                <a:latin typeface="Consolas" panose="020B0609020204030204" charset="0"/>
                <a:cs typeface="Consolas" panose="020B0609020204030204" charset="0"/>
                <a:sym typeface="+mn-ea"/>
              </a:rPr>
              <a:t>'</a:t>
            </a:r>
            <a:r>
              <a:rPr lang="zh-CN" altLang="en-US" sz="1400">
                <a:solidFill>
                  <a:srgbClr val="808080"/>
                </a:solidFill>
                <a:highlight>
                  <a:srgbClr val="FFFFFF"/>
                </a:highlight>
                <a:latin typeface="Consolas" panose="020B0609020204030204" charset="0"/>
                <a:cs typeface="Consolas" panose="020B0609020204030204" charset="0"/>
                <a:sym typeface="+mn-ea"/>
              </a:rPr>
              <a:t>分隔符</a:t>
            </a:r>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ym typeface="+mn-ea"/>
              </a:rPr>
              <a:t>只需要分隔数据即可（数据中不记录key，key是建表定义的固定的）</a:t>
            </a:r>
            <a:endParaRPr sz="1400">
              <a:sym typeface="+mn-ea"/>
            </a:endParaRPr>
          </a:p>
          <a:p>
            <a:pPr marL="0" indent="0">
              <a:lnSpc>
                <a:spcPct val="150000"/>
              </a:lnSpc>
              <a:buFont typeface="Arial" panose="020B0604020202020204" pitchFamily="34" charset="0"/>
              <a:buNone/>
            </a:pPr>
            <a:r>
              <a:rPr lang="en-US" altLang="zh-CN" sz="1400">
                <a:sym typeface="+mn-ea"/>
              </a:rPr>
              <a:t>3. </a:t>
            </a:r>
            <a:r>
              <a:rPr lang="zh-CN" altLang="en-US" sz="1400">
                <a:sym typeface="+mn-ea"/>
              </a:rPr>
              <a:t>在查询中使用</a:t>
            </a:r>
            <a:endParaRPr lang="zh-CN" altLang="en-US" sz="1400"/>
          </a:p>
          <a:p>
            <a:pPr marL="285750" indent="-285750">
              <a:lnSpc>
                <a:spcPct val="150000"/>
              </a:lnSpc>
              <a:buFont typeface="Arial" panose="020B0604020202020204" pitchFamily="34" charset="0"/>
              <a:buChar char="•"/>
            </a:pPr>
            <a:r>
              <a:rPr lang="en-US" altLang="zh-CN" sz="1400"/>
              <a:t>struct.key </a:t>
            </a:r>
            <a:r>
              <a:rPr lang="zh-CN" altLang="en-US" sz="1400"/>
              <a:t>即可取得对应的</a:t>
            </a:r>
            <a:r>
              <a:rPr lang="en-US" altLang="zh-CN" sz="1400"/>
              <a:t>value</a:t>
            </a:r>
            <a:endParaRPr lang="en-US" altLang="zh-CN" sz="1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array</a:t>
            </a:r>
            <a:r>
              <a:t>、</a:t>
            </a:r>
            <a:r>
              <a:rPr lang="en-US" altLang="zh-CN"/>
              <a:t>map</a:t>
            </a:r>
            <a:r>
              <a:t>、</a:t>
            </a:r>
            <a:r>
              <a:rPr lang="en-US" altLang="zh-CN"/>
              <a:t>struct</a:t>
            </a:r>
            <a:r>
              <a:t>总结</a:t>
            </a:r>
          </a:p>
        </p:txBody>
      </p:sp>
      <p:graphicFrame>
        <p:nvGraphicFramePr>
          <p:cNvPr id="4" name="表格 3"/>
          <p:cNvGraphicFramePr/>
          <p:nvPr>
            <p:custDataLst>
              <p:tags r:id="rId1"/>
            </p:custDataLst>
          </p:nvPr>
        </p:nvGraphicFramePr>
        <p:xfrm>
          <a:off x="710565" y="2420620"/>
          <a:ext cx="10836275" cy="2651760"/>
        </p:xfrm>
        <a:graphic>
          <a:graphicData uri="http://schemas.openxmlformats.org/drawingml/2006/table">
            <a:tbl>
              <a:tblPr firstRow="1" bandRow="1">
                <a:tableStyleId>{5C22544A-7EE6-4342-B048-85BDC9FD1C3A}</a:tableStyleId>
              </a:tblPr>
              <a:tblGrid>
                <a:gridCol w="652780"/>
                <a:gridCol w="861083"/>
                <a:gridCol w="2308225"/>
                <a:gridCol w="1074479"/>
                <a:gridCol w="1099185"/>
                <a:gridCol w="2033924"/>
                <a:gridCol w="2806599"/>
              </a:tblGrid>
              <a:tr h="457200">
                <a:tc>
                  <a:txBody>
                    <a:bodyPr/>
                    <a:p>
                      <a:pPr>
                        <a:buNone/>
                      </a:pPr>
                      <a:r>
                        <a:rPr lang="zh-CN" altLang="en-US" sz="1200"/>
                        <a:t>类型</a:t>
                      </a:r>
                      <a:endParaRPr lang="zh-CN" altLang="en-US" sz="1200"/>
                    </a:p>
                  </a:txBody>
                  <a:tcPr/>
                </a:tc>
                <a:tc>
                  <a:txBody>
                    <a:bodyPr/>
                    <a:p>
                      <a:pPr>
                        <a:buNone/>
                      </a:pPr>
                      <a:r>
                        <a:rPr lang="zh-CN" altLang="en-US" sz="1200"/>
                        <a:t>定义</a:t>
                      </a:r>
                      <a:endParaRPr lang="zh-CN" altLang="en-US" sz="1200"/>
                    </a:p>
                  </a:txBody>
                  <a:tcPr/>
                </a:tc>
                <a:tc>
                  <a:txBody>
                    <a:bodyPr/>
                    <a:p>
                      <a:pPr>
                        <a:buNone/>
                      </a:pPr>
                      <a:r>
                        <a:rPr lang="zh-CN" altLang="en-US" sz="1200"/>
                        <a:t>示例</a:t>
                      </a:r>
                      <a:endParaRPr lang="zh-CN" altLang="en-US" sz="1200"/>
                    </a:p>
                  </a:txBody>
                  <a:tcPr/>
                </a:tc>
                <a:tc>
                  <a:txBody>
                    <a:bodyPr/>
                    <a:p>
                      <a:pPr>
                        <a:buNone/>
                      </a:pPr>
                      <a:r>
                        <a:rPr lang="zh-CN" altLang="en-US" sz="1200"/>
                        <a:t>内含元素类型</a:t>
                      </a:r>
                      <a:endParaRPr lang="zh-CN" altLang="en-US" sz="1200"/>
                    </a:p>
                  </a:txBody>
                  <a:tcPr/>
                </a:tc>
                <a:tc>
                  <a:txBody>
                    <a:bodyPr/>
                    <a:p>
                      <a:pPr>
                        <a:buNone/>
                      </a:pPr>
                      <a:r>
                        <a:rPr lang="zh-CN" altLang="en-US" sz="1200"/>
                        <a:t>元素个数</a:t>
                      </a:r>
                      <a:endParaRPr lang="zh-CN" altLang="en-US" sz="1200"/>
                    </a:p>
                  </a:txBody>
                  <a:tcPr/>
                </a:tc>
                <a:tc>
                  <a:txBody>
                    <a:bodyPr/>
                    <a:p>
                      <a:pPr>
                        <a:buNone/>
                      </a:pPr>
                      <a:r>
                        <a:rPr lang="zh-CN" altLang="en-US" sz="1200"/>
                        <a:t>取元素</a:t>
                      </a:r>
                      <a:endParaRPr lang="zh-CN" altLang="en-US" sz="1200"/>
                    </a:p>
                  </a:txBody>
                  <a:tcPr/>
                </a:tc>
                <a:tc>
                  <a:txBody>
                    <a:bodyPr/>
                    <a:p>
                      <a:pPr>
                        <a:buNone/>
                      </a:pPr>
                      <a:r>
                        <a:rPr lang="zh-CN" altLang="en-US" sz="1200"/>
                        <a:t>可用函数</a:t>
                      </a:r>
                      <a:endParaRPr lang="zh-CN" altLang="en-US" sz="1200"/>
                    </a:p>
                  </a:txBody>
                  <a:tcPr/>
                </a:tc>
              </a:tr>
              <a:tr h="548640">
                <a:tc>
                  <a:txBody>
                    <a:bodyPr/>
                    <a:p>
                      <a:pPr>
                        <a:buNone/>
                      </a:pPr>
                      <a:r>
                        <a:rPr lang="en-US" altLang="zh-CN" sz="1200"/>
                        <a:t>array</a:t>
                      </a:r>
                      <a:endParaRPr lang="en-US" altLang="zh-CN" sz="1200"/>
                    </a:p>
                  </a:txBody>
                  <a:tcPr/>
                </a:tc>
                <a:tc>
                  <a:txBody>
                    <a:bodyPr/>
                    <a:p>
                      <a:pPr>
                        <a:buNone/>
                      </a:pPr>
                      <a:r>
                        <a:rPr lang="en-US" altLang="zh-CN" sz="1200"/>
                        <a:t>array&lt;</a:t>
                      </a:r>
                      <a:r>
                        <a:rPr lang="zh-CN" altLang="en-US" sz="1200"/>
                        <a:t>类型</a:t>
                      </a:r>
                      <a:r>
                        <a:rPr lang="en-US" altLang="zh-CN" sz="1200"/>
                        <a:t>&gt;</a:t>
                      </a:r>
                      <a:endParaRPr lang="en-US" altLang="zh-CN" sz="1200"/>
                    </a:p>
                  </a:txBody>
                  <a:tcPr/>
                </a:tc>
                <a:tc>
                  <a:txBody>
                    <a:bodyPr/>
                    <a:p>
                      <a:pPr>
                        <a:buNone/>
                      </a:pPr>
                      <a:r>
                        <a:rPr lang="zh-CN" altLang="en-US" sz="1200">
                          <a:sym typeface="+mn-ea"/>
                        </a:rPr>
                        <a:t>如定义为</a:t>
                      </a:r>
                      <a:r>
                        <a:rPr lang="en-US" altLang="zh-CN" sz="1200">
                          <a:sym typeface="+mn-ea"/>
                        </a:rPr>
                        <a:t>array&lt;int&gt;</a:t>
                      </a:r>
                      <a:endParaRPr lang="en-US" altLang="zh-CN" sz="1200"/>
                    </a:p>
                    <a:p>
                      <a:pPr>
                        <a:buNone/>
                      </a:pPr>
                      <a:r>
                        <a:rPr lang="zh-CN" altLang="en-US" sz="1200">
                          <a:sym typeface="+mn-ea"/>
                        </a:rPr>
                        <a:t>数据为：</a:t>
                      </a:r>
                      <a:r>
                        <a:rPr lang="en-US" altLang="zh-CN" sz="1200">
                          <a:sym typeface="+mn-ea"/>
                        </a:rPr>
                        <a:t>1,2,3,4,5</a:t>
                      </a:r>
                      <a:endParaRPr lang="en-US" altLang="zh-CN" sz="1200"/>
                    </a:p>
                  </a:txBody>
                  <a:tcPr/>
                </a:tc>
                <a:tc>
                  <a:txBody>
                    <a:bodyPr/>
                    <a:p>
                      <a:pPr>
                        <a:buNone/>
                      </a:pPr>
                      <a:r>
                        <a:rPr lang="zh-CN" altLang="en-US" sz="1200"/>
                        <a:t>单值，类型取决于定义</a:t>
                      </a:r>
                      <a:endParaRPr lang="zh-CN" altLang="en-US" sz="1200"/>
                    </a:p>
                  </a:txBody>
                  <a:tcPr/>
                </a:tc>
                <a:tc>
                  <a:txBody>
                    <a:bodyPr/>
                    <a:p>
                      <a:pPr>
                        <a:buNone/>
                      </a:pPr>
                      <a:r>
                        <a:rPr lang="zh-CN" altLang="en-US" sz="1200"/>
                        <a:t>动态，不限制</a:t>
                      </a:r>
                      <a:endParaRPr lang="zh-CN" altLang="en-US" sz="1200"/>
                    </a:p>
                  </a:txBody>
                  <a:tcPr/>
                </a:tc>
                <a:tc>
                  <a:txBody>
                    <a:bodyPr/>
                    <a:p>
                      <a:pPr>
                        <a:buNone/>
                      </a:pPr>
                      <a:r>
                        <a:rPr lang="en-US" altLang="zh-CN" sz="1200"/>
                        <a:t>array[</a:t>
                      </a:r>
                      <a:r>
                        <a:rPr lang="zh-CN" altLang="en-US" sz="1200"/>
                        <a:t>数字序号</a:t>
                      </a:r>
                      <a:r>
                        <a:rPr lang="en-US" altLang="zh-CN" sz="1200"/>
                        <a:t>]</a:t>
                      </a:r>
                      <a:endParaRPr lang="en-US" altLang="zh-CN" sz="1200"/>
                    </a:p>
                    <a:p>
                      <a:pPr>
                        <a:buNone/>
                      </a:pPr>
                      <a:r>
                        <a:rPr lang="zh-CN" altLang="en-US" sz="1200"/>
                        <a:t>序号从</a:t>
                      </a:r>
                      <a:r>
                        <a:rPr lang="en-US" altLang="zh-CN" sz="1200"/>
                        <a:t>0</a:t>
                      </a:r>
                      <a:r>
                        <a:rPr lang="zh-CN" altLang="en-US" sz="1200"/>
                        <a:t>开始</a:t>
                      </a:r>
                      <a:endParaRPr lang="zh-CN" altLang="en-US" sz="1200"/>
                    </a:p>
                  </a:txBody>
                  <a:tcPr/>
                </a:tc>
                <a:tc>
                  <a:txBody>
                    <a:bodyPr/>
                    <a:p>
                      <a:pPr>
                        <a:buNone/>
                      </a:pPr>
                      <a:r>
                        <a:rPr lang="en-US" altLang="zh-CN" sz="1200"/>
                        <a:t>size</a:t>
                      </a:r>
                      <a:r>
                        <a:rPr lang="zh-CN" altLang="en-US" sz="1200"/>
                        <a:t>统计元素个数</a:t>
                      </a:r>
                      <a:endParaRPr lang="zh-CN" altLang="en-US" sz="1200"/>
                    </a:p>
                    <a:p>
                      <a:pPr>
                        <a:buNone/>
                      </a:pPr>
                      <a:r>
                        <a:rPr lang="en-US" altLang="zh-CN" sz="1200"/>
                        <a:t>array_contains</a:t>
                      </a:r>
                      <a:r>
                        <a:rPr lang="zh-CN" altLang="en-US" sz="1200"/>
                        <a:t>判断是否包含指定数据</a:t>
                      </a:r>
                      <a:endParaRPr lang="zh-CN" altLang="en-US" sz="1200"/>
                    </a:p>
                  </a:txBody>
                  <a:tcPr/>
                </a:tc>
              </a:tr>
              <a:tr h="509905">
                <a:tc>
                  <a:txBody>
                    <a:bodyPr/>
                    <a:p>
                      <a:pPr>
                        <a:buNone/>
                      </a:pPr>
                      <a:r>
                        <a:rPr lang="en-US" altLang="zh-CN" sz="1200"/>
                        <a:t>map</a:t>
                      </a:r>
                      <a:endParaRPr lang="en-US" altLang="zh-CN" sz="1200"/>
                    </a:p>
                  </a:txBody>
                  <a:tcPr/>
                </a:tc>
                <a:tc>
                  <a:txBody>
                    <a:bodyPr/>
                    <a:p>
                      <a:pPr>
                        <a:buNone/>
                      </a:pPr>
                      <a:r>
                        <a:rPr lang="en-US" altLang="zh-CN" sz="1200"/>
                        <a:t>map&lt;key</a:t>
                      </a:r>
                      <a:r>
                        <a:rPr lang="zh-CN" altLang="en-US" sz="1200"/>
                        <a:t>类型</a:t>
                      </a:r>
                      <a:r>
                        <a:rPr lang="en-US" altLang="zh-CN" sz="1200"/>
                        <a:t>, value</a:t>
                      </a:r>
                      <a:r>
                        <a:rPr lang="zh-CN" altLang="en-US" sz="1200"/>
                        <a:t>类型</a:t>
                      </a:r>
                      <a:r>
                        <a:rPr lang="en-US" altLang="zh-CN" sz="1200"/>
                        <a:t>&gt;</a:t>
                      </a:r>
                      <a:endParaRPr lang="en-US" altLang="zh-CN" sz="1200"/>
                    </a:p>
                  </a:txBody>
                  <a:tcPr/>
                </a:tc>
                <a:tc>
                  <a:txBody>
                    <a:bodyPr/>
                    <a:p>
                      <a:pPr>
                        <a:buNone/>
                      </a:pPr>
                      <a:r>
                        <a:rPr lang="zh-CN" altLang="en-US" sz="1200">
                          <a:sym typeface="+mn-ea"/>
                        </a:rPr>
                        <a:t>如</a:t>
                      </a:r>
                      <a:r>
                        <a:rPr lang="zh-CN" altLang="en-US" sz="1200">
                          <a:sym typeface="+mn-ea"/>
                        </a:rPr>
                        <a:t>定义为：</a:t>
                      </a:r>
                      <a:r>
                        <a:rPr lang="en-US" altLang="zh-CN" sz="1200">
                          <a:sym typeface="+mn-ea"/>
                        </a:rPr>
                        <a:t>map&lt;string, int&gt;</a:t>
                      </a:r>
                      <a:endParaRPr lang="en-US" altLang="zh-CN" sz="1200"/>
                    </a:p>
                    <a:p>
                      <a:pPr>
                        <a:buNone/>
                      </a:pPr>
                      <a:r>
                        <a:rPr lang="zh-CN" altLang="en-US" sz="1200">
                          <a:sym typeface="+mn-ea"/>
                        </a:rPr>
                        <a:t>数据为：</a:t>
                      </a:r>
                      <a:r>
                        <a:rPr lang="en-US" altLang="zh-CN" sz="1200">
                          <a:sym typeface="+mn-ea"/>
                        </a:rPr>
                        <a:t>{’a’: 1, ‘b’: 2, ‘c’: 3}</a:t>
                      </a:r>
                      <a:endParaRPr lang="zh-CN" altLang="en-US" sz="1200"/>
                    </a:p>
                  </a:txBody>
                  <a:tcPr/>
                </a:tc>
                <a:tc>
                  <a:txBody>
                    <a:bodyPr/>
                    <a:p>
                      <a:pPr>
                        <a:buNone/>
                      </a:pPr>
                      <a:r>
                        <a:rPr lang="zh-CN" altLang="en-US" sz="1200"/>
                        <a:t>键值对，</a:t>
                      </a:r>
                      <a:r>
                        <a:rPr lang="en-US" altLang="zh-CN" sz="1200"/>
                        <a:t>K-V</a:t>
                      </a:r>
                      <a:r>
                        <a:rPr lang="zh-CN" altLang="en-US" sz="1200"/>
                        <a:t>，</a:t>
                      </a:r>
                      <a:r>
                        <a:rPr lang="en-US" altLang="zh-CN" sz="1200"/>
                        <a:t>K</a:t>
                      </a:r>
                      <a:r>
                        <a:rPr lang="zh-CN" altLang="en-US" sz="1200"/>
                        <a:t>和</a:t>
                      </a:r>
                      <a:r>
                        <a:rPr lang="en-US" altLang="zh-CN" sz="1200"/>
                        <a:t>V</a:t>
                      </a:r>
                      <a:r>
                        <a:rPr lang="zh-CN" altLang="en-US" sz="1200"/>
                        <a:t>类型取决于定义</a:t>
                      </a:r>
                      <a:endParaRPr lang="en-US" altLang="zh-CN" sz="1200"/>
                    </a:p>
                  </a:txBody>
                  <a:tcPr/>
                </a:tc>
                <a:tc>
                  <a:txBody>
                    <a:bodyPr/>
                    <a:p>
                      <a:pPr>
                        <a:buNone/>
                      </a:pPr>
                      <a:r>
                        <a:rPr lang="zh-CN" altLang="en-US" sz="1200"/>
                        <a:t>动态，不限制</a:t>
                      </a:r>
                      <a:endParaRPr lang="zh-CN" altLang="en-US" sz="1200"/>
                    </a:p>
                  </a:txBody>
                  <a:tcPr/>
                </a:tc>
                <a:tc>
                  <a:txBody>
                    <a:bodyPr/>
                    <a:p>
                      <a:pPr>
                        <a:buNone/>
                      </a:pPr>
                      <a:r>
                        <a:rPr lang="en-US" altLang="zh-CN" sz="1200"/>
                        <a:t>map[key] </a:t>
                      </a:r>
                      <a:r>
                        <a:rPr lang="zh-CN" altLang="en-US" sz="1200"/>
                        <a:t>取出对应</a:t>
                      </a:r>
                      <a:r>
                        <a:rPr lang="en-US" altLang="zh-CN" sz="1200"/>
                        <a:t>key</a:t>
                      </a:r>
                      <a:r>
                        <a:rPr lang="zh-CN" altLang="en-US" sz="1200"/>
                        <a:t>的</a:t>
                      </a:r>
                      <a:r>
                        <a:rPr lang="en-US" altLang="zh-CN" sz="1200"/>
                        <a:t>value</a:t>
                      </a:r>
                      <a:endParaRPr lang="en-US" altLang="zh-CN" sz="1200"/>
                    </a:p>
                  </a:txBody>
                  <a:tcPr/>
                </a:tc>
                <a:tc>
                  <a:txBody>
                    <a:bodyPr/>
                    <a:p>
                      <a:pPr>
                        <a:buNone/>
                      </a:pPr>
                      <a:r>
                        <a:rPr lang="en-US" altLang="zh-CN" sz="1200">
                          <a:sym typeface="+mn-ea"/>
                        </a:rPr>
                        <a:t>size</a:t>
                      </a:r>
                      <a:r>
                        <a:rPr lang="zh-CN" altLang="en-US" sz="1200">
                          <a:sym typeface="+mn-ea"/>
                        </a:rPr>
                        <a:t>统计元素个数</a:t>
                      </a:r>
                      <a:endParaRPr lang="zh-CN" altLang="en-US" sz="1200"/>
                    </a:p>
                    <a:p>
                      <a:pPr>
                        <a:buNone/>
                      </a:pPr>
                      <a:r>
                        <a:rPr lang="en-US" altLang="zh-CN" sz="1200">
                          <a:sym typeface="+mn-ea"/>
                        </a:rPr>
                        <a:t>array_contains</a:t>
                      </a:r>
                      <a:r>
                        <a:rPr lang="zh-CN" altLang="en-US" sz="1200">
                          <a:sym typeface="+mn-ea"/>
                        </a:rPr>
                        <a:t>判断是否包含指定数据</a:t>
                      </a:r>
                      <a:endParaRPr lang="zh-CN" altLang="en-US" sz="1200">
                        <a:sym typeface="+mn-ea"/>
                      </a:endParaRPr>
                    </a:p>
                    <a:p>
                      <a:pPr>
                        <a:buNone/>
                      </a:pPr>
                      <a:r>
                        <a:rPr lang="en-US" altLang="zh-CN" sz="1200"/>
                        <a:t>map_keys</a:t>
                      </a:r>
                      <a:r>
                        <a:rPr lang="zh-CN" altLang="en-US" sz="1200"/>
                        <a:t>取出全部</a:t>
                      </a:r>
                      <a:r>
                        <a:rPr lang="en-US" altLang="zh-CN" sz="1200"/>
                        <a:t>key</a:t>
                      </a:r>
                      <a:r>
                        <a:rPr lang="zh-CN" altLang="en-US" sz="1200"/>
                        <a:t>，返回</a:t>
                      </a:r>
                      <a:r>
                        <a:rPr lang="en-US" altLang="zh-CN" sz="1200"/>
                        <a:t>array</a:t>
                      </a:r>
                      <a:endParaRPr lang="en-US" altLang="zh-CN" sz="1200"/>
                    </a:p>
                    <a:p>
                      <a:pPr>
                        <a:buNone/>
                      </a:pPr>
                      <a:r>
                        <a:rPr lang="en-US" altLang="zh-CN" sz="1200">
                          <a:sym typeface="+mn-ea"/>
                        </a:rPr>
                        <a:t>map_values</a:t>
                      </a:r>
                      <a:r>
                        <a:rPr lang="zh-CN" altLang="en-US" sz="1200">
                          <a:sym typeface="+mn-ea"/>
                        </a:rPr>
                        <a:t>取出全部</a:t>
                      </a:r>
                      <a:r>
                        <a:rPr lang="en-US" altLang="zh-CN" sz="1200">
                          <a:sym typeface="+mn-ea"/>
                        </a:rPr>
                        <a:t>values</a:t>
                      </a:r>
                      <a:r>
                        <a:rPr lang="zh-CN" altLang="en-US" sz="1200">
                          <a:sym typeface="+mn-ea"/>
                        </a:rPr>
                        <a:t>，返回</a:t>
                      </a:r>
                      <a:r>
                        <a:rPr lang="en-US" altLang="zh-CN" sz="1200">
                          <a:sym typeface="+mn-ea"/>
                        </a:rPr>
                        <a:t>array</a:t>
                      </a:r>
                      <a:endParaRPr lang="en-US" altLang="zh-CN" sz="1200"/>
                    </a:p>
                  </a:txBody>
                  <a:tcPr/>
                </a:tc>
              </a:tr>
              <a:tr h="757555">
                <a:tc>
                  <a:txBody>
                    <a:bodyPr/>
                    <a:p>
                      <a:pPr>
                        <a:buNone/>
                      </a:pPr>
                      <a:endParaRPr lang="en-US" altLang="zh-CN" sz="1200"/>
                    </a:p>
                    <a:p>
                      <a:pPr>
                        <a:buNone/>
                      </a:pPr>
                      <a:r>
                        <a:rPr lang="en-US" altLang="zh-CN" sz="1200"/>
                        <a:t>struct</a:t>
                      </a:r>
                      <a:endParaRPr lang="en-US" altLang="zh-CN" sz="1200"/>
                    </a:p>
                  </a:txBody>
                  <a:tcPr/>
                </a:tc>
                <a:tc>
                  <a:txBody>
                    <a:bodyPr/>
                    <a:p>
                      <a:pPr>
                        <a:buNone/>
                      </a:pPr>
                      <a:r>
                        <a:rPr lang="en-US" altLang="zh-CN" sz="1200"/>
                        <a:t>struct&lt;</a:t>
                      </a:r>
                      <a:r>
                        <a:rPr lang="zh-CN" altLang="en-US" sz="1200"/>
                        <a:t>子列名</a:t>
                      </a:r>
                      <a:r>
                        <a:rPr lang="en-US" altLang="zh-CN" sz="1200"/>
                        <a:t> </a:t>
                      </a:r>
                      <a:r>
                        <a:rPr lang="zh-CN" altLang="en-US" sz="1200"/>
                        <a:t>类型</a:t>
                      </a:r>
                      <a:r>
                        <a:rPr lang="en-US" altLang="zh-CN" sz="1200"/>
                        <a:t>, </a:t>
                      </a:r>
                      <a:r>
                        <a:rPr lang="zh-CN" altLang="en-US" sz="1200"/>
                        <a:t>子列名</a:t>
                      </a:r>
                      <a:r>
                        <a:rPr lang="en-US" altLang="zh-CN" sz="1200"/>
                        <a:t> </a:t>
                      </a:r>
                      <a:r>
                        <a:rPr lang="zh-CN" altLang="en-US" sz="1200"/>
                        <a:t>类型</a:t>
                      </a:r>
                      <a:r>
                        <a:rPr lang="en-US" altLang="zh-CN" sz="1200"/>
                        <a:t>...&gt;</a:t>
                      </a:r>
                      <a:endParaRPr lang="en-US" altLang="zh-CN" sz="1200"/>
                    </a:p>
                  </a:txBody>
                  <a:tcPr/>
                </a:tc>
                <a:tc>
                  <a:txBody>
                    <a:bodyPr/>
                    <a:p>
                      <a:pPr>
                        <a:buNone/>
                      </a:pPr>
                      <a:r>
                        <a:rPr lang="zh-CN" altLang="en-US" sz="1200">
                          <a:sym typeface="+mn-ea"/>
                        </a:rPr>
                        <a:t>如</a:t>
                      </a:r>
                      <a:r>
                        <a:rPr lang="zh-CN" altLang="en-US" sz="1200">
                          <a:sym typeface="+mn-ea"/>
                        </a:rPr>
                        <a:t>定义为：</a:t>
                      </a:r>
                      <a:endParaRPr lang="zh-CN" altLang="en-US" sz="1200"/>
                    </a:p>
                    <a:p>
                      <a:pPr>
                        <a:buNone/>
                      </a:pPr>
                      <a:r>
                        <a:rPr lang="en-US" altLang="zh-CN" sz="1200">
                          <a:sym typeface="+mn-ea"/>
                        </a:rPr>
                        <a:t>struct&lt;c1 string, c2 int, c3 date&gt;</a:t>
                      </a:r>
                      <a:endParaRPr lang="en-US" altLang="zh-CN" sz="1200"/>
                    </a:p>
                    <a:p>
                      <a:pPr>
                        <a:buNone/>
                      </a:pPr>
                      <a:r>
                        <a:rPr lang="zh-CN" altLang="en-US" sz="1200">
                          <a:sym typeface="+mn-ea"/>
                        </a:rPr>
                        <a:t>数据为：</a:t>
                      </a:r>
                      <a:r>
                        <a:rPr lang="en-US" altLang="zh-CN" sz="1200">
                          <a:sym typeface="+mn-ea"/>
                        </a:rPr>
                        <a:t>’a’, 1, ‘2000-01-01’</a:t>
                      </a:r>
                      <a:endParaRPr lang="zh-CN" altLang="en-US" sz="1200"/>
                    </a:p>
                  </a:txBody>
                  <a:tcPr/>
                </a:tc>
                <a:tc>
                  <a:txBody>
                    <a:bodyPr/>
                    <a:p>
                      <a:pPr>
                        <a:buNone/>
                      </a:pPr>
                      <a:r>
                        <a:rPr lang="zh-CN" altLang="en-US" sz="1200"/>
                        <a:t>单值，类型取决于定义</a:t>
                      </a:r>
                      <a:endParaRPr lang="en-US" altLang="zh-CN" sz="1200"/>
                    </a:p>
                    <a:p>
                      <a:pPr>
                        <a:buNone/>
                      </a:pPr>
                      <a:endParaRPr lang="en-US" altLang="zh-CN" sz="1200"/>
                    </a:p>
                  </a:txBody>
                  <a:tcPr/>
                </a:tc>
                <a:tc>
                  <a:txBody>
                    <a:bodyPr/>
                    <a:p>
                      <a:pPr>
                        <a:buNone/>
                      </a:pPr>
                      <a:r>
                        <a:rPr lang="zh-CN" altLang="en-US" sz="1200"/>
                        <a:t>固定，取决于定义的子列数量</a:t>
                      </a:r>
                      <a:endParaRPr lang="zh-CN" altLang="en-US" sz="1200"/>
                    </a:p>
                  </a:txBody>
                  <a:tcPr/>
                </a:tc>
                <a:tc>
                  <a:txBody>
                    <a:bodyPr/>
                    <a:p>
                      <a:pPr>
                        <a:buNone/>
                      </a:pPr>
                      <a:r>
                        <a:rPr lang="en-US" altLang="zh-CN" sz="1200"/>
                        <a:t>struct.</a:t>
                      </a:r>
                      <a:r>
                        <a:rPr lang="zh-CN" altLang="en-US" sz="1200"/>
                        <a:t>子列名</a:t>
                      </a:r>
                      <a:endParaRPr lang="zh-CN" altLang="en-US" sz="1200"/>
                    </a:p>
                    <a:p>
                      <a:pPr>
                        <a:buNone/>
                      </a:pPr>
                      <a:r>
                        <a:rPr lang="zh-CN" altLang="en-US" sz="1200"/>
                        <a:t>通过子列名取出子列值</a:t>
                      </a:r>
                      <a:endParaRPr lang="zh-CN" altLang="en-US" sz="1200"/>
                    </a:p>
                  </a:txBody>
                  <a:tcPr/>
                </a:tc>
                <a:tc>
                  <a:txBody>
                    <a:bodyPr/>
                    <a:p>
                      <a:pPr>
                        <a:buNone/>
                      </a:pPr>
                      <a:r>
                        <a:rPr lang="zh-CN" altLang="en-US" sz="1200"/>
                        <a:t>暂无</a:t>
                      </a:r>
                      <a:endParaRPr lang="zh-CN" altLang="en-US" sz="1200"/>
                    </a:p>
                  </a:txBody>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r>
              <a:rPr lang="zh-CN" dirty="0">
                <a:solidFill>
                  <a:srgbClr val="FF0000"/>
                </a:solidFill>
              </a:rPr>
              <a:t>数据查询</a:t>
            </a:r>
            <a:endParaRPr lang="zh-CN" dirty="0">
              <a:solidFill>
                <a:srgbClr val="FF0000"/>
              </a:solidFill>
            </a:endParaRPr>
          </a:p>
          <a:p>
            <a:r>
              <a:rPr lang="zh-CN" altLang="en-US" dirty="0"/>
              <a:t>函数</a:t>
            </a:r>
            <a:endParaRPr lang="zh-CN" altLang="en-US" dirty="0"/>
          </a:p>
          <a:p>
            <a:r>
              <a:rPr lang="zh-CN" altLang="en-US" dirty="0"/>
              <a:t>案例</a:t>
            </a:r>
            <a:endParaRPr lang="zh-CN" altLang="en-US" dirty="0"/>
          </a:p>
        </p:txBody>
      </p:sp>
      <p:pic>
        <p:nvPicPr>
          <p:cNvPr id="3" name="图形 2" descr="303b32313537333932333bbcfdcdb7"/>
          <p:cNvPicPr>
            <a:picLocks noChangeAspect="1"/>
          </p:cNvPicPr>
          <p:nvPr/>
        </p:nvPicPr>
        <p:blipFill>
          <a:blip r:embed="rId1"/>
          <a:stretch>
            <a:fillRect/>
          </a:stretch>
        </p:blipFill>
        <p:spPr>
          <a:xfrm>
            <a:off x="4655776" y="2908581"/>
            <a:ext cx="410210" cy="410210"/>
          </a:xfrm>
          <a:prstGeom prst="rect">
            <a:avLst/>
          </a:prstGeom>
        </p:spPr>
      </p:pic>
      <p:grpSp>
        <p:nvGrpSpPr>
          <p:cNvPr id="15" name="组合 14"/>
          <p:cNvGrpSpPr/>
          <p:nvPr/>
        </p:nvGrpSpPr>
        <p:grpSpPr>
          <a:xfrm>
            <a:off x="7103745" y="2079625"/>
            <a:ext cx="2968625" cy="2250440"/>
            <a:chOff x="11527" y="1204"/>
            <a:chExt cx="4675" cy="3544"/>
          </a:xfrm>
        </p:grpSpPr>
        <p:sp>
          <p:nvSpPr>
            <p:cNvPr id="4" name="左大括号 3"/>
            <p:cNvSpPr/>
            <p:nvPr>
              <p:custDataLst>
                <p:tags r:id="rId2"/>
              </p:custDataLst>
            </p:nvPr>
          </p:nvSpPr>
          <p:spPr>
            <a:xfrm>
              <a:off x="11527" y="1431"/>
              <a:ext cx="1021" cy="3107"/>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3"/>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基本查询</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4"/>
              </p:custDataLst>
            </p:nvPr>
          </p:nvSpPr>
          <p:spPr>
            <a:xfrm>
              <a:off x="12661" y="1998"/>
              <a:ext cx="3253" cy="483"/>
            </a:xfrm>
            <a:prstGeom prst="rect">
              <a:avLst/>
            </a:prstGeom>
            <a:noFill/>
          </p:spPr>
          <p:txBody>
            <a:bodyPr wrap="square" rtlCol="0">
              <a:spAutoFit/>
            </a:bodyPr>
            <a:p>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RLIKE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正则匹配</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6" name="文本框 5"/>
            <p:cNvSpPr txBox="1"/>
            <p:nvPr>
              <p:custDataLst>
                <p:tags r:id="rId5"/>
              </p:custDataLst>
            </p:nvPr>
          </p:nvSpPr>
          <p:spPr>
            <a:xfrm>
              <a:off x="12661" y="2791"/>
              <a:ext cx="3253" cy="483"/>
            </a:xfrm>
            <a:prstGeom prst="rect">
              <a:avLst/>
            </a:prstGeom>
            <a:noFill/>
          </p:spPr>
          <p:txBody>
            <a:bodyPr wrap="square" rtlCol="0">
              <a:spAutoFit/>
            </a:bodyPr>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UNION</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联合</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2" name="文本框 11"/>
            <p:cNvSpPr txBox="1"/>
            <p:nvPr>
              <p:custDataLst>
                <p:tags r:id="rId6"/>
              </p:custDataLst>
            </p:nvPr>
          </p:nvSpPr>
          <p:spPr>
            <a:xfrm>
              <a:off x="12661" y="3584"/>
              <a:ext cx="3253" cy="483"/>
            </a:xfrm>
            <a:prstGeom prst="rect">
              <a:avLst/>
            </a:prstGeom>
            <a:noFill/>
          </p:spPr>
          <p:txBody>
            <a:bodyPr wrap="square" rtlCol="0">
              <a:spAutoFit/>
            </a:bodyPr>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Sampling</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采样</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7"/>
              </p:custDataLst>
            </p:nvPr>
          </p:nvSpPr>
          <p:spPr>
            <a:xfrm>
              <a:off x="12661" y="4265"/>
              <a:ext cx="3541" cy="483"/>
            </a:xfrm>
            <a:prstGeom prst="rect">
              <a:avLst/>
            </a:prstGeom>
            <a:noFill/>
          </p:spPr>
          <p:txBody>
            <a:bodyPr wrap="square" rtlCol="0">
              <a:spAutoFit/>
            </a:bodyPr>
            <a:p>
              <a:r>
                <a:rPr sz="1400">
                  <a:solidFill>
                    <a:schemeClr val="tx1">
                      <a:lumMod val="75000"/>
                      <a:lumOff val="25000"/>
                    </a:schemeClr>
                  </a:solidFill>
                  <a:latin typeface="阿里巴巴普惠体" panose="00020600040101010101" pitchFamily="18" charset="-122"/>
                  <a:ea typeface="阿里巴巴普惠体" panose="00020600040101010101" pitchFamily="18" charset="-122"/>
                </a:rPr>
                <a:t>Virtual Columns</a:t>
              </a: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虚拟列</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a:t>
            </a:r>
            <a:r>
              <a:rPr lang="en-US" altLang="zh-CN" sz="1600" dirty="0">
                <a:solidFill>
                  <a:srgbClr val="FF0000"/>
                </a:solidFill>
              </a:rPr>
              <a:t>SELECT</a:t>
            </a:r>
            <a:r>
              <a:rPr lang="zh-CN" altLang="en-US" sz="1600" dirty="0">
                <a:solidFill>
                  <a:srgbClr val="FF0000"/>
                </a:solidFill>
              </a:rPr>
              <a:t>、聚合、</a:t>
            </a:r>
            <a:r>
              <a:rPr lang="en-US" altLang="zh-CN" sz="1600" dirty="0">
                <a:solidFill>
                  <a:srgbClr val="FF0000"/>
                </a:solidFill>
              </a:rPr>
              <a:t>GROUP BY</a:t>
            </a:r>
            <a:r>
              <a:rPr lang="zh-CN" altLang="en-US" sz="1600" dirty="0">
                <a:solidFill>
                  <a:srgbClr val="FF0000"/>
                </a:solidFill>
              </a:rPr>
              <a:t>、</a:t>
            </a:r>
            <a:r>
              <a:rPr lang="en-US" altLang="zh-CN" sz="1600" dirty="0">
                <a:solidFill>
                  <a:srgbClr val="FF0000"/>
                </a:solidFill>
              </a:rPr>
              <a:t>JOIN</a:t>
            </a:r>
            <a:r>
              <a:rPr lang="zh-CN" altLang="en-US" sz="1600" dirty="0">
                <a:solidFill>
                  <a:srgbClr val="FF0000"/>
                </a:solidFill>
              </a:rPr>
              <a:t>、</a:t>
            </a:r>
            <a:r>
              <a:rPr lang="en-US" altLang="zh-CN" sz="1600" dirty="0">
                <a:solidFill>
                  <a:srgbClr val="FF0000"/>
                </a:solidFill>
              </a:rPr>
              <a:t>ORDER BY</a:t>
            </a:r>
            <a:r>
              <a:rPr lang="zh-CN" altLang="en-US" sz="1600" dirty="0">
                <a:solidFill>
                  <a:srgbClr val="FF0000"/>
                </a:solidFill>
              </a:rPr>
              <a:t>等基础</a:t>
            </a:r>
            <a:r>
              <a:rPr lang="en-US" altLang="zh-CN" sz="1600" dirty="0">
                <a:solidFill>
                  <a:srgbClr val="FF0000"/>
                </a:solidFill>
              </a:rPr>
              <a:t>SQL</a:t>
            </a:r>
            <a:r>
              <a:rPr lang="zh-CN" altLang="en-US" sz="1600" dirty="0">
                <a:solidFill>
                  <a:srgbClr val="FF0000"/>
                </a:solidFill>
              </a:rPr>
              <a:t>查询</a:t>
            </a:r>
            <a:endParaRPr lang="zh-CN" altLang="en-US" sz="1600" dirty="0">
              <a:solidFill>
                <a:srgbClr val="FF0000"/>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基本语法</a:t>
            </a:r>
            <a:endParaRPr lang="zh-CN" altLang="en-US"/>
          </a:p>
        </p:txBody>
      </p:sp>
      <p:sp>
        <p:nvSpPr>
          <p:cNvPr id="3" name="文本占位符 2"/>
          <p:cNvSpPr>
            <a:spLocks noGrp="1"/>
          </p:cNvSpPr>
          <p:nvPr>
            <p:ph type="body" sz="quarter" idx="11"/>
          </p:nvPr>
        </p:nvSpPr>
        <p:spPr/>
        <p:txBody>
          <a:bodyPr/>
          <a:p>
            <a:r>
              <a:rPr lang="zh-CN" altLang="en-US"/>
              <a:t>查询语句的基本语法</a:t>
            </a:r>
            <a:endParaRPr lang="zh-CN" altLang="en-US"/>
          </a:p>
          <a:p>
            <a:endParaRPr lang="zh-CN" altLang="en-US"/>
          </a:p>
          <a:p>
            <a:endParaRPr lang="zh-CN" altLang="en-US"/>
          </a:p>
          <a:p>
            <a:endParaRPr lang="zh-CN" altLang="en-US"/>
          </a:p>
          <a:p>
            <a:endParaRPr lang="zh-CN" altLang="en-US"/>
          </a:p>
          <a:p>
            <a:endParaRPr lang="zh-CN" altLang="en-US"/>
          </a:p>
          <a:p>
            <a:r>
              <a:rPr lang="zh-CN" altLang="en-US"/>
              <a:t>整体上和普通</a:t>
            </a:r>
            <a:r>
              <a:rPr lang="en-US" altLang="zh-CN"/>
              <a:t>SQL</a:t>
            </a:r>
            <a:r>
              <a:rPr lang="zh-CN" altLang="en-US"/>
              <a:t>差不多，部分有区别，如：</a:t>
            </a:r>
            <a:r>
              <a:rPr lang="en-US" altLang="zh-CN"/>
              <a:t>CLUSTER BY</a:t>
            </a:r>
            <a:r>
              <a:rPr lang="zh-CN" altLang="en-US"/>
              <a:t>、</a:t>
            </a:r>
            <a:r>
              <a:rPr lang="en-US" altLang="zh-CN"/>
              <a:t>DISTRIBUTE BY</a:t>
            </a:r>
            <a:r>
              <a:rPr lang="zh-CN" altLang="en-US"/>
              <a:t>、</a:t>
            </a:r>
            <a:r>
              <a:rPr lang="en-US" altLang="zh-CN"/>
              <a:t>SORT BY</a:t>
            </a:r>
            <a:r>
              <a:rPr lang="zh-CN" altLang="en-US"/>
              <a:t>等</a:t>
            </a:r>
            <a:endParaRPr lang="zh-CN" altLang="en-US"/>
          </a:p>
          <a:p>
            <a:r>
              <a:rPr lang="zh-CN" altLang="en-US"/>
              <a:t>这些我们会放入到高阶原理章节进行讲解。</a:t>
            </a:r>
            <a:endParaRPr lang="zh-CN" altLang="en-US"/>
          </a:p>
        </p:txBody>
      </p:sp>
      <p:sp>
        <p:nvSpPr>
          <p:cNvPr id="100" name="文本框 99"/>
          <p:cNvSpPr txBox="1"/>
          <p:nvPr/>
        </p:nvSpPr>
        <p:spPr>
          <a:xfrm>
            <a:off x="710565" y="2132965"/>
            <a:ext cx="9517380" cy="1938020"/>
          </a:xfrm>
          <a:prstGeom prst="rect">
            <a:avLst/>
          </a:prstGeom>
          <a:noFill/>
          <a:ln w="9525">
            <a:noFill/>
          </a:ln>
        </p:spPr>
        <p:txBody>
          <a:bodyPr wrap="square">
            <a:spAutoFit/>
          </a:bodyPr>
          <a:p>
            <a:pPr marL="0" indent="0"/>
            <a:r>
              <a:rPr lang="en-US" sz="1200" b="1">
                <a:solidFill>
                  <a:srgbClr val="0000FF"/>
                </a:solidFill>
                <a:highlight>
                  <a:srgbClr val="FFFFFF"/>
                </a:highlight>
                <a:latin typeface="Source Code Pro" panose="020B0309030403020204" charset="0"/>
                <a:cs typeface="Source Code Pro" panose="020B0309030403020204" charset="0"/>
              </a:rPr>
              <a:t>SELECT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1">
                <a:solidFill>
                  <a:srgbClr val="0000FF"/>
                </a:solidFill>
                <a:highlight>
                  <a:srgbClr val="FFFFFF"/>
                </a:highlight>
                <a:latin typeface="Source Code Pro" panose="020B0309030403020204" charset="0"/>
                <a:cs typeface="Source Code Pro" panose="020B0309030403020204" charset="0"/>
              </a:rPr>
              <a:t>ALL</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FF"/>
                </a:solidFill>
                <a:highlight>
                  <a:srgbClr val="FFFFFF"/>
                </a:highlight>
                <a:latin typeface="Source Code Pro" panose="020B0309030403020204" charset="0"/>
                <a:cs typeface="Source Code Pro" panose="020B0309030403020204" charset="0"/>
              </a:rPr>
              <a:t>DISTINCT</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select_expr</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select_expr</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1">
                <a:solidFill>
                  <a:srgbClr val="0000FF"/>
                </a:solidFill>
                <a:highlight>
                  <a:srgbClr val="FFFFFF"/>
                </a:highlight>
                <a:latin typeface="Source Code Pro" panose="020B0309030403020204" charset="0"/>
                <a:cs typeface="Source Code Pro" panose="020B0309030403020204" charset="0"/>
              </a:rPr>
              <a:t>FROM</a:t>
            </a:r>
            <a:r>
              <a:rPr lang="en-US" sz="1200" b="0">
                <a:solidFill>
                  <a:srgbClr val="000000"/>
                </a:solidFill>
                <a:highlight>
                  <a:srgbClr val="FFFFFF"/>
                </a:highlight>
                <a:latin typeface="Source Code Pro" panose="020B0309030403020204" charset="0"/>
                <a:cs typeface="Source Code Pro" panose="020B0309030403020204" charset="0"/>
              </a:rPr>
              <a:t> table_reference</a:t>
            </a:r>
            <a:r>
              <a:rPr lang="en-US" sz="1200" b="1">
                <a:solidFill>
                  <a:srgbClr val="000080"/>
                </a:solidFill>
                <a:highlight>
                  <a:srgbClr val="FFFFFF"/>
                </a:highlight>
                <a:latin typeface="Source Code Pro" panose="020B0309030403020204" charset="0"/>
                <a:cs typeface="Source Code Pro" panose="020B0309030403020204" charset="0"/>
              </a:rPr>
              <a:t>[</a:t>
            </a:r>
            <a:r>
              <a:rPr lang="en-US" sz="1200" b="1">
                <a:solidFill>
                  <a:srgbClr val="0000FF"/>
                </a:solidFill>
                <a:highlight>
                  <a:srgbClr val="FFFFFF"/>
                </a:highlight>
                <a:latin typeface="Source Code Pro" panose="020B0309030403020204" charset="0"/>
                <a:cs typeface="Source Code Pro" panose="020B0309030403020204" charset="0"/>
              </a:rPr>
              <a:t>WHERE</a:t>
            </a:r>
            <a:r>
              <a:rPr lang="en-US" sz="1200" b="0">
                <a:solidFill>
                  <a:srgbClr val="000000"/>
                </a:solidFill>
                <a:highlight>
                  <a:srgbClr val="FFFFFF"/>
                </a:highlight>
                <a:latin typeface="Source Code Pro" panose="020B0309030403020204" charset="0"/>
                <a:cs typeface="Source Code Pro" panose="020B0309030403020204" charset="0"/>
              </a:rPr>
              <a:t> where_condition</a:t>
            </a:r>
            <a:r>
              <a:rPr lang="en-US" sz="1200" b="1">
                <a:solidFill>
                  <a:srgbClr val="000080"/>
                </a:solidFill>
                <a:highlight>
                  <a:srgbClr val="FFFFFF"/>
                </a:highlight>
                <a:latin typeface="Source Code Pro" panose="020B0309030403020204" charset="0"/>
                <a:cs typeface="Source Code Pro" panose="020B0309030403020204" charset="0"/>
              </a:rPr>
              <a:t>][</a:t>
            </a:r>
            <a:r>
              <a:rPr lang="en-US" sz="1200" b="1">
                <a:solidFill>
                  <a:srgbClr val="0000FF"/>
                </a:solidFill>
                <a:highlight>
                  <a:srgbClr val="FFFFFF"/>
                </a:highlight>
                <a:latin typeface="Source Code Pro" panose="020B0309030403020204" charset="0"/>
                <a:cs typeface="Source Code Pro" panose="020B0309030403020204" charset="0"/>
              </a:rPr>
              <a:t>GROUP</a:t>
            </a:r>
            <a:r>
              <a:rPr lang="en-US" sz="1200" b="0">
                <a:solidFill>
                  <a:srgbClr val="000000"/>
                </a:solidFill>
                <a:highlight>
                  <a:srgbClr val="FFFFFF"/>
                </a:highlight>
                <a:latin typeface="Source Code Pro" panose="020B0309030403020204" charset="0"/>
                <a:cs typeface="Source Code Pro" panose="020B0309030403020204" charset="0"/>
              </a:rPr>
              <a:t> BYcol_list</a:t>
            </a:r>
            <a:r>
              <a:rPr lang="en-US" sz="1200" b="1">
                <a:solidFill>
                  <a:srgbClr val="000080"/>
                </a:solidFill>
                <a:highlight>
                  <a:srgbClr val="FFFFFF"/>
                </a:highlight>
                <a:latin typeface="Source Code Pro" panose="020B0309030403020204" charset="0"/>
                <a:cs typeface="Source Code Pro" panose="020B0309030403020204" charset="0"/>
              </a:rPr>
              <a:t>][</a:t>
            </a:r>
            <a:r>
              <a:rPr lang="en-US" sz="1200" b="1">
                <a:solidFill>
                  <a:srgbClr val="0000FF"/>
                </a:solidFill>
                <a:highlight>
                  <a:srgbClr val="FFFFFF"/>
                </a:highlight>
                <a:latin typeface="Source Code Pro" panose="020B0309030403020204" charset="0"/>
                <a:cs typeface="Source Code Pro" panose="020B0309030403020204" charset="0"/>
              </a:rPr>
              <a:t>HAVING</a:t>
            </a:r>
            <a:r>
              <a:rPr lang="en-US" sz="1200" b="0">
                <a:solidFill>
                  <a:srgbClr val="000000"/>
                </a:solidFill>
                <a:highlight>
                  <a:srgbClr val="FFFFFF"/>
                </a:highlight>
                <a:latin typeface="Source Code Pro" panose="020B0309030403020204" charset="0"/>
                <a:cs typeface="Source Code Pro" panose="020B0309030403020204" charset="0"/>
              </a:rPr>
              <a:t> where_condition</a:t>
            </a:r>
            <a:r>
              <a:rPr lang="en-US" sz="1200" b="1">
                <a:solidFill>
                  <a:srgbClr val="000080"/>
                </a:solidFill>
                <a:highlight>
                  <a:srgbClr val="FFFFFF"/>
                </a:highlight>
                <a:latin typeface="Source Code Pro" panose="020B0309030403020204" charset="0"/>
                <a:cs typeface="Source Code Pro" panose="020B0309030403020204" charset="0"/>
              </a:rPr>
              <a:t>][</a:t>
            </a:r>
            <a:r>
              <a:rPr lang="en-US" sz="1200" b="1">
                <a:solidFill>
                  <a:srgbClr val="0000FF"/>
                </a:solidFill>
                <a:highlight>
                  <a:srgbClr val="FFFFFF"/>
                </a:highlight>
                <a:latin typeface="Source Code Pro" panose="020B0309030403020204" charset="0"/>
                <a:cs typeface="Source Code Pro" panose="020B0309030403020204" charset="0"/>
              </a:rPr>
              <a:t>ORDER</a:t>
            </a:r>
            <a:r>
              <a:rPr lang="en-US" sz="1200" b="0">
                <a:solidFill>
                  <a:srgbClr val="000000"/>
                </a:solidFill>
                <a:highlight>
                  <a:srgbClr val="FFFFFF"/>
                </a:highlight>
                <a:latin typeface="Source Code Pro" panose="020B0309030403020204" charset="0"/>
                <a:cs typeface="Source Code Pro" panose="020B0309030403020204" charset="0"/>
              </a:rPr>
              <a:t> BYcol_list</a:t>
            </a:r>
            <a:r>
              <a:rPr lang="en-US" sz="1200" b="1">
                <a:solidFill>
                  <a:srgbClr val="000080"/>
                </a:solidFill>
                <a:highlight>
                  <a:srgbClr val="FFFFFF"/>
                </a:highlight>
                <a:latin typeface="Source Code Pro" panose="020B0309030403020204" charset="0"/>
                <a:cs typeface="Source Code Pro" panose="020B0309030403020204" charset="0"/>
              </a:rPr>
              <a:t>][</a:t>
            </a:r>
            <a:r>
              <a:rPr lang="en-US" sz="1200" b="1">
                <a:solidFill>
                  <a:srgbClr val="0000FF"/>
                </a:solidFill>
                <a:highlight>
                  <a:srgbClr val="FFFFFF"/>
                </a:highlight>
                <a:latin typeface="Source Code Pro" panose="020B0309030403020204" charset="0"/>
                <a:cs typeface="Source Code Pro" panose="020B0309030403020204" charset="0"/>
              </a:rPr>
              <a:t>CLUSTER</a:t>
            </a:r>
            <a:r>
              <a:rPr lang="en-US" sz="1200" b="0">
                <a:solidFill>
                  <a:srgbClr val="000000"/>
                </a:solidFill>
                <a:highlight>
                  <a:srgbClr val="FFFFFF"/>
                </a:highlight>
                <a:latin typeface="Source Code Pro" panose="020B0309030403020204" charset="0"/>
                <a:cs typeface="Source Code Pro" panose="020B0309030403020204" charset="0"/>
              </a:rPr>
              <a:t> BYcol_list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DISTRIBUTE </a:t>
            </a:r>
            <a:r>
              <a:rPr lang="en-US" sz="1200" b="1">
                <a:solidFill>
                  <a:srgbClr val="0000FF"/>
                </a:solidFill>
                <a:highlight>
                  <a:srgbClr val="FFFFFF"/>
                </a:highlight>
                <a:latin typeface="Source Code Pro" panose="020B0309030403020204" charset="0"/>
                <a:cs typeface="Source Code Pro" panose="020B0309030403020204" charset="0"/>
              </a:rPr>
              <a:t>BY</a:t>
            </a:r>
            <a:r>
              <a:rPr lang="en-US" sz="1200" b="0">
                <a:solidFill>
                  <a:srgbClr val="000000"/>
                </a:solidFill>
                <a:highlight>
                  <a:srgbClr val="FFFFFF"/>
                </a:highlight>
                <a:latin typeface="Source Code Pro" panose="020B0309030403020204" charset="0"/>
                <a:cs typeface="Source Code Pro" panose="020B0309030403020204" charset="0"/>
              </a:rPr>
              <a:t> col_list</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SORT </a:t>
            </a:r>
            <a:r>
              <a:rPr lang="en-US" sz="1200" b="1">
                <a:solidFill>
                  <a:srgbClr val="0000FF"/>
                </a:solidFill>
                <a:highlight>
                  <a:srgbClr val="FFFFFF"/>
                </a:highlight>
                <a:latin typeface="Source Code Pro" panose="020B0309030403020204" charset="0"/>
                <a:cs typeface="Source Code Pro" panose="020B0309030403020204" charset="0"/>
              </a:rPr>
              <a:t>BY</a:t>
            </a:r>
            <a:r>
              <a:rPr lang="en-US" sz="1200" b="0">
                <a:solidFill>
                  <a:srgbClr val="000000"/>
                </a:solidFill>
                <a:highlight>
                  <a:srgbClr val="FFFFFF"/>
                </a:highlight>
                <a:latin typeface="Source Code Pro" panose="020B0309030403020204" charset="0"/>
                <a:cs typeface="Source Code Pro" panose="020B0309030403020204" charset="0"/>
              </a:rPr>
              <a:t> col_list</a:t>
            </a:r>
            <a:r>
              <a:rPr lang="en-US" sz="1200" b="1">
                <a:solidFill>
                  <a:srgbClr val="000080"/>
                </a:solidFill>
                <a:highlight>
                  <a:srgbClr val="FFFFFF"/>
                </a:highlight>
                <a:latin typeface="Source Code Pro" panose="020B0309030403020204" charset="0"/>
                <a:cs typeface="Source Code Pro" panose="020B0309030403020204" charset="0"/>
              </a:rPr>
              <a:t>]][</a:t>
            </a:r>
            <a:r>
              <a:rPr lang="en-US" sz="1200" b="1">
                <a:solidFill>
                  <a:srgbClr val="0000FF"/>
                </a:solidFill>
                <a:highlight>
                  <a:srgbClr val="FFFFFF"/>
                </a:highlight>
                <a:latin typeface="Source Code Pro" panose="020B0309030403020204" charset="0"/>
                <a:cs typeface="Source Code Pro" panose="020B0309030403020204" charset="0"/>
              </a:rPr>
              <a:t>LIMIT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FF"/>
                </a:solidFill>
                <a:highlight>
                  <a:srgbClr val="FFFFFF"/>
                </a:highlight>
                <a:latin typeface="Source Code Pro" panose="020B0309030403020204" charset="0"/>
                <a:cs typeface="Source Code Pro" panose="020B0309030403020204" charset="0"/>
              </a:rPr>
              <a:t>number</a:t>
            </a:r>
            <a:r>
              <a:rPr lang="en-US" sz="1200" b="1">
                <a:solidFill>
                  <a:srgbClr val="000080"/>
                </a:solidFill>
                <a:highlight>
                  <a:srgbClr val="FFFFFF"/>
                </a:highlight>
                <a:latin typeface="Source Code Pro" panose="020B0309030403020204" charset="0"/>
                <a:cs typeface="Source Code Pro" panose="020B0309030403020204" charset="0"/>
              </a:rPr>
              <a:t>]</a:t>
            </a:r>
            <a:endParaRPr lang="en-US" altLang="en-US" sz="1200" b="1">
              <a:solidFill>
                <a:srgbClr val="000080"/>
              </a:solidFill>
              <a:highlight>
                <a:srgbClr val="FFFFFF"/>
              </a:highlight>
              <a:latin typeface="Source Code Pro" panose="020B0309030403020204" charset="0"/>
              <a:cs typeface="Source Code Pro" panose="020B0309030403020204" charset="0"/>
            </a:endParaRPr>
          </a:p>
        </p:txBody>
      </p:sp>
      <p:pic>
        <p:nvPicPr>
          <p:cNvPr id="5" name="图片 4" descr="01 (36)"/>
          <p:cNvPicPr>
            <a:picLocks noChangeAspect="1"/>
          </p:cNvPicPr>
          <p:nvPr/>
        </p:nvPicPr>
        <p:blipFill>
          <a:blip r:embed="rId1"/>
          <a:stretch>
            <a:fillRect/>
          </a:stretch>
        </p:blipFill>
        <p:spPr>
          <a:xfrm>
            <a:off x="10709275" y="4959985"/>
            <a:ext cx="1749425" cy="174942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基本查询</a:t>
            </a:r>
            <a:endParaRPr lang="zh-CN" altLang="en-US"/>
          </a:p>
        </p:txBody>
      </p:sp>
      <p:sp>
        <p:nvSpPr>
          <p:cNvPr id="4" name="文本占位符 3"/>
          <p:cNvSpPr/>
          <p:nvPr>
            <p:ph type="body" sz="quarter" idx="11"/>
          </p:nvPr>
        </p:nvSpPr>
        <p:spPr/>
        <p:txBody>
          <a:bodyPr/>
          <a:p>
            <a:r>
              <a:rPr lang="zh-CN" altLang="en-US"/>
              <a:t>准备数据：订单表</a:t>
            </a:r>
            <a:endParaRPr lang="zh-CN" altLang="en-US"/>
          </a:p>
        </p:txBody>
      </p:sp>
      <p:sp>
        <p:nvSpPr>
          <p:cNvPr id="5" name="文本框 4"/>
          <p:cNvSpPr txBox="1"/>
          <p:nvPr/>
        </p:nvSpPr>
        <p:spPr>
          <a:xfrm>
            <a:off x="710565" y="2061210"/>
            <a:ext cx="11304905" cy="4276725"/>
          </a:xfrm>
          <a:prstGeom prst="rect">
            <a:avLst/>
          </a:prstGeom>
          <a:noFill/>
          <a:ln w="9525">
            <a:noFill/>
          </a:ln>
        </p:spPr>
        <p:txBody>
          <a:bodyPr wrap="square">
            <a:spAutoFit/>
          </a:bodyPr>
          <a:p>
            <a:pPr marL="0" indent="0"/>
            <a:r>
              <a:rPr lang="en-US" sz="1200" b="1">
                <a:solidFill>
                  <a:srgbClr val="800000"/>
                </a:solidFill>
                <a:latin typeface="Consolas" panose="020B0609020204030204" charset="0"/>
                <a:ea typeface="宋体" panose="02010600030101010101" pitchFamily="2" charset="-122"/>
                <a:cs typeface="Consolas" panose="020B0609020204030204" charset="0"/>
              </a:rPr>
              <a:t>CREATE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DATABASE</a:t>
            </a:r>
            <a:r>
              <a:rPr lang="en-US" sz="1200" b="0">
                <a:solidFill>
                  <a:srgbClr val="000000"/>
                </a:solidFill>
                <a:latin typeface="Consolas" panose="020B0609020204030204" charset="0"/>
                <a:ea typeface="宋体" panose="02010600030101010101" pitchFamily="2" charset="-122"/>
                <a:cs typeface="Consolas" panose="020B0609020204030204" charset="0"/>
              </a:rPr>
              <a:t> itheima</a:t>
            </a:r>
            <a:r>
              <a:rPr lang="en-US" sz="1200" b="0">
                <a:solidFill>
                  <a:srgbClr val="FF0000"/>
                </a:solidFill>
                <a:latin typeface="Consolas" panose="020B0609020204030204" charset="0"/>
                <a:ea typeface="宋体" panose="02010600030101010101" pitchFamily="2" charset="-122"/>
                <a:cs typeface="Consolas" panose="020B0609020204030204" charset="0"/>
              </a:rPr>
              <a:t>;</a:t>
            </a:r>
            <a:r>
              <a:rPr lang="en-US" sz="1200" b="1">
                <a:solidFill>
                  <a:srgbClr val="800000"/>
                </a:solidFill>
                <a:latin typeface="Consolas" panose="020B0609020204030204" charset="0"/>
                <a:ea typeface="宋体" panose="02010600030101010101" pitchFamily="2" charset="-122"/>
                <a:cs typeface="Consolas" panose="020B0609020204030204" charset="0"/>
              </a:rPr>
              <a:t>USE</a:t>
            </a:r>
            <a:r>
              <a:rPr lang="en-US" sz="1200" b="0">
                <a:solidFill>
                  <a:srgbClr val="000000"/>
                </a:solidFill>
                <a:latin typeface="Consolas" panose="020B0609020204030204" charset="0"/>
                <a:ea typeface="宋体" panose="02010600030101010101" pitchFamily="2" charset="-122"/>
                <a:cs typeface="Consolas" panose="020B0609020204030204" charset="0"/>
              </a:rPr>
              <a:t> itheima</a:t>
            </a:r>
            <a:r>
              <a:rPr lang="en-US" sz="1200" b="0">
                <a:solidFill>
                  <a:srgbClr val="FF0000"/>
                </a:solidFill>
                <a:latin typeface="Consolas" panose="020B0609020204030204" charset="0"/>
                <a:ea typeface="宋体" panose="02010600030101010101" pitchFamily="2" charset="-122"/>
                <a:cs typeface="Consolas" panose="020B0609020204030204" charset="0"/>
              </a:rPr>
              <a:t>;</a:t>
            </a:r>
            <a:r>
              <a:rPr lang="en-US" sz="1200" b="1">
                <a:solidFill>
                  <a:srgbClr val="800000"/>
                </a:solidFill>
                <a:latin typeface="Consolas" panose="020B0609020204030204" charset="0"/>
                <a:ea typeface="宋体" panose="02010600030101010101" pitchFamily="2" charset="-122"/>
                <a:cs typeface="Consolas" panose="020B0609020204030204" charset="0"/>
              </a:rPr>
              <a:t>CREATE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a:solidFill>
                  <a:srgbClr val="000000"/>
                </a:solidFill>
                <a:latin typeface="Consolas" panose="020B0609020204030204" charset="0"/>
                <a:cs typeface="Consolas" panose="020B0609020204030204" charset="0"/>
                <a:sym typeface="+mn-ea"/>
              </a:rPr>
              <a:t>itheima.</a:t>
            </a:r>
            <a:r>
              <a:rPr lang="en-US" sz="1200" b="0">
                <a:solidFill>
                  <a:srgbClr val="000000"/>
                </a:solidFill>
                <a:latin typeface="Consolas" panose="020B0609020204030204" charset="0"/>
                <a:ea typeface="宋体" panose="02010600030101010101" pitchFamily="2" charset="-122"/>
                <a:cs typeface="Consolas" panose="020B0609020204030204" charset="0"/>
              </a:rPr>
              <a:t>orders (    orderId </a:t>
            </a:r>
            <a:r>
              <a:rPr lang="en-US" sz="1200" b="1">
                <a:solidFill>
                  <a:srgbClr val="000080"/>
                </a:solidFill>
                <a:latin typeface="Consolas" panose="020B0609020204030204" charset="0"/>
                <a:ea typeface="宋体" panose="02010600030101010101" pitchFamily="2" charset="-122"/>
                <a:cs typeface="Consolas" panose="020B0609020204030204" charset="0"/>
              </a:rPr>
              <a:t>bigint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'订单id'</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orderNo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'订单编号'</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shopId </a:t>
            </a:r>
            <a:r>
              <a:rPr lang="en-US" sz="1200" b="1">
                <a:solidFill>
                  <a:srgbClr val="000080"/>
                </a:solidFill>
                <a:latin typeface="Consolas" panose="020B0609020204030204" charset="0"/>
                <a:ea typeface="宋体" panose="02010600030101010101" pitchFamily="2" charset="-122"/>
                <a:cs typeface="Consolas" panose="020B0609020204030204" charset="0"/>
              </a:rPr>
              <a:t>bigint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'门店id'</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userId </a:t>
            </a:r>
            <a:r>
              <a:rPr lang="en-US" sz="1200" b="1">
                <a:solidFill>
                  <a:srgbClr val="000080"/>
                </a:solidFill>
                <a:latin typeface="Consolas" panose="020B0609020204030204" charset="0"/>
                <a:ea typeface="宋体" panose="02010600030101010101" pitchFamily="2" charset="-122"/>
                <a:cs typeface="Consolas" panose="020B0609020204030204" charset="0"/>
              </a:rPr>
              <a:t>bigint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'用户id'</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orderStatus </a:t>
            </a:r>
            <a:r>
              <a:rPr lang="en-US" sz="1200" b="1">
                <a:solidFill>
                  <a:srgbClr val="000080"/>
                </a:solidFill>
                <a:latin typeface="Consolas" panose="020B0609020204030204" charset="0"/>
                <a:ea typeface="宋体" panose="02010600030101010101" pitchFamily="2" charset="-122"/>
                <a:cs typeface="Consolas" panose="020B0609020204030204" charset="0"/>
              </a:rPr>
              <a:t>tinyint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'订单状态 -3:用户拒收 -2:未付款的订单 -1：用户取消 0:待发货 1:配送中 2:用户确认收货'</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goodsMoney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'商品金额'</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deliverMoney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'运费'</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totalMoney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'订单金额（包括运费）'</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realTotalMoney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'实际订单金额（折扣后金额）'</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payType </a:t>
            </a:r>
            <a:r>
              <a:rPr lang="en-US" sz="1200" b="1">
                <a:solidFill>
                  <a:srgbClr val="000080"/>
                </a:solidFill>
                <a:latin typeface="Consolas" panose="020B0609020204030204" charset="0"/>
                <a:ea typeface="宋体" panose="02010600030101010101" pitchFamily="2" charset="-122"/>
                <a:cs typeface="Consolas" panose="020B0609020204030204" charset="0"/>
              </a:rPr>
              <a:t>tinyint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'支付方式,0:未知;1:支付宝，2：微信;3、现金；4、其他'</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isPay </a:t>
            </a:r>
            <a:r>
              <a:rPr lang="en-US" sz="1200" b="1">
                <a:solidFill>
                  <a:srgbClr val="000080"/>
                </a:solidFill>
                <a:latin typeface="Consolas" panose="020B0609020204030204" charset="0"/>
                <a:ea typeface="宋体" panose="02010600030101010101" pitchFamily="2" charset="-122"/>
                <a:cs typeface="Consolas" panose="020B0609020204030204" charset="0"/>
              </a:rPr>
              <a:t>tinyint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'是否支付 0:未支付 1:已支付'</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userName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'收件人姓名'</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userAddress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'收件人地址'</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userPhone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'收件人电话'</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createTime </a:t>
            </a:r>
            <a:r>
              <a:rPr lang="en-US" sz="1200" b="1">
                <a:solidFill>
                  <a:srgbClr val="000080"/>
                </a:solidFill>
                <a:latin typeface="Consolas" panose="020B0609020204030204" charset="0"/>
                <a:ea typeface="宋体" panose="02010600030101010101" pitchFamily="2" charset="-122"/>
                <a:cs typeface="Consolas" panose="020B0609020204030204" charset="0"/>
              </a:rPr>
              <a:t>timestamp</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'下单时间'</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payTime </a:t>
            </a:r>
            <a:r>
              <a:rPr lang="en-US" sz="1200" b="1">
                <a:solidFill>
                  <a:srgbClr val="000080"/>
                </a:solidFill>
                <a:latin typeface="Consolas" panose="020B0609020204030204" charset="0"/>
                <a:ea typeface="宋体" panose="02010600030101010101" pitchFamily="2" charset="-122"/>
                <a:cs typeface="Consolas" panose="020B0609020204030204" charset="0"/>
              </a:rPr>
              <a:t>timestamp</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'支付时间'</a:t>
            </a:r>
            <a:r>
              <a:rPr lang="en-US" sz="1200" b="0">
                <a:solidFill>
                  <a:srgbClr val="000000"/>
                </a:solidFill>
                <a:latin typeface="Consolas" panose="020B0609020204030204" charset="0"/>
                <a:ea typeface="宋体" panose="02010600030101010101" pitchFamily="2" charset="-122"/>
                <a:cs typeface="Consolas" panose="020B0609020204030204" charset="0"/>
              </a:rPr>
              <a:t>,</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totalPayFee </a:t>
            </a:r>
            <a:r>
              <a:rPr lang="en-US" sz="1200" b="1">
                <a:solidFill>
                  <a:srgbClr val="000080"/>
                </a:solidFill>
                <a:latin typeface="Consolas" panose="020B0609020204030204" charset="0"/>
                <a:ea typeface="宋体" panose="02010600030101010101" pitchFamily="2" charset="-122"/>
                <a:cs typeface="Consolas" panose="020B0609020204030204" charset="0"/>
              </a:rPr>
              <a:t>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'总支付金额'</a:t>
            </a:r>
            <a:r>
              <a:rPr lang="en-US" sz="1200" b="0">
                <a:solidFill>
                  <a:srgbClr val="000000"/>
                </a:solidFill>
                <a:latin typeface="Consolas" panose="020B0609020204030204" charset="0"/>
                <a:ea typeface="宋体" panose="02010600030101010101" pitchFamily="2" charset="-122"/>
                <a:cs typeface="Consolas" panose="020B0609020204030204" charset="0"/>
              </a:rPr>
              <a:t>) </a:t>
            </a:r>
            <a:r>
              <a:rPr lang="en-US" sz="1200" b="1">
                <a:solidFill>
                  <a:srgbClr val="800000"/>
                </a:solidFill>
                <a:latin typeface="Consolas" panose="020B0609020204030204" charset="0"/>
                <a:ea typeface="宋体" panose="02010600030101010101" pitchFamily="2" charset="-122"/>
                <a:cs typeface="Consolas" panose="020B0609020204030204" charset="0"/>
              </a:rPr>
              <a:t>ROW</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FORMAT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DELIMITED</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FIELDS</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TERMINATED</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BY</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0">
                <a:solidFill>
                  <a:srgbClr val="008000"/>
                </a:solidFill>
                <a:latin typeface="Consolas" panose="020B0609020204030204" charset="0"/>
                <a:ea typeface="宋体" panose="02010600030101010101" pitchFamily="2" charset="-122"/>
                <a:cs typeface="Consolas" panose="020B0609020204030204" charset="0"/>
              </a:rPr>
              <a:t>'\t'</a:t>
            </a:r>
            <a:r>
              <a:rPr lang="en-US" sz="1200" b="0">
                <a:solidFill>
                  <a:srgbClr val="FF0000"/>
                </a:solidFill>
                <a:latin typeface="Consolas" panose="020B0609020204030204" charset="0"/>
                <a:ea typeface="宋体" panose="02010600030101010101" pitchFamily="2" charset="-122"/>
                <a:cs typeface="Consolas" panose="020B0609020204030204" charset="0"/>
              </a:rPr>
              <a:t>;</a:t>
            </a:r>
            <a:r>
              <a:rPr lang="en-US" sz="1200" b="1">
                <a:solidFill>
                  <a:srgbClr val="800000"/>
                </a:solidFill>
                <a:latin typeface="Consolas" panose="020B0609020204030204" charset="0"/>
                <a:ea typeface="宋体" panose="02010600030101010101" pitchFamily="2" charset="-122"/>
                <a:cs typeface="Consolas" panose="020B0609020204030204" charset="0"/>
              </a:rPr>
              <a:t>LOAD</a:t>
            </a:r>
            <a:r>
              <a:rPr lang="en-US" sz="1200" b="0">
                <a:solidFill>
                  <a:srgbClr val="000000"/>
                </a:solidFill>
                <a:latin typeface="Consolas" panose="020B0609020204030204" charset="0"/>
                <a:ea typeface="宋体" panose="02010600030101010101" pitchFamily="2" charset="-122"/>
                <a:cs typeface="Consolas" panose="020B0609020204030204" charset="0"/>
              </a:rPr>
              <a:t> DATA </a:t>
            </a:r>
            <a:r>
              <a:rPr lang="en-US" sz="1200" b="1">
                <a:solidFill>
                  <a:srgbClr val="800000"/>
                </a:solidFill>
                <a:latin typeface="Consolas" panose="020B0609020204030204" charset="0"/>
                <a:ea typeface="宋体" panose="02010600030101010101" pitchFamily="2" charset="-122"/>
                <a:cs typeface="Consolas" panose="020B0609020204030204" charset="0"/>
              </a:rPr>
              <a:t>LOCAL</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INPATH</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0">
                <a:solidFill>
                  <a:srgbClr val="008000"/>
                </a:solidFill>
                <a:latin typeface="Consolas" panose="020B0609020204030204" charset="0"/>
                <a:ea typeface="宋体" panose="02010600030101010101" pitchFamily="2" charset="-122"/>
                <a:cs typeface="Consolas" panose="020B0609020204030204" charset="0"/>
              </a:rPr>
              <a:t>'/home/hadoop/itheima_orders.txt'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INTO</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a:solidFill>
                  <a:srgbClr val="000000"/>
                </a:solidFill>
                <a:latin typeface="Consolas" panose="020B0609020204030204" charset="0"/>
                <a:cs typeface="Consolas" panose="020B0609020204030204" charset="0"/>
                <a:sym typeface="+mn-ea"/>
              </a:rPr>
              <a:t>itheima.</a:t>
            </a:r>
            <a:r>
              <a:rPr lang="en-US" sz="1200" b="0">
                <a:solidFill>
                  <a:srgbClr val="000000"/>
                </a:solidFill>
                <a:latin typeface="Consolas" panose="020B0609020204030204" charset="0"/>
                <a:ea typeface="宋体" panose="02010600030101010101" pitchFamily="2" charset="-122"/>
                <a:cs typeface="Consolas" panose="020B0609020204030204" charset="0"/>
              </a:rPr>
              <a:t>orders</a:t>
            </a:r>
            <a:r>
              <a:rPr lang="en-US" sz="1200" b="0">
                <a:solidFill>
                  <a:srgbClr val="FF0000"/>
                </a:solidFill>
                <a:latin typeface="Consolas" panose="020B0609020204030204" charset="0"/>
                <a:ea typeface="宋体" panose="02010600030101010101" pitchFamily="2" charset="-122"/>
                <a:cs typeface="Consolas" panose="020B0609020204030204" charset="0"/>
              </a:rPr>
              <a:t>;</a:t>
            </a:r>
            <a:r>
              <a:rPr lang="en-US" sz="800" b="0">
                <a:latin typeface="Consolas" panose="020B0609020204030204" charset="0"/>
                <a:ea typeface="宋体" panose="02010600030101010101" pitchFamily="2" charset="-122"/>
                <a:cs typeface="Consolas" panose="020B0609020204030204" charset="0"/>
              </a:rPr>
              <a:t> </a:t>
            </a:r>
            <a:endParaRPr lang="en-US" altLang="en-US" sz="8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sz="quarter" idx="11"/>
          </p:nvPr>
        </p:nvSpPr>
        <p:spPr/>
        <p:txBody>
          <a:bodyPr/>
          <a:p>
            <a:r>
              <a:rPr lang="zh-CN" altLang="en-US"/>
              <a:t>这是一张订单销售表，我们基于此表，做一下简单的Hive基本查询</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839470" y="2132965"/>
            <a:ext cx="8093710" cy="4339590"/>
          </a:xfrm>
          <a:prstGeom prst="rect">
            <a:avLst/>
          </a:prstGeom>
        </p:spPr>
      </p:pic>
      <p:sp>
        <p:nvSpPr>
          <p:cNvPr id="3" name="文本占位符 1"/>
          <p:cNvSpPr>
            <a:spLocks noGrp="1"/>
          </p:cNvSpPr>
          <p:nvPr>
            <p:custDataLst>
              <p:tags r:id="rId3"/>
            </p:custDataLst>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a:sym typeface="+mn-ea"/>
              </a:rPr>
              <a:t>基本查询</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基础创建表示意</a:t>
            </a:r>
            <a:endParaRPr lang="zh-CN" altLang="en-US"/>
          </a:p>
        </p:txBody>
      </p:sp>
      <p:sp>
        <p:nvSpPr>
          <p:cNvPr id="3" name="文本占位符 2"/>
          <p:cNvSpPr>
            <a:spLocks noGrp="1"/>
          </p:cNvSpPr>
          <p:nvPr>
            <p:ph type="body" sz="quarter" idx="11"/>
          </p:nvPr>
        </p:nvSpPr>
        <p:spPr/>
        <p:txBody>
          <a:bodyPr/>
          <a:p>
            <a:r>
              <a:rPr lang="zh-CN" altLang="en-US"/>
              <a:t>尽管建表语法比较复杂，目前我们暂时未接触到分区、分桶等概念。</a:t>
            </a:r>
            <a:endParaRPr lang="zh-CN" altLang="en-US"/>
          </a:p>
          <a:p>
            <a:r>
              <a:rPr lang="zh-CN" altLang="en-US"/>
              <a:t>所以，创建一个简答的数据库表可以有如下</a:t>
            </a:r>
            <a:r>
              <a:rPr lang="en-US" altLang="zh-CN"/>
              <a:t>SQL</a:t>
            </a:r>
            <a:r>
              <a:rPr lang="zh-CN" altLang="en-US"/>
              <a:t>：</a:t>
            </a:r>
            <a:endParaRPr lang="zh-CN" altLang="en-US"/>
          </a:p>
          <a:p>
            <a:endParaRPr lang="zh-CN" altLang="en-US"/>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CREATE TABLE test(</a:t>
            </a:r>
            <a:endParaRPr lang="zh-CN" altLang="en-US">
              <a:solidFill>
                <a:schemeClr val="accent6">
                  <a:lumMod val="50000"/>
                </a:schemeClr>
              </a:solidFill>
              <a:latin typeface="Consolas" panose="020B0609020204030204" charset="0"/>
              <a:cs typeface="Consolas" panose="020B0609020204030204" charset="0"/>
            </a:endParaRPr>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	id INT,</a:t>
            </a:r>
            <a:endParaRPr lang="zh-CN" altLang="en-US">
              <a:solidFill>
                <a:schemeClr val="accent6">
                  <a:lumMod val="50000"/>
                </a:schemeClr>
              </a:solidFill>
              <a:latin typeface="Consolas" panose="020B0609020204030204" charset="0"/>
              <a:cs typeface="Consolas" panose="020B0609020204030204" charset="0"/>
            </a:endParaRPr>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    name STRING,</a:t>
            </a:r>
            <a:endParaRPr lang="zh-CN" altLang="en-US">
              <a:solidFill>
                <a:schemeClr val="accent6">
                  <a:lumMod val="50000"/>
                </a:schemeClr>
              </a:solidFill>
              <a:latin typeface="Consolas" panose="020B0609020204030204" charset="0"/>
              <a:cs typeface="Consolas" panose="020B0609020204030204" charset="0"/>
            </a:endParaRPr>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    gender STRING</a:t>
            </a:r>
            <a:endParaRPr lang="zh-CN" altLang="en-US">
              <a:solidFill>
                <a:schemeClr val="accent6">
                  <a:lumMod val="50000"/>
                </a:schemeClr>
              </a:solidFill>
              <a:latin typeface="Consolas" panose="020B0609020204030204" charset="0"/>
              <a:cs typeface="Consolas" panose="020B0609020204030204" charset="0"/>
            </a:endParaRPr>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a:t>
            </a:r>
            <a:endParaRPr lang="zh-CN" altLang="en-US">
              <a:solidFill>
                <a:schemeClr val="accent6">
                  <a:lumMod val="50000"/>
                </a:schemeClr>
              </a:solidFill>
              <a:latin typeface="Consolas" panose="020B0609020204030204" charset="0"/>
              <a:cs typeface="Consolas" panose="020B0609020204030204" charset="0"/>
            </a:endParaRPr>
          </a:p>
        </p:txBody>
      </p:sp>
      <p:pic>
        <p:nvPicPr>
          <p:cNvPr id="7" name="图片 6" descr="播仔素材库【1】0001"/>
          <p:cNvPicPr>
            <a:picLocks noChangeAspect="1"/>
          </p:cNvPicPr>
          <p:nvPr>
            <p:custDataLst>
              <p:tags r:id="rId1"/>
            </p:custDataLst>
          </p:nvPr>
        </p:nvPicPr>
        <p:blipFill>
          <a:blip r:embed="rId2"/>
          <a:stretch>
            <a:fillRect/>
          </a:stretch>
        </p:blipFill>
        <p:spPr>
          <a:xfrm>
            <a:off x="10171430" y="4293235"/>
            <a:ext cx="2383790" cy="238379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基本查询</a:t>
            </a:r>
            <a:endParaRPr lang="zh-CN" altLang="en-US"/>
          </a:p>
        </p:txBody>
      </p:sp>
      <p:sp>
        <p:nvSpPr>
          <p:cNvPr id="4" name="文本占位符 3"/>
          <p:cNvSpPr/>
          <p:nvPr>
            <p:ph type="body" sz="quarter" idx="11"/>
          </p:nvPr>
        </p:nvSpPr>
        <p:spPr/>
        <p:txBody>
          <a:bodyPr/>
          <a:p>
            <a:r>
              <a:rPr lang="zh-CN" altLang="en-US"/>
              <a:t>准备数据：用户表</a:t>
            </a:r>
            <a:endParaRPr lang="zh-CN" altLang="en-US"/>
          </a:p>
        </p:txBody>
      </p:sp>
      <p:sp>
        <p:nvSpPr>
          <p:cNvPr id="100" name="文本框 99"/>
          <p:cNvSpPr txBox="1"/>
          <p:nvPr/>
        </p:nvSpPr>
        <p:spPr>
          <a:xfrm>
            <a:off x="767080" y="2060575"/>
            <a:ext cx="7051675" cy="4629150"/>
          </a:xfrm>
          <a:prstGeom prst="rect">
            <a:avLst/>
          </a:prstGeom>
          <a:noFill/>
          <a:ln w="9525">
            <a:noFill/>
          </a:ln>
        </p:spPr>
        <p:txBody>
          <a:bodyPr wrap="square">
            <a:noAutofit/>
          </a:bodyPr>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itheima.users (    userId </a:t>
            </a:r>
            <a:r>
              <a:rPr lang="en-US" sz="1400" b="1">
                <a:solidFill>
                  <a:srgbClr val="000080"/>
                </a:solidFill>
                <a:latin typeface="Consolas" panose="020B0609020204030204" charset="0"/>
                <a:ea typeface="宋体" panose="02010600030101010101" pitchFamily="2" charset="-122"/>
                <a:cs typeface="Consolas" panose="020B0609020204030204" charset="0"/>
              </a:rPr>
              <a:t>int</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loginName string,</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loginSecret </a:t>
            </a:r>
            <a:r>
              <a:rPr lang="en-US" sz="1400" b="1">
                <a:solidFill>
                  <a:srgbClr val="000080"/>
                </a:solidFill>
                <a:latin typeface="Consolas" panose="020B0609020204030204" charset="0"/>
                <a:ea typeface="宋体" panose="02010600030101010101" pitchFamily="2" charset="-122"/>
                <a:cs typeface="Consolas" panose="020B0609020204030204" charset="0"/>
              </a:rPr>
              <a:t>int</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loginPwd string,</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userSex </a:t>
            </a:r>
            <a:r>
              <a:rPr lang="en-US" sz="1400" b="1">
                <a:solidFill>
                  <a:srgbClr val="000080"/>
                </a:solidFill>
                <a:latin typeface="Consolas" panose="020B0609020204030204" charset="0"/>
                <a:ea typeface="宋体" panose="02010600030101010101" pitchFamily="2" charset="-122"/>
                <a:cs typeface="Consolas" panose="020B0609020204030204" charset="0"/>
              </a:rPr>
              <a:t>tinyint</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userName string,</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trueName string,</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brithday </a:t>
            </a:r>
            <a:r>
              <a:rPr lang="en-US" sz="1400" b="1">
                <a:solidFill>
                  <a:srgbClr val="000080"/>
                </a:solidFill>
                <a:latin typeface="Consolas" panose="020B0609020204030204" charset="0"/>
                <a:ea typeface="宋体" panose="02010600030101010101" pitchFamily="2" charset="-122"/>
                <a:cs typeface="Consolas" panose="020B0609020204030204" charset="0"/>
              </a:rPr>
              <a:t>date</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userPhoto string,</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userQQ string,</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userPhone string,</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userScore </a:t>
            </a:r>
            <a:r>
              <a:rPr lang="en-US" sz="1400" b="1">
                <a:solidFill>
                  <a:srgbClr val="000080"/>
                </a:solidFill>
                <a:latin typeface="Consolas" panose="020B0609020204030204" charset="0"/>
                <a:ea typeface="宋体" panose="02010600030101010101" pitchFamily="2" charset="-122"/>
                <a:cs typeface="Consolas" panose="020B0609020204030204" charset="0"/>
              </a:rPr>
              <a:t>int</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userTotalScore </a:t>
            </a:r>
            <a:r>
              <a:rPr lang="en-US" sz="1400" b="1">
                <a:solidFill>
                  <a:srgbClr val="000080"/>
                </a:solidFill>
                <a:latin typeface="Consolas" panose="020B0609020204030204" charset="0"/>
                <a:ea typeface="宋体" panose="02010600030101010101" pitchFamily="2" charset="-122"/>
                <a:cs typeface="Consolas" panose="020B0609020204030204" charset="0"/>
              </a:rPr>
              <a:t>int</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userFrom </a:t>
            </a:r>
            <a:r>
              <a:rPr lang="en-US" sz="1400" b="1">
                <a:solidFill>
                  <a:srgbClr val="000080"/>
                </a:solidFill>
                <a:latin typeface="Consolas" panose="020B0609020204030204" charset="0"/>
                <a:ea typeface="宋体" panose="02010600030101010101" pitchFamily="2" charset="-122"/>
                <a:cs typeface="Consolas" panose="020B0609020204030204" charset="0"/>
              </a:rPr>
              <a:t>tinyint</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userMoney </a:t>
            </a:r>
            <a:r>
              <a:rPr lang="en-US" sz="1400" b="1">
                <a:solidFill>
                  <a:srgbClr val="000080"/>
                </a:solidFill>
                <a:latin typeface="Consolas" panose="020B0609020204030204" charset="0"/>
                <a:ea typeface="宋体" panose="02010600030101010101" pitchFamily="2" charset="-122"/>
                <a:cs typeface="Consolas" panose="020B0609020204030204" charset="0"/>
              </a:rPr>
              <a:t>double</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lockMoney </a:t>
            </a:r>
            <a:r>
              <a:rPr lang="en-US" sz="1400" b="1">
                <a:solidFill>
                  <a:srgbClr val="000080"/>
                </a:solidFill>
                <a:latin typeface="Consolas" panose="020B0609020204030204" charset="0"/>
                <a:ea typeface="宋体" panose="02010600030101010101" pitchFamily="2" charset="-122"/>
                <a:cs typeface="Consolas" panose="020B0609020204030204" charset="0"/>
              </a:rPr>
              <a:t>double</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createTime </a:t>
            </a:r>
            <a:r>
              <a:rPr lang="en-US" sz="1400" b="1">
                <a:solidFill>
                  <a:srgbClr val="000080"/>
                </a:solidFill>
                <a:latin typeface="Consolas" panose="020B0609020204030204" charset="0"/>
                <a:ea typeface="宋体" panose="02010600030101010101" pitchFamily="2" charset="-122"/>
                <a:cs typeface="Consolas" panose="020B0609020204030204" charset="0"/>
              </a:rPr>
              <a:t>timestamp</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payPwd string,</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rechargeMoney </a:t>
            </a:r>
            <a:r>
              <a:rPr lang="en-US" sz="1400" b="1">
                <a:solidFill>
                  <a:srgbClr val="000080"/>
                </a:solidFill>
                <a:latin typeface="Consolas" panose="020B0609020204030204" charset="0"/>
                <a:ea typeface="宋体" panose="02010600030101010101" pitchFamily="2" charset="-122"/>
                <a:cs typeface="Consolas" panose="020B0609020204030204" charset="0"/>
              </a:rPr>
              <a:t>double</a:t>
            </a:r>
            <a:r>
              <a:rPr lang="en-US" sz="1400" b="0">
                <a:solidFill>
                  <a:srgbClr val="000000"/>
                </a:solidFill>
                <a:latin typeface="Consolas" panose="020B0609020204030204" charset="0"/>
                <a:ea typeface="宋体" panose="02010600030101010101" pitchFamily="2" charset="-122"/>
                <a:cs typeface="Consolas" panose="020B0609020204030204" charset="0"/>
              </a:rPr>
              <a:t>) </a:t>
            </a:r>
            <a:r>
              <a:rPr lang="en-US" sz="1400" b="1">
                <a:solidFill>
                  <a:srgbClr val="800000"/>
                </a:solidFill>
                <a:latin typeface="Consolas" panose="020B0609020204030204" charset="0"/>
                <a:ea typeface="宋体" panose="02010600030101010101" pitchFamily="2" charset="-122"/>
                <a:cs typeface="Consolas" panose="020B0609020204030204" charset="0"/>
              </a:rPr>
              <a:t>ROW</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000080"/>
                </a:solidFill>
                <a:latin typeface="Consolas" panose="020B0609020204030204" charset="0"/>
                <a:ea typeface="宋体" panose="02010600030101010101" pitchFamily="2" charset="-122"/>
                <a:cs typeface="Consolas" panose="020B0609020204030204" charset="0"/>
              </a:rPr>
              <a:t>FORMAT</a:t>
            </a:r>
            <a:r>
              <a:rPr lang="en-US" sz="1400" b="0">
                <a:solidFill>
                  <a:srgbClr val="000000"/>
                </a:solidFill>
                <a:latin typeface="Consolas" panose="020B0609020204030204" charset="0"/>
                <a:ea typeface="宋体" panose="02010600030101010101" pitchFamily="2" charset="-122"/>
                <a:cs typeface="Consolas" panose="020B0609020204030204" charset="0"/>
              </a:rPr>
              <a:t> DELIMITED FIELDS </a:t>
            </a:r>
            <a:r>
              <a:rPr lang="en-US" sz="1400" b="1">
                <a:solidFill>
                  <a:srgbClr val="800000"/>
                </a:solidFill>
                <a:latin typeface="Consolas" panose="020B0609020204030204" charset="0"/>
                <a:ea typeface="宋体" panose="02010600030101010101" pitchFamily="2" charset="-122"/>
                <a:cs typeface="Consolas" panose="020B0609020204030204" charset="0"/>
              </a:rPr>
              <a:t>TERMINATED</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0">
                <a:solidFill>
                  <a:srgbClr val="008000"/>
                </a:solidFill>
                <a:latin typeface="Consolas" panose="020B0609020204030204" charset="0"/>
                <a:ea typeface="宋体" panose="02010600030101010101" pitchFamily="2" charset="-122"/>
                <a:cs typeface="Consolas" panose="020B0609020204030204" charset="0"/>
              </a:rPr>
              <a:t>'\t'</a:t>
            </a:r>
            <a:r>
              <a:rPr lang="en-US" sz="1400" b="0">
                <a:solidFill>
                  <a:srgbClr val="FF0000"/>
                </a:solidFill>
                <a:latin typeface="Consolas" panose="020B0609020204030204" charset="0"/>
                <a:ea typeface="宋体" panose="02010600030101010101" pitchFamily="2" charset="-122"/>
                <a:cs typeface="Consolas" panose="020B0609020204030204" charset="0"/>
              </a:rPr>
              <a:t>;</a:t>
            </a:r>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
        <p:nvSpPr>
          <p:cNvPr id="6" name="文本框 5"/>
          <p:cNvSpPr txBox="1"/>
          <p:nvPr/>
        </p:nvSpPr>
        <p:spPr>
          <a:xfrm>
            <a:off x="5159375" y="3898582"/>
            <a:ext cx="5080000" cy="737235"/>
          </a:xfrm>
          <a:prstGeom prst="rect">
            <a:avLst/>
          </a:prstGeom>
          <a:noFill/>
          <a:ln w="9525">
            <a:noFill/>
          </a:ln>
        </p:spPr>
        <p:txBody>
          <a:bodyPr>
            <a:spAutoFit/>
          </a:bodyPr>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LOAD</a:t>
            </a:r>
            <a:r>
              <a:rPr lang="en-US" sz="1400" b="0">
                <a:solidFill>
                  <a:srgbClr val="000000"/>
                </a:solidFill>
                <a:latin typeface="Consolas" panose="020B0609020204030204" charset="0"/>
                <a:ea typeface="宋体" panose="02010600030101010101" pitchFamily="2" charset="-122"/>
                <a:cs typeface="Consolas" panose="020B0609020204030204" charset="0"/>
              </a:rPr>
              <a:t> DATA </a:t>
            </a:r>
            <a:r>
              <a:rPr lang="en-US" sz="1400" b="1">
                <a:solidFill>
                  <a:srgbClr val="800000"/>
                </a:solidFill>
                <a:latin typeface="Consolas" panose="020B0609020204030204" charset="0"/>
                <a:ea typeface="宋体" panose="02010600030101010101" pitchFamily="2" charset="-122"/>
                <a:cs typeface="Consolas" panose="020B0609020204030204" charset="0"/>
              </a:rPr>
              <a:t>LOCAL</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INPATH</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0">
                <a:solidFill>
                  <a:srgbClr val="008000"/>
                </a:solidFill>
                <a:latin typeface="Consolas" panose="020B0609020204030204" charset="0"/>
                <a:ea typeface="宋体" panose="02010600030101010101" pitchFamily="2" charset="-122"/>
                <a:cs typeface="Consolas" panose="020B0609020204030204" charset="0"/>
              </a:rPr>
              <a:t>'/home/hadoop/itheima_users.txt'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INTO</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itheima.users</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SELECT </a:t>
            </a:r>
            <a:r>
              <a:rPr>
                <a:sym typeface="+mn-ea"/>
              </a:rPr>
              <a:t>基本</a:t>
            </a:r>
            <a:r>
              <a:rPr>
                <a:sym typeface="+mn-ea"/>
              </a:rPr>
              <a:t>查询</a:t>
            </a:r>
            <a:endParaRPr>
              <a:sym typeface="+mn-ea"/>
            </a:endParaRPr>
          </a:p>
        </p:txBody>
      </p:sp>
      <p:sp>
        <p:nvSpPr>
          <p:cNvPr id="3" name="文本占位符 2"/>
          <p:cNvSpPr>
            <a:spLocks noGrp="1"/>
          </p:cNvSpPr>
          <p:nvPr>
            <p:ph type="body" sz="quarter" idx="11"/>
          </p:nvPr>
        </p:nvSpPr>
        <p:spPr/>
        <p:txBody>
          <a:bodyPr/>
          <a:p>
            <a:pPr marL="285750" indent="-285750">
              <a:lnSpc>
                <a:spcPct val="110000"/>
              </a:lnSpc>
              <a:buFont typeface="Arial" panose="020B0604020202020204" pitchFamily="34" charset="0"/>
              <a:buChar char="•"/>
            </a:pPr>
            <a:r>
              <a:rPr lang="zh-CN" altLang="en-US"/>
              <a:t>查询</a:t>
            </a:r>
            <a:r>
              <a:rPr lang="zh-CN" altLang="en-US"/>
              <a:t>所有</a:t>
            </a:r>
            <a:endParaRPr lang="zh-CN" altLang="en-US"/>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查询</a:t>
            </a:r>
            <a:r>
              <a:rPr lang="zh-CN" altLang="en-US"/>
              <a:t>单列</a:t>
            </a:r>
            <a:endParaRPr lang="zh-CN" altLang="en-US"/>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查询数据量</a:t>
            </a:r>
            <a:endParaRPr lang="zh-CN" altLang="en-US"/>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过滤广东省订单</a:t>
            </a:r>
            <a:endParaRPr lang="zh-CN" altLang="en-US"/>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找出广东省单笔营业额最大的订单</a:t>
            </a:r>
            <a:endParaRPr lang="zh-CN" altLang="en-US"/>
          </a:p>
          <a:p>
            <a:pPr>
              <a:lnSpc>
                <a:spcPct val="110000"/>
              </a:lnSpc>
              <a:buFont typeface="Arial" panose="020B0604020202020204" pitchFamily="34" charset="0"/>
            </a:pPr>
            <a:endParaRPr lang="zh-CN" altLang="en-US"/>
          </a:p>
          <a:p>
            <a:pPr>
              <a:lnSpc>
                <a:spcPct val="110000"/>
              </a:lnSpc>
              <a:buFont typeface="Arial" panose="020B0604020202020204" pitchFamily="34" charset="0"/>
            </a:pPr>
            <a:endParaRPr lang="zh-CN" altLang="en-US"/>
          </a:p>
          <a:p>
            <a:pPr>
              <a:buFont typeface="Arial" panose="020B0604020202020204" pitchFamily="34" charset="0"/>
            </a:pPr>
            <a:endParaRPr lang="zh-CN" altLang="en-US"/>
          </a:p>
        </p:txBody>
      </p:sp>
      <p:sp>
        <p:nvSpPr>
          <p:cNvPr id="100" name="文本框 99"/>
          <p:cNvSpPr txBox="1"/>
          <p:nvPr/>
        </p:nvSpPr>
        <p:spPr>
          <a:xfrm>
            <a:off x="839470" y="2060575"/>
            <a:ext cx="8800465" cy="421005"/>
          </a:xfrm>
          <a:prstGeom prst="rect">
            <a:avLst/>
          </a:prstGeom>
          <a:noFill/>
          <a:ln w="9525">
            <a:noFill/>
          </a:ln>
        </p:spPr>
        <p:txBody>
          <a:bodyPr wrap="square">
            <a:noAutofit/>
          </a:bodyPr>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solidFill>
                <a:srgbClr val="FF0000"/>
              </a:solidFill>
              <a:latin typeface="Consolas" panose="020B0609020204030204" charset="0"/>
              <a:ea typeface="宋体" panose="02010600030101010101" pitchFamily="2" charset="-122"/>
              <a:cs typeface="Consolas" panose="020B0609020204030204" charset="0"/>
            </a:endParaRPr>
          </a:p>
        </p:txBody>
      </p:sp>
      <p:sp>
        <p:nvSpPr>
          <p:cNvPr id="5" name="文本框 4"/>
          <p:cNvSpPr txBox="1"/>
          <p:nvPr/>
        </p:nvSpPr>
        <p:spPr>
          <a:xfrm>
            <a:off x="839470" y="2853055"/>
            <a:ext cx="9516110" cy="33718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orderid, totalmoney, username, useraddress, paytime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6" name="文本框 5"/>
          <p:cNvSpPr txBox="1"/>
          <p:nvPr>
            <p:custDataLst>
              <p:tags r:id="rId1"/>
            </p:custDataLst>
          </p:nvPr>
        </p:nvSpPr>
        <p:spPr>
          <a:xfrm>
            <a:off x="839470" y="3608705"/>
            <a:ext cx="9516110" cy="33718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COUNT(*)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8" name="文本框 7"/>
          <p:cNvSpPr txBox="1"/>
          <p:nvPr/>
        </p:nvSpPr>
        <p:spPr>
          <a:xfrm>
            <a:off x="839470" y="4437380"/>
            <a:ext cx="8801100" cy="33718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WHERE</a:t>
            </a:r>
            <a:r>
              <a:rPr lang="en-US" sz="1600" b="0">
                <a:solidFill>
                  <a:srgbClr val="000000"/>
                </a:solidFill>
                <a:latin typeface="Consolas" panose="020B0609020204030204" charset="0"/>
                <a:ea typeface="宋体" panose="02010600030101010101" pitchFamily="2" charset="-122"/>
                <a:cs typeface="Consolas" panose="020B0609020204030204" charset="0"/>
              </a:rPr>
              <a:t> useraddress </a:t>
            </a:r>
            <a:r>
              <a:rPr lang="en-US" sz="1600" b="1">
                <a:solidFill>
                  <a:srgbClr val="800000"/>
                </a:solidFill>
                <a:latin typeface="Consolas" panose="020B0609020204030204" charset="0"/>
                <a:ea typeface="宋体" panose="02010600030101010101" pitchFamily="2" charset="-122"/>
                <a:cs typeface="Consolas" panose="020B0609020204030204" charset="0"/>
              </a:rPr>
              <a:t>LIKE</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zh-CN" sz="1600" b="0">
                <a:solidFill>
                  <a:srgbClr val="008000"/>
                </a:solidFill>
                <a:latin typeface="Consolas" panose="020B0609020204030204" charset="0"/>
                <a:ea typeface="宋体" panose="02010600030101010101" pitchFamily="2" charset="-122"/>
                <a:cs typeface="Consolas" panose="020B0609020204030204" charset="0"/>
              </a:rPr>
              <a:t>'%广东%'</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9" name="文本框 8"/>
          <p:cNvSpPr txBox="1"/>
          <p:nvPr/>
        </p:nvSpPr>
        <p:spPr>
          <a:xfrm>
            <a:off x="840105" y="5266055"/>
            <a:ext cx="8800465" cy="58356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WHERE</a:t>
            </a:r>
            <a:r>
              <a:rPr lang="en-US" sz="1600" b="0">
                <a:solidFill>
                  <a:srgbClr val="000000"/>
                </a:solidFill>
                <a:latin typeface="Consolas" panose="020B0609020204030204" charset="0"/>
                <a:ea typeface="宋体" panose="02010600030101010101" pitchFamily="2" charset="-122"/>
                <a:cs typeface="Consolas" panose="020B0609020204030204" charset="0"/>
              </a:rPr>
              <a:t> useraddress </a:t>
            </a:r>
            <a:r>
              <a:rPr lang="en-US" sz="1600" b="1">
                <a:solidFill>
                  <a:srgbClr val="800000"/>
                </a:solidFill>
                <a:latin typeface="Consolas" panose="020B0609020204030204" charset="0"/>
                <a:ea typeface="宋体" panose="02010600030101010101" pitchFamily="2" charset="-122"/>
                <a:cs typeface="Consolas" panose="020B0609020204030204" charset="0"/>
              </a:rPr>
              <a:t>like</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zh-CN" sz="1600" b="0">
                <a:solidFill>
                  <a:srgbClr val="008000"/>
                </a:solidFill>
                <a:latin typeface="Consolas" panose="020B0609020204030204" charset="0"/>
                <a:ea typeface="宋体" panose="02010600030101010101" pitchFamily="2" charset="-122"/>
                <a:cs typeface="Consolas" panose="020B0609020204030204" charset="0"/>
              </a:rPr>
              <a:t>'%广东%'</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ORDER</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totalmoney </a:t>
            </a:r>
            <a:r>
              <a:rPr lang="en-US" sz="1600" b="1">
                <a:solidFill>
                  <a:srgbClr val="800000"/>
                </a:solidFill>
                <a:latin typeface="Consolas" panose="020B0609020204030204" charset="0"/>
                <a:ea typeface="宋体" panose="02010600030101010101" pitchFamily="2" charset="-122"/>
                <a:cs typeface="Consolas" panose="020B0609020204030204" charset="0"/>
              </a:rPr>
              <a:t>DESC</a:t>
            </a:r>
            <a:r>
              <a:rPr lang="en-US" sz="1600" b="0">
                <a:solidFill>
                  <a:srgbClr val="000000"/>
                </a:solidFill>
                <a:latin typeface="Consolas" panose="020B0609020204030204" charset="0"/>
                <a:ea typeface="宋体" panose="02010600030101010101" pitchFamily="2" charset="-122"/>
                <a:cs typeface="Consolas" panose="020B0609020204030204" charset="0"/>
              </a:rPr>
              <a:t> LIMIT </a:t>
            </a:r>
            <a:r>
              <a:rPr lang="en-US" sz="1600" b="0">
                <a:solidFill>
                  <a:srgbClr val="0000FF"/>
                </a:solidFill>
                <a:latin typeface="Consolas" panose="020B0609020204030204" charset="0"/>
                <a:ea typeface="宋体" panose="02010600030101010101" pitchFamily="2" charset="-122"/>
                <a:cs typeface="Consolas" panose="020B0609020204030204" charset="0"/>
              </a:rPr>
              <a:t>1</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分组、聚合</a:t>
            </a:r>
            <a:endParaRPr lang="zh-CN" altLang="en-US"/>
          </a:p>
        </p:txBody>
      </p:sp>
      <p:sp>
        <p:nvSpPr>
          <p:cNvPr id="3" name="文本占位符 2"/>
          <p:cNvSpPr>
            <a:spLocks noGrp="1"/>
          </p:cNvSpPr>
          <p:nvPr>
            <p:ph type="body" sz="quarter" idx="11"/>
          </p:nvPr>
        </p:nvSpPr>
        <p:spPr/>
        <p:txBody>
          <a:bodyPr/>
          <a:p>
            <a:pPr marL="285750" indent="-285750">
              <a:lnSpc>
                <a:spcPct val="110000"/>
              </a:lnSpc>
              <a:buFont typeface="Arial" panose="020B0604020202020204" pitchFamily="34" charset="0"/>
              <a:buChar char="•"/>
            </a:pPr>
            <a:r>
              <a:rPr lang="zh-CN" altLang="en-US"/>
              <a:t>统计未支付、已支付各自的人数</a:t>
            </a:r>
            <a:endParaRPr lang="zh-CN" altLang="en-US"/>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在已付款订单中，统计每个用户最高的一笔</a:t>
            </a:r>
            <a:r>
              <a:rPr lang="zh-CN" altLang="en-US">
                <a:sym typeface="+mn-ea"/>
              </a:rPr>
              <a:t>消费金额</a:t>
            </a:r>
            <a:endParaRPr lang="zh-CN" altLang="en-US">
              <a:sym typeface="+mn-ea"/>
            </a:endParaRPr>
          </a:p>
          <a:p>
            <a:pPr marL="285750" indent="-285750">
              <a:lnSpc>
                <a:spcPct val="110000"/>
              </a:lnSpc>
              <a:buFont typeface="Arial" panose="020B0604020202020204" pitchFamily="34" charset="0"/>
              <a:buChar char="•"/>
            </a:pPr>
            <a:endParaRPr lang="zh-CN" altLang="en-US">
              <a:sym typeface="+mn-ea"/>
            </a:endParaRPr>
          </a:p>
          <a:p>
            <a:pPr marL="285750" indent="-285750">
              <a:lnSpc>
                <a:spcPct val="110000"/>
              </a:lnSpc>
              <a:buFont typeface="Arial" panose="020B0604020202020204" pitchFamily="34" charset="0"/>
              <a:buChar char="•"/>
            </a:pPr>
            <a:endParaRPr lang="zh-CN" altLang="en-US">
              <a:sym typeface="+mn-ea"/>
            </a:endParaRPr>
          </a:p>
          <a:p>
            <a:pPr marL="285750" indent="-285750">
              <a:lnSpc>
                <a:spcPct val="110000"/>
              </a:lnSpc>
              <a:buFont typeface="Arial" panose="020B0604020202020204" pitchFamily="34" charset="0"/>
              <a:buChar char="•"/>
            </a:pPr>
            <a:r>
              <a:rPr lang="zh-CN" altLang="en-US">
                <a:sym typeface="+mn-ea"/>
              </a:rPr>
              <a:t>统计每个用户的平均订单消费额</a:t>
            </a:r>
            <a:endParaRPr lang="zh-CN" altLang="en-US">
              <a:sym typeface="+mn-ea"/>
            </a:endParaRPr>
          </a:p>
          <a:p>
            <a:pPr marL="285750" indent="-285750">
              <a:lnSpc>
                <a:spcPct val="110000"/>
              </a:lnSpc>
              <a:buFont typeface="Arial" panose="020B0604020202020204" pitchFamily="34" charset="0"/>
              <a:buChar char="•"/>
            </a:pPr>
            <a:endParaRPr lang="zh-CN" altLang="en-US">
              <a:sym typeface="+mn-ea"/>
            </a:endParaRPr>
          </a:p>
          <a:p>
            <a:pPr marL="285750" indent="-285750">
              <a:lnSpc>
                <a:spcPct val="110000"/>
              </a:lnSpc>
              <a:buFont typeface="Arial" panose="020B0604020202020204" pitchFamily="34" charset="0"/>
              <a:buChar char="•"/>
            </a:pPr>
            <a:r>
              <a:rPr lang="zh-CN" altLang="en-US">
                <a:sym typeface="+mn-ea"/>
              </a:rPr>
              <a:t>统计每个用户的平均</a:t>
            </a:r>
            <a:r>
              <a:rPr lang="zh-CN" altLang="en-US">
                <a:sym typeface="+mn-ea"/>
              </a:rPr>
              <a:t>订单消费额，过滤大于</a:t>
            </a:r>
            <a:r>
              <a:rPr lang="en-US" altLang="zh-CN">
                <a:sym typeface="+mn-ea"/>
              </a:rPr>
              <a:t>10000</a:t>
            </a:r>
            <a:r>
              <a:rPr lang="zh-CN" altLang="en-US">
                <a:sym typeface="+mn-ea"/>
              </a:rPr>
              <a:t>的数据</a:t>
            </a:r>
            <a:endParaRPr lang="zh-CN" altLang="en-US"/>
          </a:p>
          <a:p>
            <a:pPr marL="285750" indent="-285750">
              <a:buFont typeface="Arial" panose="020B0604020202020204" pitchFamily="34" charset="0"/>
              <a:buChar char="•"/>
            </a:pPr>
            <a:endParaRPr lang="zh-CN" altLang="en-US"/>
          </a:p>
        </p:txBody>
      </p:sp>
      <p:sp>
        <p:nvSpPr>
          <p:cNvPr id="100" name="文本框 99"/>
          <p:cNvSpPr txBox="1"/>
          <p:nvPr/>
        </p:nvSpPr>
        <p:spPr>
          <a:xfrm>
            <a:off x="710565" y="2060575"/>
            <a:ext cx="8037195" cy="33718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ispay, </a:t>
            </a:r>
            <a:r>
              <a:rPr lang="en-US" sz="1600" b="1">
                <a:solidFill>
                  <a:srgbClr val="000080"/>
                </a:solidFill>
                <a:latin typeface="Consolas" panose="020B0609020204030204" charset="0"/>
                <a:ea typeface="宋体" panose="02010600030101010101" pitchFamily="2" charset="-122"/>
                <a:cs typeface="Consolas" panose="020B0609020204030204" charset="0"/>
              </a:rPr>
              <a:t>COUNT</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AS</a:t>
            </a:r>
            <a:r>
              <a:rPr lang="en-US" sz="1600" b="0">
                <a:solidFill>
                  <a:srgbClr val="000000"/>
                </a:solidFill>
                <a:latin typeface="Consolas" panose="020B0609020204030204" charset="0"/>
                <a:ea typeface="宋体" panose="02010600030101010101" pitchFamily="2" charset="-122"/>
                <a:cs typeface="Consolas" panose="020B0609020204030204" charset="0"/>
              </a:rPr>
              <a:t> cnt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GROUP</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ispay</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5" name="文本框 4"/>
          <p:cNvSpPr txBox="1"/>
          <p:nvPr/>
        </p:nvSpPr>
        <p:spPr>
          <a:xfrm>
            <a:off x="710565" y="2891155"/>
            <a:ext cx="10642600" cy="58356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userid, </a:t>
            </a:r>
            <a:r>
              <a:rPr lang="en-US" sz="1600" b="1">
                <a:solidFill>
                  <a:srgbClr val="000080"/>
                </a:solidFill>
                <a:latin typeface="Consolas" panose="020B0609020204030204" charset="0"/>
                <a:ea typeface="宋体" panose="02010600030101010101" pitchFamily="2" charset="-122"/>
                <a:cs typeface="Consolas" panose="020B0609020204030204" charset="0"/>
              </a:rPr>
              <a:t>MAX</a:t>
            </a:r>
            <a:r>
              <a:rPr lang="en-US" sz="1600" b="0">
                <a:solidFill>
                  <a:srgbClr val="000000"/>
                </a:solidFill>
                <a:latin typeface="Consolas" panose="020B0609020204030204" charset="0"/>
                <a:ea typeface="宋体" panose="02010600030101010101" pitchFamily="2" charset="-122"/>
                <a:cs typeface="Consolas" panose="020B0609020204030204" charset="0"/>
              </a:rPr>
              <a:t>(totalmoney) </a:t>
            </a:r>
            <a:r>
              <a:rPr lang="en-US" sz="1600" b="1">
                <a:solidFill>
                  <a:srgbClr val="800000"/>
                </a:solidFill>
                <a:latin typeface="Consolas" panose="020B0609020204030204" charset="0"/>
                <a:ea typeface="宋体" panose="02010600030101010101" pitchFamily="2" charset="-122"/>
                <a:cs typeface="Consolas" panose="020B0609020204030204" charset="0"/>
              </a:rPr>
              <a:t>AS</a:t>
            </a:r>
            <a:r>
              <a:rPr lang="en-US" sz="1600" b="0">
                <a:solidFill>
                  <a:srgbClr val="000000"/>
                </a:solidFill>
                <a:latin typeface="Consolas" panose="020B0609020204030204" charset="0"/>
                <a:ea typeface="宋体" panose="02010600030101010101" pitchFamily="2" charset="-122"/>
                <a:cs typeface="Consolas" panose="020B0609020204030204" charset="0"/>
              </a:rPr>
              <a:t> max_money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WHERE</a:t>
            </a:r>
            <a:r>
              <a:rPr lang="en-US" sz="1600" b="0">
                <a:solidFill>
                  <a:srgbClr val="000000"/>
                </a:solidFill>
                <a:latin typeface="Consolas" panose="020B0609020204030204" charset="0"/>
                <a:ea typeface="宋体" panose="02010600030101010101" pitchFamily="2" charset="-122"/>
                <a:cs typeface="Consolas" panose="020B0609020204030204" charset="0"/>
              </a:rPr>
              <a:t> ispay = </a:t>
            </a:r>
            <a:r>
              <a:rPr lang="en-US" sz="1600" b="0">
                <a:solidFill>
                  <a:srgbClr val="0000FF"/>
                </a:solidFill>
                <a:latin typeface="Consolas" panose="020B0609020204030204" charset="0"/>
                <a:ea typeface="宋体" panose="02010600030101010101" pitchFamily="2" charset="-122"/>
                <a:cs typeface="Consolas" panose="020B0609020204030204" charset="0"/>
              </a:rPr>
              <a:t>1</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GROUP</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userid</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7" name="文本框 6"/>
          <p:cNvSpPr txBox="1"/>
          <p:nvPr/>
        </p:nvSpPr>
        <p:spPr>
          <a:xfrm>
            <a:off x="710565" y="4077335"/>
            <a:ext cx="10699750" cy="33718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userid, </a:t>
            </a:r>
            <a:r>
              <a:rPr lang="en-US" sz="1600" b="1">
                <a:solidFill>
                  <a:srgbClr val="000080"/>
                </a:solidFill>
                <a:latin typeface="Consolas" panose="020B0609020204030204" charset="0"/>
                <a:ea typeface="宋体" panose="02010600030101010101" pitchFamily="2" charset="-122"/>
                <a:cs typeface="Consolas" panose="020B0609020204030204" charset="0"/>
              </a:rPr>
              <a:t>AVG</a:t>
            </a:r>
            <a:r>
              <a:rPr lang="en-US" sz="1600" b="0">
                <a:solidFill>
                  <a:srgbClr val="000000"/>
                </a:solidFill>
                <a:latin typeface="Consolas" panose="020B0609020204030204" charset="0"/>
                <a:ea typeface="宋体" panose="02010600030101010101" pitchFamily="2" charset="-122"/>
                <a:cs typeface="Consolas" panose="020B0609020204030204" charset="0"/>
              </a:rPr>
              <a:t>(totalmoney)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GROUP</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userid</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8" name="文本框 7"/>
          <p:cNvSpPr txBox="1"/>
          <p:nvPr/>
        </p:nvSpPr>
        <p:spPr>
          <a:xfrm>
            <a:off x="767080" y="4908550"/>
            <a:ext cx="10699750" cy="58356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userid, </a:t>
            </a:r>
            <a:r>
              <a:rPr lang="en-US" sz="1600" b="1">
                <a:solidFill>
                  <a:srgbClr val="000080"/>
                </a:solidFill>
                <a:latin typeface="Consolas" panose="020B0609020204030204" charset="0"/>
                <a:ea typeface="宋体" panose="02010600030101010101" pitchFamily="2" charset="-122"/>
                <a:cs typeface="Consolas" panose="020B0609020204030204" charset="0"/>
              </a:rPr>
              <a:t>AVG</a:t>
            </a:r>
            <a:r>
              <a:rPr lang="en-US" sz="1600" b="0">
                <a:solidFill>
                  <a:srgbClr val="000000"/>
                </a:solidFill>
                <a:latin typeface="Consolas" panose="020B0609020204030204" charset="0"/>
                <a:ea typeface="宋体" panose="02010600030101010101" pitchFamily="2" charset="-122"/>
                <a:cs typeface="Consolas" panose="020B0609020204030204" charset="0"/>
              </a:rPr>
              <a:t>(totalmoney) AS avg_money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GROUP</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userid </a:t>
            </a:r>
            <a:r>
              <a:rPr lang="en-US" sz="1600" b="1">
                <a:solidFill>
                  <a:srgbClr val="800000"/>
                </a:solidFill>
                <a:latin typeface="Consolas" panose="020B0609020204030204" charset="0"/>
                <a:ea typeface="宋体" panose="02010600030101010101" pitchFamily="2" charset="-122"/>
                <a:cs typeface="Consolas" panose="020B0609020204030204" charset="0"/>
              </a:rPr>
              <a:t>HAVING</a:t>
            </a:r>
            <a:r>
              <a:rPr lang="en-US" sz="1600" b="0">
                <a:solidFill>
                  <a:srgbClr val="000000"/>
                </a:solidFill>
                <a:latin typeface="Consolas" panose="020B0609020204030204" charset="0"/>
                <a:ea typeface="宋体" panose="02010600030101010101" pitchFamily="2" charset="-122"/>
                <a:cs typeface="Consolas" panose="020B0609020204030204" charset="0"/>
              </a:rPr>
              <a:t> avg_money &gt; 10000</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JOIN</a:t>
            </a:r>
            <a:endParaRPr lang="en-US" altLang="zh-CN"/>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en-US" altLang="zh-CN"/>
              <a:t>JOIN</a:t>
            </a:r>
            <a:r>
              <a:rPr lang="zh-CN" altLang="en-US"/>
              <a:t>订单表和用户表，找出用户名</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左外关联，</a:t>
            </a:r>
            <a:r>
              <a:rPr lang="zh-CN" altLang="en-US">
                <a:sym typeface="+mn-ea"/>
              </a:rPr>
              <a:t>订单表和用户表，找出用户名</a:t>
            </a:r>
            <a:endParaRPr lang="zh-CN" altLang="en-US"/>
          </a:p>
          <a:p>
            <a:pPr>
              <a:buFont typeface="Arial" panose="020B0604020202020204" pitchFamily="34" charset="0"/>
            </a:pPr>
            <a:endParaRPr lang="en-US" altLang="zh-CN"/>
          </a:p>
        </p:txBody>
      </p:sp>
      <p:sp>
        <p:nvSpPr>
          <p:cNvPr id="100" name="文本框 99"/>
          <p:cNvSpPr txBox="1"/>
          <p:nvPr/>
        </p:nvSpPr>
        <p:spPr>
          <a:xfrm>
            <a:off x="711835" y="2132965"/>
            <a:ext cx="10697845" cy="58356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阿里巴巴普惠体" panose="00020600040101010101" pitchFamily="18" charset="-122"/>
                <a:cs typeface="Consolas" panose="020B0609020204030204" charset="0"/>
              </a:rPr>
              <a:t>SELECT</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o.orderid, o.userid, u.username, o.totalmoney, o.useraddress, o.paytime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FROM</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itheima.orders o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JOIN</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itheima.users u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ON</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o.userid = u.userid</a:t>
            </a:r>
            <a:r>
              <a:rPr lang="en-US" sz="1600" b="0">
                <a:solidFill>
                  <a:srgbClr val="FF0000"/>
                </a:solidFill>
                <a:latin typeface="Consolas" panose="020B0609020204030204" charset="0"/>
                <a:ea typeface="阿里巴巴普惠体" panose="00020600040101010101" pitchFamily="18" charset="-122"/>
                <a:cs typeface="Consolas" panose="020B0609020204030204" charset="0"/>
              </a:rPr>
              <a:t>;</a:t>
            </a:r>
            <a:endParaRPr lang="en-US" altLang="en-US" sz="1600" b="0">
              <a:latin typeface="Consolas" panose="020B0609020204030204" charset="0"/>
              <a:ea typeface="阿里巴巴普惠体" panose="00020600040101010101" pitchFamily="18" charset="-122"/>
              <a:cs typeface="Consolas" panose="020B0609020204030204" charset="0"/>
            </a:endParaRPr>
          </a:p>
        </p:txBody>
      </p:sp>
      <p:sp>
        <p:nvSpPr>
          <p:cNvPr id="4" name="文本框 3"/>
          <p:cNvSpPr txBox="1"/>
          <p:nvPr/>
        </p:nvSpPr>
        <p:spPr>
          <a:xfrm>
            <a:off x="767080" y="3137535"/>
            <a:ext cx="10697845" cy="583565"/>
          </a:xfrm>
          <a:prstGeom prst="rect">
            <a:avLst/>
          </a:prstGeom>
          <a:noFill/>
          <a:ln w="9525">
            <a:noFill/>
          </a:ln>
        </p:spPr>
        <p:txBody>
          <a:bodyPr wrap="square">
            <a:spAutoFit/>
          </a:bodyPr>
          <a:p>
            <a:pPr marL="0" indent="0"/>
            <a:r>
              <a:rPr lang="en-US" sz="1600" b="1">
                <a:solidFill>
                  <a:srgbClr val="800000"/>
                </a:solidFill>
                <a:latin typeface="Consolas" panose="020B0609020204030204" charset="0"/>
                <a:ea typeface="阿里巴巴普惠体" panose="00020600040101010101" pitchFamily="18" charset="-122"/>
                <a:cs typeface="Consolas" panose="020B0609020204030204" charset="0"/>
              </a:rPr>
              <a:t>SELECT</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o.orderid, o.userid, u.username, o.totalmoney, o.useraddress, o.paytime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FROM</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itheima.orders o </a:t>
            </a:r>
            <a:r>
              <a:rPr lang="en-US" sz="1600" b="1">
                <a:solidFill>
                  <a:srgbClr val="800000"/>
                </a:solidFill>
                <a:latin typeface="Consolas" panose="020B0609020204030204" charset="0"/>
                <a:ea typeface="阿里巴巴普惠体" panose="00020600040101010101" pitchFamily="18" charset="-122"/>
                <a:cs typeface="Consolas" panose="020B0609020204030204" charset="0"/>
                <a:sym typeface="+mn-ea"/>
              </a:rPr>
              <a:t>LEFT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JOIN</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itheima.users u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ON</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o.userid = u.userid</a:t>
            </a:r>
            <a:r>
              <a:rPr lang="en-US" sz="1600" b="0">
                <a:solidFill>
                  <a:srgbClr val="FF0000"/>
                </a:solidFill>
                <a:latin typeface="Consolas" panose="020B0609020204030204" charset="0"/>
                <a:ea typeface="阿里巴巴普惠体" panose="00020600040101010101" pitchFamily="18" charset="-122"/>
                <a:cs typeface="Consolas" panose="020B0609020204030204" charset="0"/>
              </a:rPr>
              <a:t>;</a:t>
            </a:r>
            <a:endParaRPr lang="en-US" altLang="en-US" sz="1600" b="0">
              <a:latin typeface="Consolas" panose="020B0609020204030204" charset="0"/>
              <a:ea typeface="阿里巴巴普惠体" panose="00020600040101010101" pitchFamily="18" charset="-122"/>
              <a:cs typeface="Consolas" panose="020B060902020403020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5760720" cy="3613150"/>
          </a:xfrm>
        </p:spPr>
        <p:txBody>
          <a:bodyPr/>
          <a:p>
            <a:pPr marL="0" indent="0">
              <a:buNone/>
            </a:pPr>
            <a:r>
              <a:rPr lang="en-US" altLang="zh-CN"/>
              <a:t>Hive</a:t>
            </a:r>
            <a:r>
              <a:rPr lang="zh-CN" altLang="en-US"/>
              <a:t>中使用</a:t>
            </a:r>
            <a:r>
              <a:rPr lang="zh-CN" altLang="en-US">
                <a:solidFill>
                  <a:srgbClr val="FF0000"/>
                </a:solidFill>
              </a:rPr>
              <a:t>基本查询</a:t>
            </a:r>
            <a:r>
              <a:rPr lang="en-US" altLang="zh-CN"/>
              <a:t>SELECT</a:t>
            </a:r>
            <a:r>
              <a:rPr lang="zh-CN" altLang="en-US"/>
              <a:t>、</a:t>
            </a:r>
            <a:r>
              <a:rPr lang="en-US" altLang="zh-CN"/>
              <a:t>WHERE</a:t>
            </a:r>
            <a:r>
              <a:rPr lang="zh-CN" altLang="en-US"/>
              <a:t>、</a:t>
            </a:r>
            <a:r>
              <a:rPr lang="en-US" altLang="zh-CN"/>
              <a:t>GROUP BY</a:t>
            </a:r>
            <a:r>
              <a:rPr lang="zh-CN" altLang="en-US"/>
              <a:t>、聚合函数、</a:t>
            </a:r>
            <a:r>
              <a:rPr lang="en-US" altLang="zh-CN"/>
              <a:t>HAVING</a:t>
            </a:r>
            <a:r>
              <a:rPr lang="zh-CN" altLang="en-US"/>
              <a:t>、</a:t>
            </a:r>
            <a:r>
              <a:rPr lang="en-US" altLang="zh-CN"/>
              <a:t>JOIN</a:t>
            </a:r>
            <a:r>
              <a:rPr lang="zh-CN" altLang="en-US"/>
              <a:t>和普通的</a:t>
            </a:r>
            <a:r>
              <a:rPr lang="en-US" altLang="zh-CN"/>
              <a:t>SQL</a:t>
            </a:r>
            <a:r>
              <a:rPr lang="zh-CN" altLang="en-US"/>
              <a:t>语句没有区别</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r>
              <a:rPr lang="zh-CN" dirty="0">
                <a:solidFill>
                  <a:srgbClr val="FF0000"/>
                </a:solidFill>
              </a:rPr>
              <a:t>数据查询</a:t>
            </a:r>
            <a:endParaRPr lang="zh-CN" dirty="0">
              <a:solidFill>
                <a:srgbClr val="FF0000"/>
              </a:solidFill>
            </a:endParaRPr>
          </a:p>
          <a:p>
            <a:r>
              <a:rPr lang="zh-CN" altLang="en-US" dirty="0"/>
              <a:t>函数</a:t>
            </a:r>
            <a:endParaRPr lang="zh-CN" altLang="en-US" dirty="0"/>
          </a:p>
          <a:p>
            <a:r>
              <a:rPr lang="zh-CN" altLang="en-US" dirty="0"/>
              <a:t>案例</a:t>
            </a:r>
            <a:endParaRPr lang="zh-CN" altLang="en-US" dirty="0"/>
          </a:p>
        </p:txBody>
      </p:sp>
      <p:pic>
        <p:nvPicPr>
          <p:cNvPr id="3" name="图形 2" descr="303b32313537333932333bbcfdcdb7"/>
          <p:cNvPicPr>
            <a:picLocks noChangeAspect="1"/>
          </p:cNvPicPr>
          <p:nvPr/>
        </p:nvPicPr>
        <p:blipFill>
          <a:blip r:embed="rId1"/>
          <a:stretch>
            <a:fillRect/>
          </a:stretch>
        </p:blipFill>
        <p:spPr>
          <a:xfrm>
            <a:off x="4655776" y="2908581"/>
            <a:ext cx="410210" cy="410210"/>
          </a:xfrm>
          <a:prstGeom prst="rect">
            <a:avLst/>
          </a:prstGeom>
        </p:spPr>
      </p:pic>
      <p:grpSp>
        <p:nvGrpSpPr>
          <p:cNvPr id="15" name="组合 14"/>
          <p:cNvGrpSpPr/>
          <p:nvPr/>
        </p:nvGrpSpPr>
        <p:grpSpPr>
          <a:xfrm>
            <a:off x="7103745" y="2094230"/>
            <a:ext cx="2968625" cy="2250440"/>
            <a:chOff x="11527" y="1204"/>
            <a:chExt cx="4675" cy="3544"/>
          </a:xfrm>
        </p:grpSpPr>
        <p:sp>
          <p:nvSpPr>
            <p:cNvPr id="4" name="左大括号 3"/>
            <p:cNvSpPr/>
            <p:nvPr>
              <p:custDataLst>
                <p:tags r:id="rId2"/>
              </p:custDataLst>
            </p:nvPr>
          </p:nvSpPr>
          <p:spPr>
            <a:xfrm>
              <a:off x="11527" y="1431"/>
              <a:ext cx="1021" cy="3092"/>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3"/>
              </p:custDataLst>
            </p:nvPr>
          </p:nvSpPr>
          <p:spPr>
            <a:xfrm>
              <a:off x="12661" y="1204"/>
              <a:ext cx="3253" cy="483"/>
            </a:xfrm>
            <a:prstGeom prst="rect">
              <a:avLst/>
            </a:prstGeom>
            <a:noFill/>
          </p:spPr>
          <p:txBody>
            <a:bodyPr wrap="square" rtlCol="0">
              <a:spAutoFit/>
            </a:bodyPr>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基本查询</a:t>
              </a:r>
              <a:endPar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4"/>
              </p:custDataLst>
            </p:nvPr>
          </p:nvSpPr>
          <p:spPr>
            <a:xfrm>
              <a:off x="12661" y="1998"/>
              <a:ext cx="3253" cy="483"/>
            </a:xfrm>
            <a:prstGeom prst="rect">
              <a:avLst/>
            </a:prstGeom>
            <a:noFill/>
          </p:spPr>
          <p:txBody>
            <a:bodyPr wrap="square" rtlCol="0">
              <a:spAutoFit/>
            </a:bodyPr>
            <a:p>
              <a:r>
                <a:rPr lang="en-US" altLang="zh-CN" sz="1400">
                  <a:solidFill>
                    <a:srgbClr val="FF0000"/>
                  </a:solidFill>
                  <a:latin typeface="阿里巴巴普惠体" panose="00020600040101010101" pitchFamily="18" charset="-122"/>
                  <a:ea typeface="阿里巴巴普惠体" panose="00020600040101010101" pitchFamily="18" charset="-122"/>
                </a:rPr>
                <a:t>RLIKE </a:t>
              </a:r>
              <a:r>
                <a:rPr lang="zh-CN" altLang="en-US" sz="1400">
                  <a:solidFill>
                    <a:srgbClr val="FF0000"/>
                  </a:solidFill>
                  <a:latin typeface="阿里巴巴普惠体" panose="00020600040101010101" pitchFamily="18" charset="-122"/>
                  <a:ea typeface="阿里巴巴普惠体" panose="00020600040101010101" pitchFamily="18" charset="-122"/>
                </a:rPr>
                <a:t>正则匹配</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6" name="文本框 5"/>
            <p:cNvSpPr txBox="1"/>
            <p:nvPr>
              <p:custDataLst>
                <p:tags r:id="rId5"/>
              </p:custDataLst>
            </p:nvPr>
          </p:nvSpPr>
          <p:spPr>
            <a:xfrm>
              <a:off x="12661" y="2791"/>
              <a:ext cx="3253" cy="483"/>
            </a:xfrm>
            <a:prstGeom prst="rect">
              <a:avLst/>
            </a:prstGeom>
            <a:noFill/>
          </p:spPr>
          <p:txBody>
            <a:bodyPr wrap="square" rtlCol="0">
              <a:spAutoFit/>
            </a:bodyPr>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UNION</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联合</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2" name="文本框 11"/>
            <p:cNvSpPr txBox="1"/>
            <p:nvPr>
              <p:custDataLst>
                <p:tags r:id="rId6"/>
              </p:custDataLst>
            </p:nvPr>
          </p:nvSpPr>
          <p:spPr>
            <a:xfrm>
              <a:off x="12661" y="3584"/>
              <a:ext cx="3253" cy="483"/>
            </a:xfrm>
            <a:prstGeom prst="rect">
              <a:avLst/>
            </a:prstGeom>
            <a:noFill/>
          </p:spPr>
          <p:txBody>
            <a:bodyPr wrap="square" rtlCol="0">
              <a:spAutoFit/>
            </a:bodyPr>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Sampling</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采样</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7"/>
              </p:custDataLst>
            </p:nvPr>
          </p:nvSpPr>
          <p:spPr>
            <a:xfrm>
              <a:off x="12661" y="4265"/>
              <a:ext cx="3541" cy="483"/>
            </a:xfrm>
            <a:prstGeom prst="rect">
              <a:avLst/>
            </a:prstGeom>
            <a:noFill/>
          </p:spPr>
          <p:txBody>
            <a:bodyPr wrap="square" rtlCol="0">
              <a:spAutoFit/>
            </a:bodyPr>
            <a:p>
              <a:r>
                <a:rPr sz="1400">
                  <a:solidFill>
                    <a:schemeClr val="tx1">
                      <a:lumMod val="75000"/>
                      <a:lumOff val="25000"/>
                    </a:schemeClr>
                  </a:solidFill>
                  <a:latin typeface="阿里巴巴普惠体" panose="00020600040101010101" pitchFamily="18" charset="-122"/>
                  <a:ea typeface="阿里巴巴普惠体" panose="00020600040101010101" pitchFamily="18" charset="-122"/>
                </a:rPr>
                <a:t>Virtual Columns</a:t>
              </a: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虚拟列</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掌握基于</a:t>
            </a:r>
            <a:r>
              <a:rPr lang="en-US" altLang="zh-CN" sz="1600" dirty="0">
                <a:solidFill>
                  <a:srgbClr val="FF0000"/>
                </a:solidFill>
              </a:rPr>
              <a:t>RLIKE</a:t>
            </a:r>
            <a:r>
              <a:rPr lang="zh-CN" altLang="en-US" sz="1600" dirty="0">
                <a:solidFill>
                  <a:srgbClr val="FF0000"/>
                </a:solidFill>
              </a:rPr>
              <a:t>关键字进行正则匹配</a:t>
            </a:r>
            <a:endParaRPr lang="zh-CN" altLang="en-US" sz="1600" dirty="0">
              <a:solidFill>
                <a:srgbClr val="FF0000"/>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正则表达式</a:t>
            </a:r>
            <a:endParaRPr lang="zh-CN" altLang="en-US"/>
          </a:p>
        </p:txBody>
      </p:sp>
      <p:sp>
        <p:nvSpPr>
          <p:cNvPr id="3" name="文本占位符 2"/>
          <p:cNvSpPr>
            <a:spLocks noGrp="1"/>
          </p:cNvSpPr>
          <p:nvPr>
            <p:ph type="body" sz="quarter" idx="11"/>
          </p:nvPr>
        </p:nvSpPr>
        <p:spPr/>
        <p:txBody>
          <a:bodyPr/>
          <a:p>
            <a:r>
              <a:rPr lang="zh-CN" altLang="en-US"/>
              <a:t>正则表达式是一种规则集合，通过特定的规则字符描述，来判断字符串是否符合规则。</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767080" y="2348865"/>
            <a:ext cx="2968625" cy="320675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3935730" y="2318385"/>
            <a:ext cx="3465830" cy="323723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7601585" y="2997200"/>
            <a:ext cx="4109720" cy="195262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RLIKE</a:t>
            </a:r>
            <a:endParaRPr lang="en-US" altLang="zh-CN"/>
          </a:p>
        </p:txBody>
      </p:sp>
      <p:sp>
        <p:nvSpPr>
          <p:cNvPr id="3" name="文本占位符 2"/>
          <p:cNvSpPr>
            <a:spLocks noGrp="1"/>
          </p:cNvSpPr>
          <p:nvPr>
            <p:ph type="body" sz="quarter" idx="11"/>
          </p:nvPr>
        </p:nvSpPr>
        <p:spPr/>
        <p:txBody>
          <a:bodyPr/>
          <a:p>
            <a:r>
              <a:rPr lang="en-US" altLang="zh-CN"/>
              <a:t>Hive</a:t>
            </a:r>
            <a:r>
              <a:rPr lang="zh-CN" altLang="en-US"/>
              <a:t>中提供</a:t>
            </a:r>
            <a:r>
              <a:rPr lang="en-US" altLang="zh-CN"/>
              <a:t>RLIKE</a:t>
            </a:r>
            <a:r>
              <a:rPr lang="zh-CN" altLang="en-US"/>
              <a:t>关键字，可以供用户使用正则和数据进行匹配。</a:t>
            </a:r>
            <a:endParaRPr lang="zh-CN" altLang="en-US"/>
          </a:p>
          <a:p>
            <a:r>
              <a:rPr lang="zh-CN" altLang="en-US"/>
              <a:t>我们以上一节中使用的订单表为例，来简单使用一下</a:t>
            </a:r>
            <a:r>
              <a:rPr lang="en-US" altLang="zh-CN"/>
              <a:t>RLIKE</a:t>
            </a:r>
            <a:r>
              <a:rPr lang="zh-CN" altLang="en-US"/>
              <a:t>正则匹配。</a:t>
            </a:r>
            <a:endParaRPr lang="zh-CN" altLang="en-US"/>
          </a:p>
          <a:p>
            <a:pPr marL="285750" indent="-285750">
              <a:buFont typeface="Arial" panose="020B0604020202020204" pitchFamily="34" charset="0"/>
              <a:buChar char="•"/>
            </a:pPr>
            <a:r>
              <a:rPr lang="zh-CN" altLang="en-US"/>
              <a:t>查找广东省的数据</a:t>
            </a:r>
            <a:endParaRPr lang="zh-CN" altLang="en-US"/>
          </a:p>
          <a:p>
            <a:pPr>
              <a:buFont typeface="Arial" panose="020B0604020202020204" pitchFamily="34" charset="0"/>
            </a:pPr>
            <a:r>
              <a:rPr lang="en-US" b="1">
                <a:solidFill>
                  <a:srgbClr val="800000"/>
                </a:solidFill>
                <a:latin typeface="Consolas" panose="020B0609020204030204" charset="0"/>
                <a:ea typeface="宋体" panose="02010600030101010101" pitchFamily="2" charset="-122"/>
                <a:cs typeface="Consolas" panose="020B0609020204030204" charset="0"/>
              </a:rPr>
              <a:t>SELECT</a:t>
            </a:r>
            <a:r>
              <a:rPr>
                <a:latin typeface="Consolas" panose="020B0609020204030204" charset="0"/>
                <a:cs typeface="Consolas" panose="020B0609020204030204" charset="0"/>
              </a:rPr>
              <a:t> </a:t>
            </a:r>
            <a:r>
              <a:rPr>
                <a:latin typeface="Consolas" panose="020B0609020204030204" charset="0"/>
                <a:cs typeface="Consolas" panose="020B0609020204030204" charset="0"/>
              </a:rPr>
              <a:t>* </a:t>
            </a:r>
            <a:r>
              <a:rPr lang="en-US" b="1">
                <a:solidFill>
                  <a:srgbClr val="800000"/>
                </a:solidFill>
                <a:latin typeface="Consolas" panose="020B0609020204030204" charset="0"/>
                <a:ea typeface="宋体" panose="02010600030101010101" pitchFamily="2" charset="-122"/>
                <a:cs typeface="Consolas" panose="020B0609020204030204" charset="0"/>
              </a:rPr>
              <a:t>FROM</a:t>
            </a:r>
            <a:r>
              <a:rPr>
                <a:latin typeface="Consolas" panose="020B0609020204030204" charset="0"/>
                <a:cs typeface="Consolas" panose="020B0609020204030204" charset="0"/>
              </a:rPr>
              <a:t> itheima.orders </a:t>
            </a:r>
            <a:r>
              <a:rPr lang="en-US" b="1">
                <a:solidFill>
                  <a:srgbClr val="800000"/>
                </a:solidFill>
                <a:latin typeface="Consolas" panose="020B0609020204030204" charset="0"/>
                <a:ea typeface="宋体" panose="02010600030101010101" pitchFamily="2" charset="-122"/>
                <a:cs typeface="Consolas" panose="020B0609020204030204" charset="0"/>
              </a:rPr>
              <a:t>WHERE</a:t>
            </a:r>
            <a:r>
              <a:rPr>
                <a:latin typeface="Consolas" panose="020B0609020204030204" charset="0"/>
                <a:cs typeface="Consolas" panose="020B0609020204030204" charset="0"/>
              </a:rPr>
              <a:t> useraddress </a:t>
            </a:r>
            <a:r>
              <a:rPr lang="en-US" b="1">
                <a:solidFill>
                  <a:srgbClr val="800000"/>
                </a:solidFill>
                <a:latin typeface="Consolas" panose="020B0609020204030204" charset="0"/>
                <a:ea typeface="宋体" panose="02010600030101010101" pitchFamily="2" charset="-122"/>
                <a:cs typeface="Consolas" panose="020B0609020204030204" charset="0"/>
              </a:rPr>
              <a:t>RLIKE</a:t>
            </a:r>
            <a:r>
              <a:rPr>
                <a:latin typeface="Consolas" panose="020B0609020204030204" charset="0"/>
                <a:cs typeface="Consolas" panose="020B0609020204030204" charset="0"/>
              </a:rPr>
              <a:t> '.*广东.*';</a:t>
            </a:r>
            <a:endParaRPr>
              <a:latin typeface="Consolas" panose="020B0609020204030204" charset="0"/>
              <a:cs typeface="Consolas" panose="020B0609020204030204" charset="0"/>
            </a:endParaRPr>
          </a:p>
          <a:p>
            <a:pPr marL="285750" indent="-285750">
              <a:buFont typeface="Arial" panose="020B0604020202020204" pitchFamily="34" charset="0"/>
              <a:buChar char="•"/>
            </a:pPr>
            <a:r>
              <a:rPr lang="zh-CN" altLang="en-US"/>
              <a:t>查找用户地址是：</a:t>
            </a:r>
            <a:r>
              <a:rPr lang="en-US" altLang="zh-CN"/>
              <a:t>xx</a:t>
            </a:r>
            <a:r>
              <a:rPr lang="zh-CN" altLang="en-US"/>
              <a:t>省</a:t>
            </a:r>
            <a:r>
              <a:rPr lang="en-US" altLang="zh-CN"/>
              <a:t> xx</a:t>
            </a:r>
            <a:r>
              <a:rPr lang="zh-CN" altLang="en-US"/>
              <a:t>市</a:t>
            </a:r>
            <a:r>
              <a:rPr lang="en-US" altLang="zh-CN"/>
              <a:t> xx</a:t>
            </a:r>
            <a:r>
              <a:rPr lang="zh-CN" altLang="en-US"/>
              <a:t>区的数据</a:t>
            </a:r>
            <a:endParaRPr lang="zh-CN" altLang="en-US"/>
          </a:p>
          <a:p>
            <a:pPr>
              <a:buFont typeface="Arial" panose="020B0604020202020204" pitchFamily="34" charset="0"/>
            </a:pPr>
            <a:r>
              <a:rPr lang="en-US"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a:latin typeface="Consolas" panose="020B0609020204030204" charset="0"/>
                <a:cs typeface="Consolas" panose="020B0609020204030204" charset="0"/>
              </a:rPr>
              <a:t> * </a:t>
            </a:r>
            <a:r>
              <a:rPr lang="en-US" b="1">
                <a:solidFill>
                  <a:srgbClr val="800000"/>
                </a:solidFill>
                <a:latin typeface="Consolas" panose="020B0609020204030204" charset="0"/>
                <a:ea typeface="宋体" panose="02010600030101010101" pitchFamily="2" charset="-122"/>
                <a:cs typeface="Consolas" panose="020B0609020204030204" charset="0"/>
              </a:rPr>
              <a:t>FROM</a:t>
            </a:r>
            <a:r>
              <a:rPr lang="zh-CN" altLang="en-US">
                <a:latin typeface="Consolas" panose="020B0609020204030204" charset="0"/>
                <a:cs typeface="Consolas" panose="020B0609020204030204" charset="0"/>
              </a:rPr>
              <a:t> itheima.orders </a:t>
            </a:r>
            <a:r>
              <a:rPr lang="en-US" b="1">
                <a:solidFill>
                  <a:srgbClr val="800000"/>
                </a:solidFill>
                <a:latin typeface="Consolas" panose="020B0609020204030204" charset="0"/>
                <a:ea typeface="宋体" panose="02010600030101010101" pitchFamily="2" charset="-122"/>
                <a:cs typeface="Consolas" panose="020B0609020204030204" charset="0"/>
              </a:rPr>
              <a:t>WHERE</a:t>
            </a:r>
            <a:r>
              <a:rPr lang="zh-CN" altLang="en-US">
                <a:latin typeface="Consolas" panose="020B0609020204030204" charset="0"/>
                <a:cs typeface="Consolas" panose="020B0609020204030204" charset="0"/>
              </a:rPr>
              <a:t> useraddress </a:t>
            </a:r>
            <a:r>
              <a:rPr lang="en-US" b="1">
                <a:solidFill>
                  <a:srgbClr val="800000"/>
                </a:solidFill>
                <a:latin typeface="Consolas" panose="020B0609020204030204" charset="0"/>
                <a:ea typeface="宋体" panose="02010600030101010101" pitchFamily="2" charset="-122"/>
                <a:cs typeface="Consolas" panose="020B0609020204030204" charset="0"/>
              </a:rPr>
              <a:t>RLIKE</a:t>
            </a:r>
            <a:r>
              <a:rPr lang="zh-CN" altLang="en-US">
                <a:latin typeface="Consolas" panose="020B0609020204030204" charset="0"/>
                <a:cs typeface="Consolas" panose="020B0609020204030204" charset="0"/>
              </a:rPr>
              <a:t> '..省 ..市 ..区';</a:t>
            </a:r>
            <a:endParaRPr lang="zh-CN" altLang="en-US">
              <a:latin typeface="Consolas" panose="020B0609020204030204" charset="0"/>
              <a:cs typeface="Consolas" panose="020B0609020204030204" charset="0"/>
            </a:endParaRPr>
          </a:p>
          <a:p>
            <a:pPr marL="285750" indent="-285750">
              <a:buFont typeface="Arial" panose="020B0604020202020204" pitchFamily="34" charset="0"/>
              <a:buChar char="•"/>
            </a:pPr>
            <a:r>
              <a:rPr lang="zh-CN" altLang="en-US"/>
              <a:t>查找用户</a:t>
            </a:r>
            <a:r>
              <a:rPr lang="zh-CN"/>
              <a:t>姓为张、王、邓</a:t>
            </a:r>
            <a:endParaRPr lang="zh-CN" altLang="en-US"/>
          </a:p>
          <a:p>
            <a:pPr>
              <a:buFont typeface="Arial" panose="020B0604020202020204" pitchFamily="34" charset="0"/>
            </a:pPr>
            <a:r>
              <a:rPr lang="en-US"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a:latin typeface="Consolas" panose="020B0609020204030204" charset="0"/>
                <a:cs typeface="Consolas" panose="020B0609020204030204" charset="0"/>
              </a:rPr>
              <a:t> *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FROM</a:t>
            </a:r>
            <a:r>
              <a:rPr lang="zh-CN" altLang="en-US">
                <a:latin typeface="Consolas" panose="020B0609020204030204" charset="0"/>
                <a:cs typeface="Consolas" panose="020B0609020204030204" charset="0"/>
              </a:rPr>
              <a:t> itheima.orders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WHERE</a:t>
            </a:r>
            <a:r>
              <a:rPr lang="zh-CN" altLang="en-US">
                <a:latin typeface="Consolas" panose="020B0609020204030204" charset="0"/>
                <a:cs typeface="Consolas" panose="020B0609020204030204" charset="0"/>
              </a:rPr>
              <a:t> username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RLIKE</a:t>
            </a:r>
            <a:r>
              <a:rPr lang="zh-CN" altLang="en-US">
                <a:latin typeface="Consolas" panose="020B0609020204030204" charset="0"/>
                <a:cs typeface="Consolas" panose="020B0609020204030204" charset="0"/>
              </a:rPr>
              <a:t> '[张王邓]\\S+';</a:t>
            </a:r>
            <a:endParaRPr lang="zh-CN" altLang="en-US">
              <a:latin typeface="Consolas" panose="020B0609020204030204" charset="0"/>
              <a:cs typeface="Consolas" panose="020B0609020204030204" charset="0"/>
            </a:endParaRPr>
          </a:p>
          <a:p>
            <a:pPr marL="285750" indent="-285750">
              <a:buFont typeface="Arial" panose="020B0604020202020204" pitchFamily="34" charset="0"/>
              <a:buChar char="•"/>
            </a:pPr>
            <a:r>
              <a:rPr lang="zh-CN" altLang="en-US"/>
              <a:t>查找手机号符合：</a:t>
            </a:r>
            <a:r>
              <a:rPr lang="en-US" altLang="zh-CN"/>
              <a:t>188****0*** </a:t>
            </a:r>
            <a:r>
              <a:rPr lang="zh-CN" altLang="en-US"/>
              <a:t>规则</a:t>
            </a:r>
            <a:endParaRPr lang="zh-CN" altLang="en-US"/>
          </a:p>
          <a:p>
            <a:pPr>
              <a:buFont typeface="Arial" panose="020B0604020202020204" pitchFamily="34" charset="0"/>
            </a:pPr>
            <a:r>
              <a:rPr lang="en-US" b="1">
                <a:solidFill>
                  <a:srgbClr val="800000"/>
                </a:solidFill>
                <a:latin typeface="Consolas" panose="020B0609020204030204" charset="0"/>
                <a:ea typeface="宋体" panose="02010600030101010101" pitchFamily="2" charset="-122"/>
                <a:cs typeface="Consolas" panose="020B0609020204030204" charset="0"/>
                <a:sym typeface="+mn-ea"/>
              </a:rPr>
              <a:t>SELECT</a:t>
            </a:r>
            <a:r>
              <a:rPr lang="zh-CN" altLang="en-US">
                <a:latin typeface="Consolas" panose="020B0609020204030204" charset="0"/>
                <a:cs typeface="Consolas" panose="020B0609020204030204" charset="0"/>
              </a:rPr>
              <a:t> *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FROM</a:t>
            </a:r>
            <a:r>
              <a:rPr lang="zh-CN" altLang="en-US">
                <a:latin typeface="Consolas" panose="020B0609020204030204" charset="0"/>
                <a:cs typeface="Consolas" panose="020B0609020204030204" charset="0"/>
              </a:rPr>
              <a:t> itheima.orders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WHERE</a:t>
            </a:r>
            <a:r>
              <a:rPr lang="zh-CN" altLang="en-US">
                <a:latin typeface="Consolas" panose="020B0609020204030204" charset="0"/>
                <a:cs typeface="Consolas" panose="020B0609020204030204" charset="0"/>
              </a:rPr>
              <a:t> userphone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RLIKE</a:t>
            </a:r>
            <a:r>
              <a:rPr lang="zh-CN" altLang="en-US">
                <a:latin typeface="Consolas" panose="020B0609020204030204" charset="0"/>
                <a:cs typeface="Consolas" panose="020B0609020204030204" charset="0"/>
              </a:rPr>
              <a:t>E '188\\S{4}0\\S{3}';</a:t>
            </a:r>
            <a:endParaRPr lang="zh-CN" altLang="en-US">
              <a:latin typeface="Consolas" panose="020B0609020204030204" charset="0"/>
              <a:cs typeface="Consolas" panose="020B060902020403020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5760720" cy="3613150"/>
          </a:xfrm>
        </p:spPr>
        <p:txBody>
          <a:bodyPr/>
          <a:p>
            <a:pPr marL="0" indent="0">
              <a:buNone/>
            </a:pPr>
            <a:r>
              <a:rPr lang="en-US" altLang="zh-CN"/>
              <a:t>1. </a:t>
            </a:r>
            <a:r>
              <a:rPr lang="zh-CN" altLang="en-US"/>
              <a:t>什么是正则表达式</a:t>
            </a:r>
            <a:endParaRPr lang="zh-CN" altLang="en-US"/>
          </a:p>
          <a:p>
            <a:pPr marL="0" indent="0">
              <a:buNone/>
            </a:pPr>
            <a:r>
              <a:rPr lang="zh-CN" altLang="en-US" sz="1400"/>
              <a:t>正则表达式就是一种规则的集合。通过特定的规则字符来匹配字符串是否满足规则的描述。</a:t>
            </a:r>
            <a:endParaRPr lang="zh-CN" altLang="en-US" sz="1400"/>
          </a:p>
          <a:p>
            <a:pPr marL="0" indent="0">
              <a:buNone/>
            </a:pPr>
            <a:r>
              <a:rPr lang="en-US" altLang="zh-CN"/>
              <a:t>2. RLIKE</a:t>
            </a:r>
            <a:r>
              <a:rPr lang="zh-CN" altLang="en-US"/>
              <a:t>的作用</a:t>
            </a:r>
            <a:endParaRPr lang="zh-CN" altLang="en-US"/>
          </a:p>
          <a:p>
            <a:pPr marL="0" indent="0">
              <a:buNone/>
            </a:pPr>
            <a:r>
              <a:rPr lang="zh-CN" altLang="en-US" sz="1400"/>
              <a:t>可以基于正则表达式，对数据内容进行匹配</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删除表</a:t>
            </a:r>
            <a:endParaRPr lang="zh-CN" altLang="en-US"/>
          </a:p>
        </p:txBody>
      </p:sp>
      <p:sp>
        <p:nvSpPr>
          <p:cNvPr id="3" name="文本占位符 2"/>
          <p:cNvSpPr>
            <a:spLocks noGrp="1"/>
          </p:cNvSpPr>
          <p:nvPr>
            <p:ph type="body" sz="quarter" idx="11"/>
          </p:nvPr>
        </p:nvSpPr>
        <p:spPr/>
        <p:txBody>
          <a:bodyPr/>
          <a:p>
            <a:r>
              <a:rPr lang="zh-CN" altLang="en-US"/>
              <a:t>如果要删除表可以使用：</a:t>
            </a:r>
            <a:endParaRPr lang="zh-CN" altLang="en-US"/>
          </a:p>
          <a:p>
            <a:endParaRPr lang="zh-CN" altLang="en-US"/>
          </a:p>
          <a:p>
            <a:r>
              <a:rPr lang="en-US" altLang="zh-CN">
                <a:solidFill>
                  <a:schemeClr val="accent6">
                    <a:lumMod val="50000"/>
                  </a:schemeClr>
                </a:solidFill>
                <a:latin typeface="Consolas" panose="020B0609020204030204" charset="0"/>
                <a:cs typeface="Consolas" panose="020B0609020204030204" charset="0"/>
              </a:rPr>
              <a:t>DROP TABLE table_name;</a:t>
            </a:r>
            <a:endParaRPr lang="en-US" altLang="zh-CN">
              <a:solidFill>
                <a:schemeClr val="accent6">
                  <a:lumMod val="50000"/>
                </a:schemeClr>
              </a:solidFill>
              <a:latin typeface="Consolas" panose="020B0609020204030204" charset="0"/>
              <a:cs typeface="Consolas" panose="020B0609020204030204" charset="0"/>
            </a:endParaRPr>
          </a:p>
        </p:txBody>
      </p:sp>
      <p:pic>
        <p:nvPicPr>
          <p:cNvPr id="4" name="图片 3" descr="播仔素材库【1】0227"/>
          <p:cNvPicPr>
            <a:picLocks noChangeAspect="1"/>
          </p:cNvPicPr>
          <p:nvPr>
            <p:custDataLst>
              <p:tags r:id="rId1"/>
            </p:custDataLst>
          </p:nvPr>
        </p:nvPicPr>
        <p:blipFill>
          <a:blip r:embed="rId2"/>
          <a:stretch>
            <a:fillRect/>
          </a:stretch>
        </p:blipFill>
        <p:spPr>
          <a:xfrm>
            <a:off x="10137775" y="4537710"/>
            <a:ext cx="2146935" cy="214693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r>
              <a:rPr lang="zh-CN" dirty="0">
                <a:solidFill>
                  <a:srgbClr val="FF0000"/>
                </a:solidFill>
              </a:rPr>
              <a:t>数据查询</a:t>
            </a:r>
            <a:endParaRPr lang="zh-CN" dirty="0">
              <a:solidFill>
                <a:srgbClr val="FF0000"/>
              </a:solidFill>
            </a:endParaRPr>
          </a:p>
          <a:p>
            <a:r>
              <a:rPr lang="zh-CN" altLang="en-US" dirty="0"/>
              <a:t>函数</a:t>
            </a:r>
            <a:endParaRPr lang="zh-CN" altLang="en-US" dirty="0"/>
          </a:p>
          <a:p>
            <a:r>
              <a:rPr lang="zh-CN" altLang="en-US" dirty="0"/>
              <a:t>案例</a:t>
            </a:r>
            <a:endParaRPr lang="zh-CN" altLang="en-US" dirty="0"/>
          </a:p>
        </p:txBody>
      </p:sp>
      <p:pic>
        <p:nvPicPr>
          <p:cNvPr id="3" name="图形 2" descr="303b32313537333932333bbcfdcdb7"/>
          <p:cNvPicPr>
            <a:picLocks noChangeAspect="1"/>
          </p:cNvPicPr>
          <p:nvPr/>
        </p:nvPicPr>
        <p:blipFill>
          <a:blip r:embed="rId1"/>
          <a:stretch>
            <a:fillRect/>
          </a:stretch>
        </p:blipFill>
        <p:spPr>
          <a:xfrm>
            <a:off x="4655776" y="2908581"/>
            <a:ext cx="410210" cy="410210"/>
          </a:xfrm>
          <a:prstGeom prst="rect">
            <a:avLst/>
          </a:prstGeom>
        </p:spPr>
      </p:pic>
      <p:grpSp>
        <p:nvGrpSpPr>
          <p:cNvPr id="15" name="组合 14"/>
          <p:cNvGrpSpPr/>
          <p:nvPr/>
        </p:nvGrpSpPr>
        <p:grpSpPr>
          <a:xfrm>
            <a:off x="7103745" y="2103755"/>
            <a:ext cx="2968625" cy="2250440"/>
            <a:chOff x="11527" y="1204"/>
            <a:chExt cx="4675" cy="3544"/>
          </a:xfrm>
        </p:grpSpPr>
        <p:sp>
          <p:nvSpPr>
            <p:cNvPr id="4" name="左大括号 3"/>
            <p:cNvSpPr/>
            <p:nvPr>
              <p:custDataLst>
                <p:tags r:id="rId2"/>
              </p:custDataLst>
            </p:nvPr>
          </p:nvSpPr>
          <p:spPr>
            <a:xfrm>
              <a:off x="11527" y="1431"/>
              <a:ext cx="1021" cy="3077"/>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3"/>
              </p:custDataLst>
            </p:nvPr>
          </p:nvSpPr>
          <p:spPr>
            <a:xfrm>
              <a:off x="12661" y="1204"/>
              <a:ext cx="3253" cy="483"/>
            </a:xfrm>
            <a:prstGeom prst="rect">
              <a:avLst/>
            </a:prstGeom>
            <a:noFill/>
          </p:spPr>
          <p:txBody>
            <a:bodyPr wrap="square" rtlCol="0">
              <a:spAutoFit/>
            </a:bodyPr>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基本查询</a:t>
              </a:r>
              <a:endPar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4"/>
              </p:custDataLst>
            </p:nvPr>
          </p:nvSpPr>
          <p:spPr>
            <a:xfrm>
              <a:off x="12661" y="1998"/>
              <a:ext cx="3253" cy="483"/>
            </a:xfrm>
            <a:prstGeom prst="rect">
              <a:avLst/>
            </a:prstGeom>
            <a:noFill/>
          </p:spPr>
          <p:txBody>
            <a:bodyPr wrap="square" rtlCol="0">
              <a:spAutoFit/>
            </a:bodyPr>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RLIKE 正则匹配</a:t>
              </a:r>
              <a:endPar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6" name="文本框 5"/>
            <p:cNvSpPr txBox="1"/>
            <p:nvPr>
              <p:custDataLst>
                <p:tags r:id="rId5"/>
              </p:custDataLst>
            </p:nvPr>
          </p:nvSpPr>
          <p:spPr>
            <a:xfrm>
              <a:off x="12661" y="2791"/>
              <a:ext cx="3253" cy="483"/>
            </a:xfrm>
            <a:prstGeom prst="rect">
              <a:avLst/>
            </a:prstGeom>
            <a:noFill/>
          </p:spPr>
          <p:txBody>
            <a:bodyPr wrap="square" rtlCol="0">
              <a:spAutoFit/>
            </a:bodyPr>
            <a:p>
              <a:r>
                <a:rPr lang="en-US" sz="1400">
                  <a:solidFill>
                    <a:srgbClr val="FF0000"/>
                  </a:solidFill>
                  <a:latin typeface="阿里巴巴普惠体" panose="00020600040101010101" pitchFamily="18" charset="-122"/>
                  <a:ea typeface="阿里巴巴普惠体" panose="00020600040101010101" pitchFamily="18" charset="-122"/>
                </a:rPr>
                <a:t>UNION</a:t>
              </a:r>
              <a:r>
                <a:rPr lang="zh-CN" altLang="en-US" sz="1400">
                  <a:solidFill>
                    <a:srgbClr val="FF0000"/>
                  </a:solidFill>
                  <a:latin typeface="阿里巴巴普惠体" panose="00020600040101010101" pitchFamily="18" charset="-122"/>
                  <a:ea typeface="阿里巴巴普惠体" panose="00020600040101010101" pitchFamily="18" charset="-122"/>
                </a:rPr>
                <a:t>联合</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12" name="文本框 11"/>
            <p:cNvSpPr txBox="1"/>
            <p:nvPr>
              <p:custDataLst>
                <p:tags r:id="rId6"/>
              </p:custDataLst>
            </p:nvPr>
          </p:nvSpPr>
          <p:spPr>
            <a:xfrm>
              <a:off x="12661" y="3584"/>
              <a:ext cx="3253" cy="483"/>
            </a:xfrm>
            <a:prstGeom prst="rect">
              <a:avLst/>
            </a:prstGeom>
            <a:noFill/>
          </p:spPr>
          <p:txBody>
            <a:bodyPr wrap="square" rtlCol="0">
              <a:spAutoFit/>
            </a:bodyPr>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Sampling</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采样</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7"/>
              </p:custDataLst>
            </p:nvPr>
          </p:nvSpPr>
          <p:spPr>
            <a:xfrm>
              <a:off x="12661" y="4265"/>
              <a:ext cx="3541" cy="483"/>
            </a:xfrm>
            <a:prstGeom prst="rect">
              <a:avLst/>
            </a:prstGeom>
            <a:noFill/>
          </p:spPr>
          <p:txBody>
            <a:bodyPr wrap="square" rtlCol="0">
              <a:spAutoFit/>
            </a:bodyPr>
            <a:p>
              <a:r>
                <a:rPr sz="1400">
                  <a:solidFill>
                    <a:schemeClr val="tx1">
                      <a:lumMod val="75000"/>
                      <a:lumOff val="25000"/>
                    </a:schemeClr>
                  </a:solidFill>
                  <a:latin typeface="阿里巴巴普惠体" panose="00020600040101010101" pitchFamily="18" charset="-122"/>
                  <a:ea typeface="阿里巴巴普惠体" panose="00020600040101010101" pitchFamily="18" charset="-122"/>
                </a:rPr>
                <a:t>Virtual Columns</a:t>
              </a: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虚拟列</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a:t>
            </a:r>
            <a:r>
              <a:rPr lang="en-US" sz="1600" dirty="0">
                <a:solidFill>
                  <a:srgbClr val="FF0000"/>
                </a:solidFill>
              </a:rPr>
              <a:t>UNION</a:t>
            </a:r>
            <a:r>
              <a:rPr lang="zh-CN" altLang="en-US" sz="1600" dirty="0">
                <a:solidFill>
                  <a:srgbClr val="FF0000"/>
                </a:solidFill>
              </a:rPr>
              <a:t>关键字进行查询结果的联合</a:t>
            </a:r>
            <a:endParaRPr lang="zh-CN" altLang="en-US" sz="1600" dirty="0">
              <a:solidFill>
                <a:srgbClr val="FF000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UNION</a:t>
            </a:r>
            <a:r>
              <a:t>联合</a:t>
            </a:r>
          </a:p>
        </p:txBody>
      </p:sp>
      <p:sp>
        <p:nvSpPr>
          <p:cNvPr id="3" name="文本占位符 2"/>
          <p:cNvSpPr>
            <a:spLocks noGrp="1"/>
          </p:cNvSpPr>
          <p:nvPr>
            <p:ph type="body" sz="quarter" idx="11"/>
          </p:nvPr>
        </p:nvSpPr>
        <p:spPr/>
        <p:txBody>
          <a:bodyPr/>
          <a:p>
            <a:r>
              <a:rPr lang="zh-CN" altLang="en-US"/>
              <a:t>UNION 用于将多个 SELECT 语句的结果组合成单个结果集。</a:t>
            </a:r>
            <a:endParaRPr lang="zh-CN" altLang="en-US"/>
          </a:p>
          <a:p>
            <a:r>
              <a:rPr lang="zh-CN" altLang="en-US"/>
              <a:t>每个 select</a:t>
            </a:r>
            <a:r>
              <a:rPr lang="en-US" altLang="zh-CN"/>
              <a:t> </a:t>
            </a:r>
            <a:r>
              <a:rPr lang="zh-CN" altLang="en-US"/>
              <a:t>语句返回的列的数量和名称必须相同。否则，将引发架构错误。</a:t>
            </a:r>
            <a:endParaRPr lang="zh-CN" altLang="en-US"/>
          </a:p>
          <a:p>
            <a:endParaRPr lang="zh-CN" altLang="en-US"/>
          </a:p>
          <a:p>
            <a:r>
              <a:rPr lang="zh-CN" altLang="en-US"/>
              <a:t>基础语法：</a:t>
            </a:r>
            <a:endParaRPr lang="zh-CN" altLang="en-US"/>
          </a:p>
          <a:p>
            <a:r>
              <a:rPr lang="en-US" altLang="zh-CN">
                <a:latin typeface="Consolas" panose="020B0609020204030204" charset="0"/>
                <a:cs typeface="Consolas" panose="020B0609020204030204" charset="0"/>
              </a:rPr>
              <a:t>SELECT ...</a:t>
            </a:r>
            <a:endParaRPr lang="en-US" altLang="zh-CN">
              <a:latin typeface="Consolas" panose="020B0609020204030204" charset="0"/>
              <a:cs typeface="Consolas" panose="020B0609020204030204" charset="0"/>
            </a:endParaRPr>
          </a:p>
          <a:p>
            <a:r>
              <a:rPr lang="en-US" altLang="zh-CN">
                <a:latin typeface="Consolas" panose="020B0609020204030204" charset="0"/>
                <a:cs typeface="Consolas" panose="020B0609020204030204" charset="0"/>
              </a:rPr>
              <a:t>    UNION [ALL]</a:t>
            </a:r>
            <a:endParaRPr lang="en-US" altLang="zh-CN">
              <a:latin typeface="Consolas" panose="020B0609020204030204" charset="0"/>
              <a:cs typeface="Consolas" panose="020B0609020204030204" charset="0"/>
            </a:endParaRPr>
          </a:p>
          <a:p>
            <a:r>
              <a:rPr lang="en-US" altLang="zh-CN">
                <a:latin typeface="Consolas" panose="020B0609020204030204" charset="0"/>
                <a:cs typeface="Consolas" panose="020B0609020204030204" charset="0"/>
              </a:rPr>
              <a:t>SELECT ...</a:t>
            </a:r>
            <a:endParaRPr lang="en-US" altLang="zh-CN">
              <a:latin typeface="Consolas" panose="020B0609020204030204" charset="0"/>
              <a:cs typeface="Consolas" panose="020B060902020403020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UNION</a:t>
            </a:r>
            <a:r>
              <a:rPr>
                <a:sym typeface="+mn-ea"/>
              </a:rPr>
              <a:t>联合</a:t>
            </a:r>
            <a:endParaRPr lang="zh-CN" altLang="en-US"/>
          </a:p>
        </p:txBody>
      </p:sp>
      <p:sp>
        <p:nvSpPr>
          <p:cNvPr id="3" name="文本占位符 2"/>
          <p:cNvSpPr>
            <a:spLocks noGrp="1"/>
          </p:cNvSpPr>
          <p:nvPr>
            <p:ph type="body" sz="quarter" idx="11"/>
          </p:nvPr>
        </p:nvSpPr>
        <p:spPr/>
        <p:txBody>
          <a:bodyPr/>
          <a:p>
            <a:r>
              <a:rPr lang="zh-CN" altLang="en-US"/>
              <a:t>准备数据进行测试</a:t>
            </a:r>
            <a:endParaRPr lang="zh-CN" altLang="en-US"/>
          </a:p>
          <a:p>
            <a:endParaRPr lang="zh-CN" altLang="en-US"/>
          </a:p>
          <a:p>
            <a:endParaRPr lang="zh-CN" altLang="en-US"/>
          </a:p>
          <a:p>
            <a:endParaRPr lang="zh-CN" altLang="en-US"/>
          </a:p>
          <a:p>
            <a:pPr marL="285750" indent="-285750">
              <a:buFont typeface="Arial" panose="020B0604020202020204" pitchFamily="34" charset="0"/>
              <a:buChar char="•"/>
            </a:pPr>
            <a:r>
              <a:rPr lang="zh-CN" altLang="en-US"/>
              <a:t>联合两个查询结果集</a:t>
            </a:r>
            <a:endParaRPr lang="zh-CN" altLang="en-US"/>
          </a:p>
          <a:p>
            <a:pPr>
              <a:buFont typeface="Arial" panose="020B0604020202020204" pitchFamily="34" charset="0"/>
            </a:pPr>
            <a:r>
              <a:rPr lang="zh-CN" altLang="en-US" sz="1200">
                <a:latin typeface="Consolas" panose="020B0609020204030204" charset="0"/>
                <a:cs typeface="Consolas" panose="020B0609020204030204" charset="0"/>
              </a:rPr>
              <a:t>SELECT * FROM course WHERE t_id = '周杰轮'</a:t>
            </a:r>
            <a:endParaRPr lang="zh-CN" altLang="en-US" sz="1200">
              <a:latin typeface="Consolas" panose="020B0609020204030204" charset="0"/>
              <a:cs typeface="Consolas" panose="020B0609020204030204" charset="0"/>
            </a:endParaRPr>
          </a:p>
          <a:p>
            <a:pPr>
              <a:buFont typeface="Arial" panose="020B0604020202020204" pitchFamily="34" charset="0"/>
            </a:pPr>
            <a:r>
              <a:rPr lang="en-US" altLang="zh-CN" sz="1200">
                <a:latin typeface="Consolas" panose="020B0609020204030204" charset="0"/>
                <a:cs typeface="Consolas" panose="020B0609020204030204" charset="0"/>
              </a:rPr>
              <a:t>    </a:t>
            </a:r>
            <a:r>
              <a:rPr lang="zh-CN" altLang="en-US" sz="1200">
                <a:latin typeface="Consolas" panose="020B0609020204030204" charset="0"/>
                <a:cs typeface="Consolas" panose="020B0609020204030204" charset="0"/>
              </a:rPr>
              <a:t>UNION </a:t>
            </a:r>
            <a:endParaRPr lang="zh-CN" altLang="en-US" sz="1200">
              <a:latin typeface="Consolas" panose="020B0609020204030204" charset="0"/>
              <a:cs typeface="Consolas" panose="020B0609020204030204" charset="0"/>
            </a:endParaRPr>
          </a:p>
          <a:p>
            <a:pPr>
              <a:buFont typeface="Arial" panose="020B0604020202020204" pitchFamily="34" charset="0"/>
            </a:pPr>
            <a:r>
              <a:rPr lang="zh-CN" altLang="en-US" sz="1200">
                <a:latin typeface="Consolas" panose="020B0609020204030204" charset="0"/>
                <a:cs typeface="Consolas" panose="020B0609020204030204" charset="0"/>
              </a:rPr>
              <a:t>SELECT * FROM course WHERE t_id = '王力鸿'</a:t>
            </a:r>
            <a:endParaRPr lang="zh-CN" altLang="en-US" sz="1200">
              <a:latin typeface="Consolas" panose="020B0609020204030204" charset="0"/>
              <a:cs typeface="Consolas" panose="020B0609020204030204" charset="0"/>
            </a:endParaRPr>
          </a:p>
        </p:txBody>
      </p:sp>
      <p:sp>
        <p:nvSpPr>
          <p:cNvPr id="100" name="文本框 99"/>
          <p:cNvSpPr txBox="1"/>
          <p:nvPr/>
        </p:nvSpPr>
        <p:spPr>
          <a:xfrm>
            <a:off x="767080" y="2060575"/>
            <a:ext cx="10401300" cy="1599565"/>
          </a:xfrm>
          <a:prstGeom prst="rect">
            <a:avLst/>
          </a:prstGeom>
          <a:noFill/>
          <a:ln w="9525">
            <a:noFill/>
          </a:ln>
        </p:spPr>
        <p:txBody>
          <a:bodyPr wrap="square">
            <a:spAutoFit/>
          </a:bodyPr>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itheima.course(c_id </a:t>
            </a:r>
            <a:r>
              <a:rPr lang="en-US" sz="1400" b="1">
                <a:solidFill>
                  <a:srgbClr val="000080"/>
                </a:solidFill>
                <a:latin typeface="Consolas" panose="020B0609020204030204" charset="0"/>
                <a:ea typeface="宋体" panose="02010600030101010101" pitchFamily="2" charset="-122"/>
                <a:cs typeface="Consolas" panose="020B0609020204030204" charset="0"/>
              </a:rPr>
              <a:t>string</a:t>
            </a:r>
            <a:r>
              <a:rPr lang="en-US" sz="1400" b="0">
                <a:solidFill>
                  <a:srgbClr val="000000"/>
                </a:solidFill>
                <a:latin typeface="Consolas" panose="020B0609020204030204" charset="0"/>
                <a:ea typeface="宋体" panose="02010600030101010101" pitchFamily="2" charset="-122"/>
                <a:cs typeface="Consolas" panose="020B0609020204030204" charset="0"/>
              </a:rPr>
              <a:t>, c_name </a:t>
            </a:r>
            <a:r>
              <a:rPr lang="en-US" sz="1400" b="1">
                <a:solidFill>
                  <a:srgbClr val="000080"/>
                </a:solidFill>
                <a:latin typeface="Consolas" panose="020B0609020204030204" charset="0"/>
                <a:ea typeface="宋体" panose="02010600030101010101" pitchFamily="2" charset="-122"/>
                <a:cs typeface="Consolas" panose="020B0609020204030204" charset="0"/>
              </a:rPr>
              <a:t>string</a:t>
            </a:r>
            <a:r>
              <a:rPr lang="en-US" sz="1400" b="0">
                <a:solidFill>
                  <a:srgbClr val="000000"/>
                </a:solidFill>
                <a:latin typeface="Consolas" panose="020B0609020204030204" charset="0"/>
                <a:ea typeface="宋体" panose="02010600030101010101" pitchFamily="2" charset="-122"/>
                <a:cs typeface="Consolas" panose="020B0609020204030204" charset="0"/>
              </a:rPr>
              <a:t>, t_id </a:t>
            </a:r>
            <a:r>
              <a:rPr lang="en-US" sz="1400" b="1">
                <a:solidFill>
                  <a:srgbClr val="000080"/>
                </a:solidFill>
                <a:latin typeface="Consolas" panose="020B0609020204030204" charset="0"/>
                <a:ea typeface="宋体" panose="02010600030101010101" pitchFamily="2" charset="-122"/>
                <a:cs typeface="Consolas" panose="020B0609020204030204" charset="0"/>
              </a:rPr>
              <a:t>string</a:t>
            </a:r>
            <a:r>
              <a:rPr lang="en-US" sz="1400" b="0">
                <a:solidFill>
                  <a:srgbClr val="000000"/>
                </a:solidFill>
                <a:latin typeface="Consolas" panose="020B0609020204030204" charset="0"/>
                <a:ea typeface="宋体" panose="02010600030101010101" pitchFamily="2" charset="-122"/>
                <a:cs typeface="Consolas" panose="020B0609020204030204" charset="0"/>
              </a:rPr>
              <a:t>)</a:t>
            </a:r>
            <a:r>
              <a:rPr lang="en-US" sz="1400" b="1">
                <a:solidFill>
                  <a:srgbClr val="800000"/>
                </a:solidFill>
                <a:latin typeface="Consolas" panose="020B0609020204030204" charset="0"/>
                <a:ea typeface="宋体" panose="02010600030101010101" pitchFamily="2" charset="-122"/>
                <a:cs typeface="Consolas" panose="020B0609020204030204" charset="0"/>
              </a:rPr>
              <a:t>ROW</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FORMAT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DELIMITED</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FIELDS</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TERMINATED</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0">
                <a:solidFill>
                  <a:srgbClr val="008000"/>
                </a:solidFill>
                <a:latin typeface="Consolas" panose="020B0609020204030204" charset="0"/>
                <a:ea typeface="宋体" panose="02010600030101010101" pitchFamily="2" charset="-122"/>
                <a:cs typeface="Consolas" panose="020B0609020204030204" charset="0"/>
              </a:rPr>
              <a:t>'\t'</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sz="1400" b="0">
              <a:solidFill>
                <a:srgbClr val="FF0000"/>
              </a:solidFill>
              <a:latin typeface="Consolas" panose="020B0609020204030204" charset="0"/>
              <a:ea typeface="宋体" panose="02010600030101010101" pitchFamily="2" charset="-122"/>
              <a:cs typeface="Consolas" panose="020B0609020204030204" charset="0"/>
            </a:endParaRPr>
          </a:p>
          <a:p>
            <a:pPr marL="0" indent="0"/>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LOAD</a:t>
            </a:r>
            <a:r>
              <a:rPr lang="en-US" sz="1400" b="0">
                <a:latin typeface="Consolas" panose="020B0609020204030204" charset="0"/>
                <a:ea typeface="宋体" panose="02010600030101010101" pitchFamily="2" charset="-122"/>
                <a:cs typeface="Consolas" panose="020B0609020204030204" charset="0"/>
              </a:rPr>
              <a:t> DATA </a:t>
            </a:r>
            <a:r>
              <a:rPr lang="en-US" sz="1400" b="1">
                <a:solidFill>
                  <a:srgbClr val="800000"/>
                </a:solidFill>
                <a:latin typeface="Consolas" panose="020B0609020204030204" charset="0"/>
                <a:ea typeface="宋体" panose="02010600030101010101" pitchFamily="2" charset="-122"/>
                <a:cs typeface="Consolas" panose="020B0609020204030204" charset="0"/>
              </a:rPr>
              <a:t>LOCAL INPATH</a:t>
            </a:r>
            <a:r>
              <a:rPr lang="en-US" sz="1400" b="0">
                <a:latin typeface="Consolas" panose="020B0609020204030204" charset="0"/>
                <a:ea typeface="宋体" panose="02010600030101010101" pitchFamily="2" charset="-122"/>
                <a:cs typeface="Consolas" panose="020B0609020204030204" charset="0"/>
              </a:rPr>
              <a:t> </a:t>
            </a:r>
            <a:r>
              <a:rPr lang="en-US" sz="1400" b="0">
                <a:solidFill>
                  <a:srgbClr val="008000"/>
                </a:solidFill>
                <a:latin typeface="Consolas" panose="020B0609020204030204" charset="0"/>
                <a:ea typeface="宋体" panose="02010600030101010101" pitchFamily="2" charset="-122"/>
                <a:cs typeface="Consolas" panose="020B0609020204030204" charset="0"/>
              </a:rPr>
              <a:t>'/home/hadoop/course.txt'</a:t>
            </a:r>
            <a:r>
              <a:rPr lang="en-US" sz="1400" b="0">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INTO TABLE</a:t>
            </a:r>
            <a:r>
              <a:rPr lang="en-US" sz="1400" b="0">
                <a:latin typeface="Consolas" panose="020B0609020204030204" charset="0"/>
                <a:ea typeface="宋体" panose="02010600030101010101" pitchFamily="2" charset="-122"/>
                <a:cs typeface="Consolas" panose="020B0609020204030204" charset="0"/>
              </a:rPr>
              <a:t> itheima.course; </a:t>
            </a:r>
            <a:endParaRPr lang="en-US" altLang="en-US" sz="1400" b="0">
              <a:latin typeface="Consolas" panose="020B0609020204030204" charset="0"/>
              <a:ea typeface="宋体" panose="02010600030101010101" pitchFamily="2" charset="-122"/>
              <a:cs typeface="Consolas" panose="020B0609020204030204" charset="0"/>
            </a:endParaRPr>
          </a:p>
          <a:p>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UNION</a:t>
            </a:r>
            <a:r>
              <a:t>联合</a:t>
            </a:r>
            <a:r>
              <a:rPr lang="en-US" altLang="zh-CN"/>
              <a:t> - </a:t>
            </a:r>
            <a:r>
              <a:t>去重</a:t>
            </a:r>
          </a:p>
        </p:txBody>
      </p:sp>
      <p:sp>
        <p:nvSpPr>
          <p:cNvPr id="3" name="文本占位符 2"/>
          <p:cNvSpPr>
            <a:spLocks noGrp="1"/>
          </p:cNvSpPr>
          <p:nvPr>
            <p:ph type="body" sz="quarter" idx="11"/>
          </p:nvPr>
        </p:nvSpPr>
        <p:spPr/>
        <p:txBody>
          <a:bodyPr/>
          <a:p>
            <a:r>
              <a:rPr lang="en-US" altLang="zh-CN"/>
              <a:t>UNION</a:t>
            </a:r>
            <a:r>
              <a:rPr lang="zh-CN" altLang="en-US"/>
              <a:t>默认有去重功能：</a:t>
            </a:r>
            <a:endParaRPr lang="zh-CN" altLang="en-US"/>
          </a:p>
          <a:p>
            <a:pPr marL="285750" indent="-285750">
              <a:buFont typeface="Arial" panose="020B0604020202020204" pitchFamily="34" charset="0"/>
              <a:buChar char="•"/>
            </a:pPr>
            <a:r>
              <a:rPr lang="zh-CN" altLang="en-US"/>
              <a:t>直接联合两个同样的查询结果</a:t>
            </a:r>
            <a:endParaRPr lang="zh-CN" altLang="en-US"/>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 </a:t>
            </a:r>
            <a:r>
              <a:rPr lang="en-US" sz="1400" b="1">
                <a:solidFill>
                  <a:srgbClr val="800000"/>
                </a:solidFill>
                <a:latin typeface="Consolas" panose="020B0609020204030204" charset="0"/>
                <a:ea typeface="宋体" panose="02010600030101010101" pitchFamily="2" charset="-122"/>
                <a:cs typeface="Consolas" panose="020B0609020204030204" charset="0"/>
                <a:sym typeface="+mn-ea"/>
              </a:rPr>
              <a:t>FROM</a:t>
            </a:r>
            <a:r>
              <a:rPr lang="zh-CN" altLang="en-US" sz="1400">
                <a:latin typeface="Consolas" panose="020B0609020204030204" charset="0"/>
                <a:cs typeface="Consolas" panose="020B0609020204030204" charset="0"/>
              </a:rPr>
              <a:t> course</a:t>
            </a:r>
            <a:endParaRPr lang="zh-CN" altLang="en-US" sz="1400">
              <a:latin typeface="Consolas" panose="020B0609020204030204" charset="0"/>
              <a:cs typeface="Consolas" panose="020B0609020204030204" charset="0"/>
            </a:endParaRPr>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rPr>
              <a:t>UNION</a:t>
            </a:r>
            <a:r>
              <a:rPr lang="zh-CN" altLang="en-US" sz="1400">
                <a:latin typeface="Consolas" panose="020B0609020204030204" charset="0"/>
                <a:cs typeface="Consolas" panose="020B0609020204030204" charset="0"/>
              </a:rPr>
              <a:t> </a:t>
            </a:r>
            <a:endParaRPr lang="zh-CN" altLang="en-US" sz="1400">
              <a:latin typeface="Consolas" panose="020B0609020204030204" charset="0"/>
              <a:cs typeface="Consolas" panose="020B0609020204030204" charset="0"/>
            </a:endParaRPr>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 </a:t>
            </a:r>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a:latin typeface="Consolas" panose="020B0609020204030204" charset="0"/>
                <a:cs typeface="Consolas" panose="020B0609020204030204" charset="0"/>
              </a:rPr>
              <a:t> course</a:t>
            </a:r>
            <a:endParaRPr lang="zh-CN" altLang="en-US" sz="1400">
              <a:latin typeface="Consolas" panose="020B0609020204030204" charset="0"/>
              <a:cs typeface="Consolas" panose="020B0609020204030204" charset="0"/>
            </a:endParaRPr>
          </a:p>
          <a:p>
            <a:pPr marL="285750" indent="-285750">
              <a:buFont typeface="Arial" panose="020B0604020202020204" pitchFamily="34" charset="0"/>
              <a:buChar char="•"/>
            </a:pPr>
            <a:r>
              <a:rPr lang="zh-CN" altLang="en-US"/>
              <a:t>如果不需要去重效果</a:t>
            </a:r>
            <a:endParaRPr lang="zh-CN" altLang="en-US"/>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sym typeface="+mn-ea"/>
              </a:rPr>
              <a:t>SELECT</a:t>
            </a:r>
            <a:r>
              <a:rPr lang="zh-CN" altLang="en-US" sz="1400">
                <a:latin typeface="Consolas" panose="020B0609020204030204" charset="0"/>
                <a:cs typeface="Consolas" panose="020B0609020204030204" charset="0"/>
              </a:rPr>
              <a:t> * </a:t>
            </a:r>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a:latin typeface="Consolas" panose="020B0609020204030204" charset="0"/>
                <a:cs typeface="Consolas" panose="020B0609020204030204" charset="0"/>
              </a:rPr>
              <a:t> course</a:t>
            </a:r>
            <a:endParaRPr lang="zh-CN" altLang="en-US" sz="1400">
              <a:latin typeface="Consolas" panose="020B0609020204030204" charset="0"/>
              <a:cs typeface="Consolas" panose="020B0609020204030204" charset="0"/>
            </a:endParaRPr>
          </a:p>
          <a:p>
            <a:pPr>
              <a:buFont typeface="Arial" panose="020B0604020202020204" pitchFamily="34" charset="0"/>
            </a:pPr>
            <a:r>
              <a:rPr lang="en-US" altLang="zh-CN"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UNION</a:t>
            </a:r>
            <a:r>
              <a:rPr lang="en-US" altLang="zh-CN"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ALL</a:t>
            </a:r>
            <a:r>
              <a:rPr lang="en-US" altLang="zh-CN" sz="1400">
                <a:latin typeface="Consolas" panose="020B0609020204030204" charset="0"/>
                <a:cs typeface="Consolas" panose="020B0609020204030204" charset="0"/>
              </a:rPr>
              <a:t> </a:t>
            </a:r>
            <a:endParaRPr lang="zh-CN" altLang="en-US" sz="1400">
              <a:latin typeface="Consolas" panose="020B0609020204030204" charset="0"/>
              <a:cs typeface="Consolas" panose="020B0609020204030204" charset="0"/>
            </a:endParaRPr>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sym typeface="+mn-ea"/>
              </a:rPr>
              <a:t>SELECT</a:t>
            </a:r>
            <a:r>
              <a:rPr lang="zh-CN" altLang="en-US" sz="1400">
                <a:latin typeface="Consolas" panose="020B0609020204030204" charset="0"/>
                <a:cs typeface="Consolas" panose="020B0609020204030204" charset="0"/>
              </a:rPr>
              <a:t> * </a:t>
            </a:r>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a:latin typeface="Consolas" panose="020B0609020204030204" charset="0"/>
                <a:cs typeface="Consolas" panose="020B0609020204030204" charset="0"/>
              </a:rPr>
              <a:t> course</a:t>
            </a:r>
            <a:endParaRPr lang="zh-CN" altLang="en-US" sz="1400">
              <a:latin typeface="Consolas" panose="020B0609020204030204" charset="0"/>
              <a:cs typeface="Consolas" panose="020B060902020403020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其它写法</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en-US" altLang="zh-CN"/>
              <a:t>UNION</a:t>
            </a:r>
            <a:r>
              <a:rPr lang="zh-CN" altLang="en-US"/>
              <a:t>写在</a:t>
            </a:r>
            <a:r>
              <a:rPr lang="en-US" altLang="zh-CN"/>
              <a:t>FROM</a:t>
            </a:r>
            <a:r>
              <a:rPr lang="zh-CN" altLang="en-US"/>
              <a:t>中</a:t>
            </a:r>
            <a:endParaRPr lang="zh-CN" altLang="en-US"/>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t_id, COUNT(*) </a:t>
            </a:r>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a:latin typeface="Consolas" panose="020B0609020204030204" charset="0"/>
                <a:cs typeface="Consolas" panose="020B0609020204030204" charset="0"/>
              </a:rPr>
              <a:t> </a:t>
            </a:r>
            <a:endParaRPr lang="zh-CN" altLang="en-US" sz="1400">
              <a:latin typeface="Consolas" panose="020B0609020204030204" charset="0"/>
              <a:cs typeface="Consolas" panose="020B0609020204030204" charset="0"/>
            </a:endParaRPr>
          </a:p>
          <a:p>
            <a:pPr>
              <a:buFont typeface="Arial" panose="020B0604020202020204" pitchFamily="34" charset="0"/>
            </a:pPr>
            <a:r>
              <a:rPr lang="zh-CN" altLang="en-US" sz="1400">
                <a:latin typeface="Consolas" panose="020B0609020204030204" charset="0"/>
                <a:cs typeface="Consolas" panose="020B0609020204030204" charset="0"/>
              </a:rPr>
              <a:t>(</a:t>
            </a:r>
            <a:endParaRPr lang="zh-CN" altLang="en-US" sz="1400">
              <a:latin typeface="Consolas" panose="020B0609020204030204" charset="0"/>
              <a:cs typeface="Consolas" panose="020B0609020204030204" charset="0"/>
            </a:endParaRP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t_id </a:t>
            </a:r>
            <a:r>
              <a:rPr lang="en-US" sz="1400" b="1">
                <a:solidFill>
                  <a:srgbClr val="800000"/>
                </a:solidFill>
                <a:latin typeface="Consolas" panose="020B0609020204030204" charset="0"/>
                <a:ea typeface="宋体" panose="02010600030101010101" pitchFamily="2" charset="-122"/>
                <a:cs typeface="Consolas" panose="020B0609020204030204" charset="0"/>
              </a:rPr>
              <a:t>FROM </a:t>
            </a:r>
            <a:r>
              <a:rPr lang="zh-CN" altLang="en-US" sz="1400">
                <a:latin typeface="Consolas" panose="020B0609020204030204" charset="0"/>
                <a:cs typeface="Consolas" panose="020B0609020204030204" charset="0"/>
              </a:rPr>
              <a:t>itheima.course </a:t>
            </a:r>
            <a:r>
              <a:rPr lang="en-US" sz="1400" b="1">
                <a:solidFill>
                  <a:srgbClr val="800000"/>
                </a:solidFill>
                <a:latin typeface="Consolas" panose="020B0609020204030204" charset="0"/>
                <a:ea typeface="宋体" panose="02010600030101010101" pitchFamily="2" charset="-122"/>
                <a:cs typeface="Consolas" panose="020B0609020204030204" charset="0"/>
              </a:rPr>
              <a:t>WHERE</a:t>
            </a:r>
            <a:r>
              <a:rPr lang="zh-CN" altLang="en-US" sz="1400">
                <a:latin typeface="Consolas" panose="020B0609020204030204" charset="0"/>
                <a:cs typeface="Consolas" panose="020B0609020204030204" charset="0"/>
              </a:rPr>
              <a:t> t_id = '周杰轮'</a:t>
            </a:r>
            <a:endParaRPr lang="zh-CN" altLang="en-US" sz="1400">
              <a:latin typeface="Consolas" panose="020B0609020204030204" charset="0"/>
              <a:cs typeface="Consolas" panose="020B0609020204030204" charset="0"/>
            </a:endParaRP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UNION ALL</a:t>
            </a:r>
            <a:endParaRPr lang="zh-CN" altLang="en-US" sz="1400">
              <a:latin typeface="Consolas" panose="020B0609020204030204" charset="0"/>
              <a:cs typeface="Consolas" panose="020B0609020204030204" charset="0"/>
            </a:endParaRP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t_id </a:t>
            </a:r>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a:latin typeface="Consolas" panose="020B0609020204030204" charset="0"/>
                <a:cs typeface="Consolas" panose="020B0609020204030204" charset="0"/>
              </a:rPr>
              <a:t> itheima.course </a:t>
            </a:r>
            <a:r>
              <a:rPr lang="en-US" sz="1400" b="1">
                <a:solidFill>
                  <a:srgbClr val="800000"/>
                </a:solidFill>
                <a:latin typeface="Consolas" panose="020B0609020204030204" charset="0"/>
                <a:ea typeface="宋体" panose="02010600030101010101" pitchFamily="2" charset="-122"/>
                <a:cs typeface="Consolas" panose="020B0609020204030204" charset="0"/>
              </a:rPr>
              <a:t>WHERE</a:t>
            </a:r>
            <a:r>
              <a:rPr lang="zh-CN" altLang="en-US" sz="1400">
                <a:latin typeface="Consolas" panose="020B0609020204030204" charset="0"/>
                <a:cs typeface="Consolas" panose="020B0609020204030204" charset="0"/>
              </a:rPr>
              <a:t> t_id = '王力鸿'</a:t>
            </a:r>
            <a:endParaRPr lang="zh-CN" altLang="en-US" sz="1400">
              <a:latin typeface="Consolas" panose="020B0609020204030204" charset="0"/>
              <a:cs typeface="Consolas" panose="020B0609020204030204" charset="0"/>
            </a:endParaRP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zh-CN" altLang="en-US" sz="1400">
                <a:latin typeface="Consolas" panose="020B0609020204030204" charset="0"/>
                <a:cs typeface="Consolas" panose="020B0609020204030204" charset="0"/>
              </a:rPr>
              <a:t> u </a:t>
            </a:r>
            <a:r>
              <a:rPr lang="en-US" sz="1400" b="1">
                <a:solidFill>
                  <a:srgbClr val="800000"/>
                </a:solidFill>
                <a:latin typeface="Consolas" panose="020B0609020204030204" charset="0"/>
                <a:ea typeface="宋体" panose="02010600030101010101" pitchFamily="2" charset="-122"/>
                <a:cs typeface="Consolas" panose="020B0609020204030204" charset="0"/>
              </a:rPr>
              <a:t>GROUP BY</a:t>
            </a:r>
            <a:r>
              <a:rPr lang="zh-CN" altLang="en-US" sz="1400">
                <a:latin typeface="Consolas" panose="020B0609020204030204" charset="0"/>
                <a:cs typeface="Consolas" panose="020B0609020204030204" charset="0"/>
              </a:rPr>
              <a:t> t_id;</a:t>
            </a:r>
            <a:endParaRPr lang="zh-CN" altLang="en-US" sz="1400">
              <a:latin typeface="Consolas" panose="020B0609020204030204" charset="0"/>
              <a:cs typeface="Consolas" panose="020B0609020204030204" charset="0"/>
            </a:endParaRPr>
          </a:p>
          <a:p>
            <a:pPr>
              <a:buFont typeface="Arial" panose="020B0604020202020204" pitchFamily="34" charset="0"/>
            </a:pPr>
            <a:endParaRPr lang="zh-CN" altLang="en-US" sz="1400">
              <a:latin typeface="Consolas" panose="020B0609020204030204" charset="0"/>
              <a:cs typeface="Consolas" panose="020B060902020403020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其它写法</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zh-CN"/>
              <a:t>用于</a:t>
            </a:r>
            <a:r>
              <a:rPr lang="en-US" altLang="zh-CN"/>
              <a:t>INSERT SELECT</a:t>
            </a:r>
            <a:r>
              <a:rPr lang="zh-CN" altLang="en-US"/>
              <a:t>中</a:t>
            </a:r>
            <a:endParaRPr lang="zh-CN" altLang="en-US"/>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rPr>
              <a:t>CREATE TABLE</a:t>
            </a:r>
            <a:r>
              <a:rPr lang="zh-CN" altLang="en-US" sz="1400">
                <a:latin typeface="Consolas" panose="020B0609020204030204" charset="0"/>
                <a:cs typeface="Consolas" panose="020B0609020204030204" charset="0"/>
              </a:rPr>
              <a:t> itheima.course2 </a:t>
            </a:r>
            <a:r>
              <a:rPr lang="en-US" sz="1400" b="1">
                <a:solidFill>
                  <a:srgbClr val="800000"/>
                </a:solidFill>
                <a:latin typeface="Consolas" panose="020B0609020204030204" charset="0"/>
                <a:ea typeface="宋体" panose="02010600030101010101" pitchFamily="2" charset="-122"/>
                <a:cs typeface="Consolas" panose="020B0609020204030204" charset="0"/>
              </a:rPr>
              <a:t>LIKE </a:t>
            </a:r>
            <a:r>
              <a:rPr lang="zh-CN" altLang="en-US" sz="1400">
                <a:latin typeface="Consolas" panose="020B0609020204030204" charset="0"/>
                <a:cs typeface="Consolas" panose="020B0609020204030204" charset="0"/>
              </a:rPr>
              <a:t>itheima.course;</a:t>
            </a:r>
            <a:endParaRPr lang="zh-CN" altLang="en-US" sz="1400">
              <a:latin typeface="Consolas" panose="020B0609020204030204" charset="0"/>
              <a:cs typeface="Consolas" panose="020B0609020204030204" charset="0"/>
            </a:endParaRPr>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rPr>
              <a:t>INSERT OVERWRITE</a:t>
            </a: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zh-CN" altLang="en-US" sz="1400">
                <a:latin typeface="Consolas" panose="020B0609020204030204" charset="0"/>
                <a:cs typeface="Consolas" panose="020B0609020204030204" charset="0"/>
              </a:rPr>
              <a:t> itheima.course2</a:t>
            </a:r>
            <a:endParaRPr lang="zh-CN" altLang="en-US" sz="1400">
              <a:latin typeface="Consolas" panose="020B0609020204030204" charset="0"/>
              <a:cs typeface="Consolas" panose="020B0609020204030204" charset="0"/>
            </a:endParaRPr>
          </a:p>
          <a:p>
            <a:pPr>
              <a:buFont typeface="Arial" panose="020B0604020202020204" pitchFamily="34" charset="0"/>
            </a:pPr>
            <a:r>
              <a:rPr lang="en-US" altLang="zh-CN"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SELECT </a:t>
            </a: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FROM </a:t>
            </a:r>
            <a:r>
              <a:rPr lang="zh-CN" altLang="en-US" sz="1400">
                <a:latin typeface="Consolas" panose="020B0609020204030204" charset="0"/>
                <a:cs typeface="Consolas" panose="020B0609020204030204" charset="0"/>
              </a:rPr>
              <a:t>itheima.course</a:t>
            </a:r>
            <a:endParaRPr lang="zh-CN" altLang="en-US" sz="1400">
              <a:latin typeface="Consolas" panose="020B0609020204030204" charset="0"/>
              <a:cs typeface="Consolas" panose="020B0609020204030204" charset="0"/>
            </a:endParaRP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UNION ALL</a:t>
            </a:r>
            <a:endParaRPr lang="zh-CN" altLang="en-US" sz="1400">
              <a:latin typeface="Consolas" panose="020B0609020204030204" charset="0"/>
              <a:cs typeface="Consolas" panose="020B0609020204030204" charset="0"/>
            </a:endParaRPr>
          </a:p>
          <a:p>
            <a:pPr>
              <a:buFont typeface="Arial" panose="020B0604020202020204" pitchFamily="34" charset="0"/>
            </a:pPr>
            <a:r>
              <a:rPr lang="en-US" altLang="zh-CN"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 </a:t>
            </a:r>
            <a:r>
              <a:rPr lang="en-US" sz="1400" b="1">
                <a:solidFill>
                  <a:srgbClr val="800000"/>
                </a:solidFill>
                <a:latin typeface="Consolas" panose="020B0609020204030204" charset="0"/>
                <a:ea typeface="宋体" panose="02010600030101010101" pitchFamily="2" charset="-122"/>
                <a:cs typeface="Consolas" panose="020B0609020204030204" charset="0"/>
              </a:rPr>
              <a:t>FROM </a:t>
            </a:r>
            <a:r>
              <a:rPr lang="zh-CN" altLang="en-US" sz="1400">
                <a:latin typeface="Consolas" panose="020B0609020204030204" charset="0"/>
                <a:cs typeface="Consolas" panose="020B0609020204030204" charset="0"/>
              </a:rPr>
              <a:t>itheima.course;</a:t>
            </a:r>
            <a:endParaRPr lang="zh-CN" altLang="en-US" sz="1400">
              <a:latin typeface="Consolas" panose="020B0609020204030204" charset="0"/>
              <a:cs typeface="Consolas" panose="020B060902020403020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547485" cy="3613150"/>
          </a:xfrm>
        </p:spPr>
        <p:txBody>
          <a:bodyPr/>
          <a:p>
            <a:pPr marL="0" indent="0">
              <a:buNone/>
            </a:pPr>
            <a:r>
              <a:rPr lang="en-US"/>
              <a:t>1. UNION</a:t>
            </a:r>
            <a:r>
              <a:rPr lang="zh-CN" altLang="en-US"/>
              <a:t>关键字的作用是？</a:t>
            </a:r>
            <a:endParaRPr lang="zh-CN" altLang="en-US"/>
          </a:p>
          <a:p>
            <a:pPr marL="285750" indent="-285750">
              <a:buFont typeface="Arial" panose="020B0604020202020204" pitchFamily="34" charset="0"/>
              <a:buChar char="•"/>
            </a:pPr>
            <a:r>
              <a:rPr lang="zh-CN" altLang="en-US" sz="1400"/>
              <a:t>将多个</a:t>
            </a:r>
            <a:r>
              <a:rPr lang="en-US" altLang="zh-CN" sz="1400"/>
              <a:t>SELECT</a:t>
            </a:r>
            <a:r>
              <a:rPr lang="zh-CN" altLang="en-US" sz="1400"/>
              <a:t>的结果集合并成一个</a:t>
            </a:r>
            <a:endParaRPr lang="zh-CN" altLang="en-US" sz="1400"/>
          </a:p>
          <a:p>
            <a:pPr marL="285750" indent="-285750">
              <a:buFont typeface="Arial" panose="020B0604020202020204" pitchFamily="34" charset="0"/>
              <a:buChar char="•"/>
            </a:pPr>
            <a:r>
              <a:rPr lang="zh-CN" altLang="en-US" sz="1400"/>
              <a:t>多个</a:t>
            </a:r>
            <a:r>
              <a:rPr lang="en-US" altLang="zh-CN" sz="1400"/>
              <a:t>SELECT</a:t>
            </a:r>
            <a:r>
              <a:rPr lang="zh-CN" altLang="en-US" sz="1400"/>
              <a:t>的结果集需要架构一致，否则无法合并</a:t>
            </a:r>
            <a:endParaRPr lang="zh-CN" altLang="en-US" sz="1400"/>
          </a:p>
          <a:p>
            <a:pPr marL="285750" indent="-285750">
              <a:buFont typeface="Arial" panose="020B0604020202020204" pitchFamily="34" charset="0"/>
              <a:buChar char="•"/>
            </a:pPr>
            <a:r>
              <a:rPr lang="zh-CN" altLang="en-US" sz="1400"/>
              <a:t>自带去重效果，如果无需去重，需要使用</a:t>
            </a:r>
            <a:r>
              <a:rPr lang="en-US" altLang="zh-CN" sz="1400"/>
              <a:t> UNION ALL</a:t>
            </a:r>
            <a:endParaRPr lang="zh-CN" altLang="en-US" sz="1400"/>
          </a:p>
          <a:p>
            <a:pPr marL="0" algn="l">
              <a:buNone/>
            </a:pPr>
            <a:r>
              <a:rPr lang="en-US" sz="1800"/>
              <a:t>2. UNION用在何处</a:t>
            </a:r>
            <a:endParaRPr lang="en-US" sz="1800"/>
          </a:p>
          <a:p>
            <a:pPr marL="285750" indent="-285750">
              <a:buFont typeface="Arial" panose="020B0604020202020204" pitchFamily="34" charset="0"/>
              <a:buChar char="•"/>
            </a:pPr>
            <a:r>
              <a:rPr lang="zh-CN" altLang="en-US" sz="1400"/>
              <a:t>可以用在任何需要</a:t>
            </a:r>
            <a:r>
              <a:rPr lang="en-US" altLang="zh-CN" sz="1400"/>
              <a:t>SELECT</a:t>
            </a:r>
            <a:r>
              <a:rPr lang="zh-CN" altLang="en-US" sz="1400"/>
              <a:t>发挥的地方（包括子查询、</a:t>
            </a:r>
            <a:r>
              <a:rPr lang="en-US" altLang="zh-CN" sz="1400"/>
              <a:t>ISNERT SELECT</a:t>
            </a:r>
            <a:r>
              <a:rPr lang="zh-CN" altLang="en-US" sz="1400"/>
              <a:t>等）</a:t>
            </a:r>
            <a:endParaRPr lang="zh-CN" altLang="en-US" sz="1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r>
              <a:rPr lang="zh-CN" dirty="0">
                <a:solidFill>
                  <a:srgbClr val="FF0000"/>
                </a:solidFill>
              </a:rPr>
              <a:t>数据查询</a:t>
            </a:r>
            <a:endParaRPr lang="zh-CN" dirty="0">
              <a:solidFill>
                <a:srgbClr val="FF0000"/>
              </a:solidFill>
            </a:endParaRPr>
          </a:p>
          <a:p>
            <a:r>
              <a:rPr lang="zh-CN" altLang="en-US" dirty="0"/>
              <a:t>函数</a:t>
            </a:r>
            <a:endParaRPr lang="zh-CN" altLang="en-US" dirty="0"/>
          </a:p>
          <a:p>
            <a:r>
              <a:rPr lang="zh-CN" altLang="en-US" dirty="0"/>
              <a:t>案例</a:t>
            </a:r>
            <a:endParaRPr lang="zh-CN" altLang="en-US" dirty="0"/>
          </a:p>
        </p:txBody>
      </p:sp>
      <p:pic>
        <p:nvPicPr>
          <p:cNvPr id="3" name="图形 2" descr="303b32313537333932333bbcfdcdb7"/>
          <p:cNvPicPr>
            <a:picLocks noChangeAspect="1"/>
          </p:cNvPicPr>
          <p:nvPr/>
        </p:nvPicPr>
        <p:blipFill>
          <a:blip r:embed="rId1"/>
          <a:stretch>
            <a:fillRect/>
          </a:stretch>
        </p:blipFill>
        <p:spPr>
          <a:xfrm>
            <a:off x="4655776" y="2908581"/>
            <a:ext cx="410210" cy="410210"/>
          </a:xfrm>
          <a:prstGeom prst="rect">
            <a:avLst/>
          </a:prstGeom>
        </p:spPr>
      </p:pic>
      <p:grpSp>
        <p:nvGrpSpPr>
          <p:cNvPr id="15" name="组合 14"/>
          <p:cNvGrpSpPr/>
          <p:nvPr/>
        </p:nvGrpSpPr>
        <p:grpSpPr>
          <a:xfrm>
            <a:off x="7103745" y="2078990"/>
            <a:ext cx="2968625" cy="2250440"/>
            <a:chOff x="11527" y="1204"/>
            <a:chExt cx="4675" cy="3544"/>
          </a:xfrm>
        </p:grpSpPr>
        <p:sp>
          <p:nvSpPr>
            <p:cNvPr id="4" name="左大括号 3"/>
            <p:cNvSpPr/>
            <p:nvPr>
              <p:custDataLst>
                <p:tags r:id="rId2"/>
              </p:custDataLst>
            </p:nvPr>
          </p:nvSpPr>
          <p:spPr>
            <a:xfrm>
              <a:off x="11527" y="1431"/>
              <a:ext cx="1021" cy="3107"/>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3"/>
              </p:custDataLst>
            </p:nvPr>
          </p:nvSpPr>
          <p:spPr>
            <a:xfrm>
              <a:off x="12661" y="1204"/>
              <a:ext cx="3253" cy="483"/>
            </a:xfrm>
            <a:prstGeom prst="rect">
              <a:avLst/>
            </a:prstGeom>
            <a:noFill/>
          </p:spPr>
          <p:txBody>
            <a:bodyPr wrap="square" rtlCol="0">
              <a:spAutoFit/>
            </a:bodyPr>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基本查询</a:t>
              </a:r>
              <a:endPar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4"/>
              </p:custDataLst>
            </p:nvPr>
          </p:nvSpPr>
          <p:spPr>
            <a:xfrm>
              <a:off x="12661" y="1998"/>
              <a:ext cx="3253" cy="483"/>
            </a:xfrm>
            <a:prstGeom prst="rect">
              <a:avLst/>
            </a:prstGeom>
            <a:noFill/>
          </p:spPr>
          <p:txBody>
            <a:bodyPr wrap="square" rtlCol="0">
              <a:spAutoFit/>
            </a:bodyPr>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RLIKE 正则匹配</a:t>
              </a:r>
              <a:endPar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6" name="文本框 5"/>
            <p:cNvSpPr txBox="1"/>
            <p:nvPr>
              <p:custDataLst>
                <p:tags r:id="rId5"/>
              </p:custDataLst>
            </p:nvPr>
          </p:nvSpPr>
          <p:spPr>
            <a:xfrm>
              <a:off x="12661" y="2791"/>
              <a:ext cx="3253" cy="483"/>
            </a:xfrm>
            <a:prstGeom prst="rect">
              <a:avLst/>
            </a:prstGeom>
            <a:noFill/>
          </p:spPr>
          <p:txBody>
            <a:bodyPr wrap="square" rtlCol="0">
              <a:spAutoFit/>
            </a:bodyPr>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UNION联合</a:t>
              </a:r>
              <a:endPar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2" name="文本框 11"/>
            <p:cNvSpPr txBox="1"/>
            <p:nvPr>
              <p:custDataLst>
                <p:tags r:id="rId6"/>
              </p:custDataLst>
            </p:nvPr>
          </p:nvSpPr>
          <p:spPr>
            <a:xfrm>
              <a:off x="12661" y="3584"/>
              <a:ext cx="3253" cy="483"/>
            </a:xfrm>
            <a:prstGeom prst="rect">
              <a:avLst/>
            </a:prstGeom>
            <a:noFill/>
          </p:spPr>
          <p:txBody>
            <a:bodyPr wrap="square" rtlCol="0">
              <a:spAutoFit/>
            </a:bodyPr>
            <a:p>
              <a:r>
                <a:rPr lang="en-US" sz="1400">
                  <a:solidFill>
                    <a:srgbClr val="FF0000"/>
                  </a:solidFill>
                  <a:latin typeface="阿里巴巴普惠体" panose="00020600040101010101" pitchFamily="18" charset="-122"/>
                  <a:ea typeface="阿里巴巴普惠体" panose="00020600040101010101" pitchFamily="18" charset="-122"/>
                </a:rPr>
                <a:t>Sampling</a:t>
              </a:r>
              <a:r>
                <a:rPr lang="zh-CN" altLang="en-US" sz="1400">
                  <a:solidFill>
                    <a:srgbClr val="FF0000"/>
                  </a:solidFill>
                  <a:latin typeface="阿里巴巴普惠体" panose="00020600040101010101" pitchFamily="18" charset="-122"/>
                  <a:ea typeface="阿里巴巴普惠体" panose="00020600040101010101" pitchFamily="18" charset="-122"/>
                </a:rPr>
                <a:t>采样</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7"/>
              </p:custDataLst>
            </p:nvPr>
          </p:nvSpPr>
          <p:spPr>
            <a:xfrm>
              <a:off x="12661" y="4265"/>
              <a:ext cx="3541" cy="483"/>
            </a:xfrm>
            <a:prstGeom prst="rect">
              <a:avLst/>
            </a:prstGeom>
            <a:noFill/>
          </p:spPr>
          <p:txBody>
            <a:bodyPr wrap="square" rtlCol="0">
              <a:spAutoFit/>
            </a:bodyPr>
            <a:p>
              <a:r>
                <a:rPr sz="1400">
                  <a:solidFill>
                    <a:schemeClr val="tx1">
                      <a:lumMod val="75000"/>
                      <a:lumOff val="25000"/>
                    </a:schemeClr>
                  </a:solidFill>
                  <a:latin typeface="阿里巴巴普惠体" panose="00020600040101010101" pitchFamily="18" charset="-122"/>
                  <a:ea typeface="阿里巴巴普惠体" panose="00020600040101010101" pitchFamily="18" charset="-122"/>
                </a:rPr>
                <a:t>Virtual Columns</a:t>
              </a: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虚拟列</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掌握对表数据进行采样操作</a:t>
            </a:r>
            <a:endParaRPr lang="zh-CN" sz="1600"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872490"/>
            <a:ext cx="5760720" cy="2660650"/>
          </a:xfrm>
        </p:spPr>
        <p:txBody>
          <a:bodyPr/>
          <a:p>
            <a:pPr marL="0" indent="0">
              <a:buNone/>
            </a:pPr>
            <a:r>
              <a:rPr lang="en-US" altLang="zh-CN"/>
              <a:t>1. </a:t>
            </a:r>
            <a:r>
              <a:rPr lang="zh-CN" altLang="en-US"/>
              <a:t>创建表的语法</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en-US" altLang="zh-CN"/>
              <a:t>2. </a:t>
            </a:r>
            <a:r>
              <a:rPr lang="zh-CN" altLang="en-US"/>
              <a:t>数据类型</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5232400" y="1341120"/>
            <a:ext cx="5452110" cy="186753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232400" y="3644900"/>
            <a:ext cx="4128135" cy="308102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为什么需要抽样表数据</a:t>
            </a:r>
            <a:endParaRPr lang="zh-CN" altLang="en-US"/>
          </a:p>
        </p:txBody>
      </p:sp>
      <p:sp>
        <p:nvSpPr>
          <p:cNvPr id="4" name="文本占位符 3"/>
          <p:cNvSpPr/>
          <p:nvPr>
            <p:ph type="body" sz="quarter" idx="11"/>
          </p:nvPr>
        </p:nvSpPr>
        <p:spPr/>
        <p:txBody>
          <a:bodyPr/>
          <a:p>
            <a:r>
              <a:rPr lang="zh-CN" altLang="en-US"/>
              <a:t>对表进行随机抽样是非常有必要的。</a:t>
            </a:r>
            <a:endParaRPr lang="zh-CN" altLang="en-US"/>
          </a:p>
          <a:p>
            <a:r>
              <a:rPr lang="zh-CN" altLang="en-US"/>
              <a:t>大数据体系下，在真正的企业环境中，很容易出现很大的表，比如体积达到</a:t>
            </a:r>
            <a:r>
              <a:rPr lang="en-US" altLang="zh-CN"/>
              <a:t>TB</a:t>
            </a:r>
            <a:r>
              <a:rPr lang="zh-CN" altLang="en-US"/>
              <a:t>级别。</a:t>
            </a:r>
            <a:endParaRPr lang="zh-CN" altLang="en-US"/>
          </a:p>
          <a:p>
            <a:r>
              <a:rPr lang="zh-CN" altLang="en-US"/>
              <a:t>对这种表一个简单的</a:t>
            </a:r>
            <a:r>
              <a:rPr lang="en-US" altLang="zh-CN"/>
              <a:t>SELECT * </a:t>
            </a:r>
            <a:r>
              <a:rPr lang="zh-CN" altLang="en-US"/>
              <a:t>都会非常的慢，哪怕</a:t>
            </a:r>
            <a:r>
              <a:rPr lang="en-US" altLang="zh-CN"/>
              <a:t>LIMIT 10</a:t>
            </a:r>
            <a:r>
              <a:rPr lang="zh-CN" altLang="en-US"/>
              <a:t>想要看</a:t>
            </a:r>
            <a:r>
              <a:rPr lang="en-US" altLang="zh-CN"/>
              <a:t>10</a:t>
            </a:r>
            <a:r>
              <a:rPr lang="zh-CN" altLang="en-US"/>
              <a:t>条数据，也会走</a:t>
            </a:r>
            <a:r>
              <a:rPr lang="en-US" altLang="zh-CN"/>
              <a:t>MapReduce</a:t>
            </a:r>
            <a:r>
              <a:rPr lang="zh-CN" altLang="en-US"/>
              <a:t>流程</a:t>
            </a:r>
            <a:endParaRPr lang="zh-CN" altLang="en-US"/>
          </a:p>
          <a:p>
            <a:r>
              <a:rPr lang="zh-CN" altLang="en-US"/>
              <a:t>这个时间等待是不合适的。</a:t>
            </a:r>
            <a:endParaRPr lang="zh-CN" altLang="en-US"/>
          </a:p>
          <a:p>
            <a:endParaRPr lang="zh-CN" altLang="en-US"/>
          </a:p>
          <a:p>
            <a:r>
              <a:rPr lang="en-US" altLang="zh-CN"/>
              <a:t>Hive</a:t>
            </a:r>
            <a:r>
              <a:rPr lang="zh-CN" altLang="en-US"/>
              <a:t>提供的快速抽样的语法，可以快速从大表中随机抽取一些数据供用户查看。</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TABLESAMPLE函数</a:t>
            </a:r>
            <a:endParaRPr lang="zh-CN" altLang="en-US"/>
          </a:p>
        </p:txBody>
      </p:sp>
      <p:sp>
        <p:nvSpPr>
          <p:cNvPr id="3" name="文本占位符 2"/>
          <p:cNvSpPr>
            <a:spLocks noGrp="1"/>
          </p:cNvSpPr>
          <p:nvPr>
            <p:ph type="body" sz="quarter" idx="11"/>
          </p:nvPr>
        </p:nvSpPr>
        <p:spPr/>
        <p:txBody>
          <a:bodyPr/>
          <a:p>
            <a:r>
              <a:rPr lang="zh-CN" altLang="en-US"/>
              <a:t>进行随机抽样，本质上就是用TABLESAMPLE函数</a:t>
            </a:r>
            <a:endParaRPr lang="zh-CN" altLang="en-US"/>
          </a:p>
          <a:p>
            <a:r>
              <a:rPr lang="zh-CN" altLang="en-US"/>
              <a:t>语法</a:t>
            </a:r>
            <a:r>
              <a:rPr lang="en-US" altLang="zh-CN"/>
              <a:t>1</a:t>
            </a:r>
            <a:r>
              <a:rPr lang="zh-CN" altLang="en-US"/>
              <a:t>，基于随机分桶抽样：</a:t>
            </a:r>
            <a:endParaRPr lang="zh-CN" altLang="en-US"/>
          </a:p>
          <a:p>
            <a:r>
              <a:rPr lang="en-US" altLang="zh-CN" sz="1400" b="1">
                <a:solidFill>
                  <a:srgbClr val="7F0000"/>
                </a:solidFill>
                <a:latin typeface="Consolas" panose="020B0609020204030204" charset="0"/>
                <a:cs typeface="Consolas" panose="020B0609020204030204" charset="0"/>
              </a:rPr>
              <a:t>SELECT </a:t>
            </a:r>
            <a:r>
              <a:rPr lang="en-US" altLang="zh-CN" sz="1400">
                <a:latin typeface="Consolas" panose="020B0609020204030204" charset="0"/>
                <a:cs typeface="Consolas" panose="020B0609020204030204" charset="0"/>
              </a:rPr>
              <a:t>... </a:t>
            </a:r>
            <a:r>
              <a:rPr lang="en-US" altLang="zh-CN" sz="1400" b="1">
                <a:solidFill>
                  <a:srgbClr val="7F0000"/>
                </a:solidFill>
                <a:latin typeface="Consolas" panose="020B0609020204030204" charset="0"/>
                <a:cs typeface="Consolas" panose="020B0609020204030204" charset="0"/>
              </a:rPr>
              <a:t>FROM</a:t>
            </a:r>
            <a:r>
              <a:rPr lang="en-US" altLang="zh-CN" sz="1400">
                <a:latin typeface="Consolas" panose="020B0609020204030204" charset="0"/>
                <a:cs typeface="Consolas" panose="020B0609020204030204" charset="0"/>
              </a:rPr>
              <a:t> tbl </a:t>
            </a:r>
            <a:r>
              <a:rPr lang="en-US" altLang="zh-CN" sz="1400" b="1">
                <a:solidFill>
                  <a:srgbClr val="7F0000"/>
                </a:solidFill>
                <a:latin typeface="Consolas" panose="020B0609020204030204" charset="0"/>
                <a:cs typeface="Consolas" panose="020B0609020204030204" charset="0"/>
              </a:rPr>
              <a:t>TABLESAMPLE</a:t>
            </a:r>
            <a:r>
              <a:rPr lang="en-US" altLang="zh-CN" sz="1400">
                <a:latin typeface="Consolas" panose="020B0609020204030204" charset="0"/>
                <a:cs typeface="Consolas" panose="020B0609020204030204" charset="0"/>
              </a:rPr>
              <a:t>(</a:t>
            </a:r>
            <a:r>
              <a:rPr lang="en-US" altLang="zh-CN" sz="1400" b="1">
                <a:solidFill>
                  <a:srgbClr val="7F0000"/>
                </a:solidFill>
                <a:latin typeface="Consolas" panose="020B0609020204030204" charset="0"/>
                <a:cs typeface="Consolas" panose="020B0609020204030204" charset="0"/>
              </a:rPr>
              <a:t>BUCKET</a:t>
            </a:r>
            <a:r>
              <a:rPr lang="en-US" altLang="zh-CN" sz="1400" b="1">
                <a:solidFill>
                  <a:schemeClr val="accent1">
                    <a:lumMod val="75000"/>
                  </a:schemeClr>
                </a:solidFill>
                <a:latin typeface="Consolas" panose="020B0609020204030204" charset="0"/>
                <a:cs typeface="Consolas" panose="020B0609020204030204" charset="0"/>
              </a:rPr>
              <a:t> x</a:t>
            </a:r>
            <a:r>
              <a:rPr lang="en-US" altLang="zh-CN" sz="1400">
                <a:latin typeface="Consolas" panose="020B0609020204030204" charset="0"/>
                <a:cs typeface="Consolas" panose="020B0609020204030204" charset="0"/>
              </a:rPr>
              <a:t> </a:t>
            </a:r>
            <a:r>
              <a:rPr lang="en-US" altLang="zh-CN" sz="1400" b="1">
                <a:solidFill>
                  <a:srgbClr val="7F0000"/>
                </a:solidFill>
                <a:latin typeface="Consolas" panose="020B0609020204030204" charset="0"/>
                <a:cs typeface="Consolas" panose="020B0609020204030204" charset="0"/>
              </a:rPr>
              <a:t>OUT OF</a:t>
            </a:r>
            <a:r>
              <a:rPr lang="en-US" altLang="zh-CN" sz="1400">
                <a:latin typeface="Consolas" panose="020B0609020204030204" charset="0"/>
                <a:cs typeface="Consolas" panose="020B0609020204030204" charset="0"/>
              </a:rPr>
              <a:t> </a:t>
            </a:r>
            <a:r>
              <a:rPr lang="en-US" altLang="zh-CN" sz="1400" b="1">
                <a:solidFill>
                  <a:schemeClr val="accent1">
                    <a:lumMod val="75000"/>
                  </a:schemeClr>
                </a:solidFill>
                <a:latin typeface="Consolas" panose="020B0609020204030204" charset="0"/>
                <a:cs typeface="Consolas" panose="020B0609020204030204" charset="0"/>
              </a:rPr>
              <a:t>y</a:t>
            </a:r>
            <a:r>
              <a:rPr lang="en-US" altLang="zh-CN" sz="1400">
                <a:latin typeface="Consolas" panose="020B0609020204030204" charset="0"/>
                <a:cs typeface="Consolas" panose="020B0609020204030204" charset="0"/>
              </a:rPr>
              <a:t> </a:t>
            </a:r>
            <a:r>
              <a:rPr lang="en-US" altLang="zh-CN" sz="1400" b="1">
                <a:solidFill>
                  <a:srgbClr val="7F0000"/>
                </a:solidFill>
                <a:latin typeface="Consolas" panose="020B0609020204030204" charset="0"/>
                <a:cs typeface="Consolas" panose="020B0609020204030204" charset="0"/>
              </a:rPr>
              <a:t>ON</a:t>
            </a:r>
            <a:r>
              <a:rPr lang="en-US" altLang="zh-CN" sz="1400">
                <a:latin typeface="Consolas" panose="020B0609020204030204" charset="0"/>
                <a:cs typeface="Consolas" panose="020B0609020204030204" charset="0"/>
              </a:rPr>
              <a:t>(</a:t>
            </a:r>
            <a:r>
              <a:rPr lang="en-US" altLang="zh-CN" sz="1400" b="1">
                <a:solidFill>
                  <a:schemeClr val="accent2"/>
                </a:solidFill>
                <a:latin typeface="Consolas" panose="020B0609020204030204" charset="0"/>
                <a:cs typeface="Consolas" panose="020B0609020204030204" charset="0"/>
              </a:rPr>
              <a:t>colname</a:t>
            </a:r>
            <a:r>
              <a:rPr lang="en-US" altLang="zh-CN" sz="1400">
                <a:latin typeface="Consolas" panose="020B0609020204030204" charset="0"/>
                <a:cs typeface="Consolas" panose="020B0609020204030204" charset="0"/>
              </a:rPr>
              <a:t> | </a:t>
            </a:r>
            <a:r>
              <a:rPr lang="en-US" altLang="zh-CN" sz="1400" b="1">
                <a:solidFill>
                  <a:schemeClr val="accent2"/>
                </a:solidFill>
                <a:latin typeface="Consolas" panose="020B0609020204030204" charset="0"/>
                <a:cs typeface="Consolas" panose="020B0609020204030204" charset="0"/>
              </a:rPr>
              <a:t>rand()</a:t>
            </a:r>
            <a:r>
              <a:rPr lang="en-US" altLang="zh-CN" sz="1400">
                <a:latin typeface="Consolas" panose="020B0609020204030204" charset="0"/>
                <a:cs typeface="Consolas" panose="020B0609020204030204" charset="0"/>
              </a:rPr>
              <a:t>))</a:t>
            </a:r>
            <a:endParaRPr lang="en-US" altLang="zh-CN"/>
          </a:p>
          <a:p>
            <a:pPr marL="285750" indent="-285750">
              <a:lnSpc>
                <a:spcPct val="100000"/>
              </a:lnSpc>
              <a:buFont typeface="Arial" panose="020B0604020202020204" pitchFamily="34" charset="0"/>
              <a:buChar char="•"/>
            </a:pPr>
            <a:r>
              <a:rPr lang="en-US" altLang="zh-CN" sz="1400"/>
              <a:t>y</a:t>
            </a:r>
            <a:r>
              <a:rPr lang="zh-CN" altLang="en-US" sz="1400"/>
              <a:t>表示将表数据随机划分成</a:t>
            </a:r>
            <a:r>
              <a:rPr lang="en-US" altLang="zh-CN" sz="1400"/>
              <a:t>y</a:t>
            </a:r>
            <a:r>
              <a:rPr lang="zh-CN" altLang="en-US" sz="1400"/>
              <a:t>份（</a:t>
            </a:r>
            <a:r>
              <a:rPr lang="en-US" altLang="zh-CN" sz="1400"/>
              <a:t>y</a:t>
            </a:r>
            <a:r>
              <a:rPr lang="zh-CN" altLang="en-US" sz="1400"/>
              <a:t>个桶）</a:t>
            </a:r>
            <a:endParaRPr lang="zh-CN" altLang="en-US" sz="1400"/>
          </a:p>
          <a:p>
            <a:pPr marL="285750" indent="-285750">
              <a:lnSpc>
                <a:spcPct val="100000"/>
              </a:lnSpc>
              <a:buFont typeface="Arial" panose="020B0604020202020204" pitchFamily="34" charset="0"/>
              <a:buChar char="•"/>
            </a:pPr>
            <a:r>
              <a:rPr lang="en-US" altLang="zh-CN" sz="1400"/>
              <a:t>x</a:t>
            </a:r>
            <a:r>
              <a:rPr lang="zh-CN" altLang="en-US" sz="1400"/>
              <a:t>表示从</a:t>
            </a:r>
            <a:r>
              <a:rPr lang="en-US" altLang="zh-CN" sz="1400"/>
              <a:t>y</a:t>
            </a:r>
            <a:r>
              <a:rPr lang="zh-CN" altLang="en-US" sz="1400"/>
              <a:t>里面随机抽取</a:t>
            </a:r>
            <a:r>
              <a:rPr lang="en-US" altLang="zh-CN" sz="1400"/>
              <a:t>x</a:t>
            </a:r>
            <a:r>
              <a:rPr lang="zh-CN" altLang="en-US" sz="1400"/>
              <a:t>份数据作为取样</a:t>
            </a:r>
            <a:endParaRPr lang="zh-CN" altLang="en-US" sz="1400"/>
          </a:p>
          <a:p>
            <a:pPr marL="285750" indent="-285750">
              <a:lnSpc>
                <a:spcPct val="100000"/>
              </a:lnSpc>
              <a:buFont typeface="Arial" panose="020B0604020202020204" pitchFamily="34" charset="0"/>
              <a:buChar char="•"/>
            </a:pPr>
            <a:r>
              <a:rPr lang="en-US" altLang="zh-CN" sz="1400"/>
              <a:t>colname</a:t>
            </a:r>
            <a:r>
              <a:rPr lang="zh-CN" altLang="en-US" sz="1400"/>
              <a:t>表示随机的依据基于某个列的值</a:t>
            </a:r>
            <a:endParaRPr lang="zh-CN" altLang="en-US" sz="1400"/>
          </a:p>
          <a:p>
            <a:pPr marL="285750" indent="-285750">
              <a:lnSpc>
                <a:spcPct val="100000"/>
              </a:lnSpc>
              <a:buFont typeface="Arial" panose="020B0604020202020204" pitchFamily="34" charset="0"/>
              <a:buChar char="•"/>
            </a:pPr>
            <a:r>
              <a:rPr lang="en-US" altLang="zh-CN" sz="1400"/>
              <a:t>rand()</a:t>
            </a:r>
            <a:r>
              <a:rPr lang="zh-CN" altLang="en-US" sz="1400"/>
              <a:t>表示随机的依据基于整行</a:t>
            </a:r>
            <a:endParaRPr lang="zh-CN" altLang="en-US" sz="1400"/>
          </a:p>
          <a:p>
            <a:pPr algn="l">
              <a:lnSpc>
                <a:spcPct val="150000"/>
              </a:lnSpc>
              <a:buClrTx/>
              <a:buSzTx/>
              <a:buFont typeface="Arial" panose="020B0604020202020204" pitchFamily="34" charset="0"/>
            </a:pPr>
            <a:r>
              <a:rPr lang="zh-CN" altLang="en-US" sz="1600"/>
              <a:t>示例：</a:t>
            </a:r>
            <a:endParaRPr lang="zh-CN" altLang="en-US" sz="1600"/>
          </a:p>
          <a:p>
            <a:pPr algn="l">
              <a:lnSpc>
                <a:spcPct val="100000"/>
              </a:lnSpc>
              <a:buClrTx/>
              <a:buSzTx/>
              <a:buFont typeface="Arial" panose="020B0604020202020204" pitchFamily="34" charset="0"/>
            </a:pPr>
            <a:r>
              <a:rPr lang="en-US" altLang="zh-CN" sz="1400">
                <a:latin typeface="Consolas" panose="020B0609020204030204" charset="0"/>
                <a:cs typeface="Consolas" panose="020B0609020204030204" charset="0"/>
              </a:rPr>
              <a:t>SELECT username, orderId, totalmoney FROM itheima.orders TABLESAMPLE(BUCKET 1 OUT OF 10 ON username);</a:t>
            </a:r>
            <a:endParaRPr lang="en-US" altLang="zh-CN" sz="1400">
              <a:latin typeface="Consolas" panose="020B0609020204030204" charset="0"/>
              <a:cs typeface="Consolas" panose="020B0609020204030204" charset="0"/>
            </a:endParaRPr>
          </a:p>
          <a:p>
            <a:pPr algn="l">
              <a:lnSpc>
                <a:spcPct val="100000"/>
              </a:lnSpc>
              <a:buClrTx/>
              <a:buSzTx/>
              <a:buFont typeface="Arial" panose="020B0604020202020204" pitchFamily="34" charset="0"/>
            </a:pPr>
            <a:r>
              <a:rPr lang="en-US" altLang="zh-CN" sz="1400">
                <a:latin typeface="Consolas" panose="020B0609020204030204" charset="0"/>
                <a:cs typeface="Consolas" panose="020B0609020204030204" charset="0"/>
              </a:rPr>
              <a:t>SELECT * FROM itheima.orders TABLESAMPLE(BUCKET 1 OUT OF 10 ON rand());</a:t>
            </a:r>
            <a:endParaRPr lang="en-US" altLang="zh-CN" sz="1400">
              <a:latin typeface="Consolas" panose="020B0609020204030204" charset="0"/>
              <a:cs typeface="Consolas" panose="020B0609020204030204" charset="0"/>
            </a:endParaRPr>
          </a:p>
          <a:p>
            <a:pPr algn="l">
              <a:lnSpc>
                <a:spcPct val="100000"/>
              </a:lnSpc>
              <a:buClrTx/>
              <a:buSzTx/>
              <a:buFont typeface="Arial" panose="020B0604020202020204" pitchFamily="34" charset="0"/>
            </a:pPr>
            <a:r>
              <a:rPr lang="zh-CN" altLang="en-US" sz="1400">
                <a:latin typeface="Consolas" panose="020B0609020204030204" charset="0"/>
                <a:cs typeface="Consolas" panose="020B0609020204030204" charset="0"/>
              </a:rPr>
              <a:t>注意：</a:t>
            </a:r>
            <a:endParaRPr lang="zh-CN" altLang="en-US" sz="1400">
              <a:latin typeface="Consolas" panose="020B0609020204030204" charset="0"/>
              <a:cs typeface="Consolas" panose="020B0609020204030204" charset="0"/>
            </a:endParaRPr>
          </a:p>
          <a:p>
            <a:pPr marL="285750" indent="-285750" algn="l">
              <a:lnSpc>
                <a:spcPct val="100000"/>
              </a:lnSpc>
              <a:buClrTx/>
              <a:buSzTx/>
              <a:buFont typeface="Arial" panose="020B0604020202020204" pitchFamily="34" charset="0"/>
              <a:buChar char="•"/>
            </a:pPr>
            <a:r>
              <a:rPr lang="zh-CN" altLang="en-US" sz="1400">
                <a:latin typeface="Consolas" panose="020B0609020204030204" charset="0"/>
                <a:cs typeface="Consolas" panose="020B0609020204030204" charset="0"/>
              </a:rPr>
              <a:t>使用</a:t>
            </a:r>
            <a:r>
              <a:rPr lang="en-US" altLang="zh-CN" sz="1400">
                <a:latin typeface="Consolas" panose="020B0609020204030204" charset="0"/>
                <a:cs typeface="Consolas" panose="020B0609020204030204" charset="0"/>
              </a:rPr>
              <a:t>colname</a:t>
            </a:r>
            <a:r>
              <a:rPr lang="zh-CN" altLang="en-US" sz="1400">
                <a:latin typeface="Consolas" panose="020B0609020204030204" charset="0"/>
                <a:cs typeface="Consolas" panose="020B0609020204030204" charset="0"/>
              </a:rPr>
              <a:t>作为随机依据，则其它条件不变下，每次抽样结果一致</a:t>
            </a:r>
            <a:endParaRPr lang="zh-CN" altLang="en-US" sz="1400">
              <a:latin typeface="Consolas" panose="020B0609020204030204" charset="0"/>
              <a:cs typeface="Consolas" panose="020B0609020204030204" charset="0"/>
            </a:endParaRPr>
          </a:p>
          <a:p>
            <a:pPr marL="285750" indent="-285750" algn="l">
              <a:lnSpc>
                <a:spcPct val="100000"/>
              </a:lnSpc>
              <a:buClrTx/>
              <a:buSzTx/>
              <a:buFont typeface="Arial" panose="020B0604020202020204" pitchFamily="34" charset="0"/>
              <a:buChar char="•"/>
            </a:pPr>
            <a:r>
              <a:rPr lang="zh-CN" altLang="en-US" sz="1400">
                <a:latin typeface="Consolas" panose="020B0609020204030204" charset="0"/>
                <a:cs typeface="Consolas" panose="020B0609020204030204" charset="0"/>
              </a:rPr>
              <a:t>使用</a:t>
            </a:r>
            <a:r>
              <a:rPr lang="en-US" altLang="zh-CN" sz="1400">
                <a:latin typeface="Consolas" panose="020B0609020204030204" charset="0"/>
                <a:cs typeface="Consolas" panose="020B0609020204030204" charset="0"/>
              </a:rPr>
              <a:t>rand()</a:t>
            </a:r>
            <a:r>
              <a:rPr lang="zh-CN" altLang="en-US" sz="1400">
                <a:latin typeface="Consolas" panose="020B0609020204030204" charset="0"/>
                <a:cs typeface="Consolas" panose="020B0609020204030204" charset="0"/>
              </a:rPr>
              <a:t>作为随机依据，每次抽样结果都不同</a:t>
            </a:r>
            <a:endParaRPr lang="zh-CN" altLang="en-US" sz="1400">
              <a:latin typeface="Consolas" panose="020B0609020204030204" charset="0"/>
              <a:cs typeface="Consolas" panose="020B060902020403020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TABLESAMPLE函数</a:t>
            </a:r>
            <a:endParaRPr lang="zh-CN" altLang="en-US"/>
          </a:p>
        </p:txBody>
      </p:sp>
      <p:sp>
        <p:nvSpPr>
          <p:cNvPr id="3" name="文本占位符 2"/>
          <p:cNvSpPr>
            <a:spLocks noGrp="1"/>
          </p:cNvSpPr>
          <p:nvPr>
            <p:ph type="body" sz="quarter" idx="11"/>
          </p:nvPr>
        </p:nvSpPr>
        <p:spPr/>
        <p:txBody>
          <a:bodyPr/>
          <a:p>
            <a:r>
              <a:rPr lang="zh-CN" altLang="en-US"/>
              <a:t>语法</a:t>
            </a:r>
            <a:r>
              <a:rPr lang="en-US" altLang="zh-CN"/>
              <a:t>2</a:t>
            </a:r>
            <a:r>
              <a:rPr lang="zh-CN" altLang="en-US"/>
              <a:t>，基于数据块抽样</a:t>
            </a:r>
            <a:endParaRPr lang="zh-CN" altLang="en-US"/>
          </a:p>
          <a:p>
            <a:r>
              <a:rPr lang="en-US" altLang="zh-CN" b="1">
                <a:solidFill>
                  <a:srgbClr val="7F0000"/>
                </a:solidFill>
                <a:latin typeface="Consolas" panose="020B0609020204030204" charset="0"/>
                <a:cs typeface="Consolas" panose="020B0609020204030204" charset="0"/>
                <a:sym typeface="+mn-ea"/>
              </a:rPr>
              <a:t>SELECT </a:t>
            </a:r>
            <a:r>
              <a:rPr lang="en-US" altLang="zh-CN">
                <a:latin typeface="Consolas" panose="020B0609020204030204" charset="0"/>
                <a:cs typeface="Consolas" panose="020B0609020204030204" charset="0"/>
                <a:sym typeface="+mn-ea"/>
              </a:rPr>
              <a:t>... </a:t>
            </a:r>
            <a:r>
              <a:rPr lang="en-US" altLang="zh-CN" b="1">
                <a:solidFill>
                  <a:srgbClr val="7F0000"/>
                </a:solidFill>
                <a:latin typeface="Consolas" panose="020B0609020204030204" charset="0"/>
                <a:cs typeface="Consolas" panose="020B0609020204030204" charset="0"/>
                <a:sym typeface="+mn-ea"/>
              </a:rPr>
              <a:t>FROM</a:t>
            </a:r>
            <a:r>
              <a:rPr lang="en-US" altLang="zh-CN">
                <a:latin typeface="Consolas" panose="020B0609020204030204" charset="0"/>
                <a:cs typeface="Consolas" panose="020B0609020204030204" charset="0"/>
                <a:sym typeface="+mn-ea"/>
              </a:rPr>
              <a:t> tbl </a:t>
            </a:r>
            <a:r>
              <a:rPr lang="en-US" altLang="zh-CN" b="1">
                <a:solidFill>
                  <a:srgbClr val="7F0000"/>
                </a:solidFill>
                <a:latin typeface="Consolas" panose="020B0609020204030204" charset="0"/>
                <a:cs typeface="Consolas" panose="020B0609020204030204" charset="0"/>
                <a:sym typeface="+mn-ea"/>
              </a:rPr>
              <a:t>TABLESAMPLE</a:t>
            </a:r>
            <a:r>
              <a:rPr lang="en-US" altLang="zh-CN">
                <a:latin typeface="Consolas" panose="020B0609020204030204" charset="0"/>
                <a:cs typeface="Consolas" panose="020B0609020204030204" charset="0"/>
                <a:sym typeface="+mn-ea"/>
              </a:rPr>
              <a:t>(num ROWS | num PERCENT | num(K|M|G));</a:t>
            </a:r>
            <a:endParaRPr lang="en-US" altLang="zh-CN">
              <a:latin typeface="Consolas" panose="020B0609020204030204" charset="0"/>
              <a:cs typeface="Consolas" panose="020B0609020204030204" charset="0"/>
              <a:sym typeface="+mn-ea"/>
            </a:endParaRPr>
          </a:p>
          <a:p>
            <a:pPr marL="285750" indent="-285750">
              <a:buFont typeface="Arial" panose="020B0604020202020204" pitchFamily="34" charset="0"/>
              <a:buChar char="•"/>
            </a:pPr>
            <a:r>
              <a:rPr lang="en-US" altLang="zh-CN">
                <a:latin typeface="Consolas" panose="020B0609020204030204" charset="0"/>
                <a:cs typeface="Consolas" panose="020B0609020204030204" charset="0"/>
                <a:sym typeface="+mn-ea"/>
              </a:rPr>
              <a:t>num ROWS </a:t>
            </a:r>
            <a:r>
              <a:rPr lang="zh-CN" altLang="en-US">
                <a:latin typeface="Consolas" panose="020B0609020204030204" charset="0"/>
                <a:cs typeface="Consolas" panose="020B0609020204030204" charset="0"/>
                <a:sym typeface="+mn-ea"/>
              </a:rPr>
              <a:t>表示抽样</a:t>
            </a:r>
            <a:r>
              <a:rPr lang="en-US" altLang="zh-CN">
                <a:latin typeface="Consolas" panose="020B0609020204030204" charset="0"/>
                <a:cs typeface="Consolas" panose="020B0609020204030204" charset="0"/>
                <a:sym typeface="+mn-ea"/>
              </a:rPr>
              <a:t>num</a:t>
            </a:r>
            <a:r>
              <a:rPr lang="zh-CN" altLang="en-US">
                <a:latin typeface="Consolas" panose="020B0609020204030204" charset="0"/>
                <a:cs typeface="Consolas" panose="020B0609020204030204" charset="0"/>
                <a:sym typeface="+mn-ea"/>
              </a:rPr>
              <a:t>条数据</a:t>
            </a:r>
            <a:endParaRPr lang="zh-CN" altLang="en-US">
              <a:latin typeface="Consolas" panose="020B0609020204030204" charset="0"/>
              <a:cs typeface="Consolas" panose="020B0609020204030204" charset="0"/>
              <a:sym typeface="+mn-ea"/>
            </a:endParaRPr>
          </a:p>
          <a:p>
            <a:pPr marL="285750" indent="-285750">
              <a:buFont typeface="Arial" panose="020B0604020202020204" pitchFamily="34" charset="0"/>
              <a:buChar char="•"/>
            </a:pPr>
            <a:r>
              <a:rPr lang="en-US" altLang="zh-CN">
                <a:latin typeface="Consolas" panose="020B0609020204030204" charset="0"/>
                <a:cs typeface="Consolas" panose="020B0609020204030204" charset="0"/>
                <a:sym typeface="+mn-ea"/>
              </a:rPr>
              <a:t>num PERCENT </a:t>
            </a:r>
            <a:r>
              <a:rPr lang="zh-CN" altLang="en-US">
                <a:latin typeface="Consolas" panose="020B0609020204030204" charset="0"/>
                <a:cs typeface="Consolas" panose="020B0609020204030204" charset="0"/>
                <a:sym typeface="+mn-ea"/>
              </a:rPr>
              <a:t>表示抽样</a:t>
            </a:r>
            <a:r>
              <a:rPr lang="en-US" altLang="zh-CN">
                <a:latin typeface="Consolas" panose="020B0609020204030204" charset="0"/>
                <a:cs typeface="Consolas" panose="020B0609020204030204" charset="0"/>
                <a:sym typeface="+mn-ea"/>
              </a:rPr>
              <a:t>num</a:t>
            </a:r>
            <a:r>
              <a:rPr lang="zh-CN" altLang="en-US">
                <a:latin typeface="Consolas" panose="020B0609020204030204" charset="0"/>
                <a:cs typeface="Consolas" panose="020B0609020204030204" charset="0"/>
                <a:sym typeface="+mn-ea"/>
              </a:rPr>
              <a:t>百分百比例的数据</a:t>
            </a:r>
            <a:endParaRPr lang="zh-CN" altLang="en-US">
              <a:latin typeface="Consolas" panose="020B0609020204030204" charset="0"/>
              <a:cs typeface="Consolas" panose="020B0609020204030204" charset="0"/>
              <a:sym typeface="+mn-ea"/>
            </a:endParaRPr>
          </a:p>
          <a:p>
            <a:pPr marL="285750" indent="-285750">
              <a:buFont typeface="Arial" panose="020B0604020202020204" pitchFamily="34" charset="0"/>
              <a:buChar char="•"/>
            </a:pPr>
            <a:r>
              <a:rPr lang="en-US" altLang="zh-CN">
                <a:latin typeface="Consolas" panose="020B0609020204030204" charset="0"/>
                <a:cs typeface="Consolas" panose="020B0609020204030204" charset="0"/>
                <a:sym typeface="+mn-ea"/>
              </a:rPr>
              <a:t>num(K|M|G) </a:t>
            </a:r>
            <a:r>
              <a:rPr lang="zh-CN" altLang="en-US">
                <a:latin typeface="Consolas" panose="020B0609020204030204" charset="0"/>
                <a:cs typeface="Consolas" panose="020B0609020204030204" charset="0"/>
                <a:sym typeface="+mn-ea"/>
              </a:rPr>
              <a:t>表示抽取</a:t>
            </a:r>
            <a:r>
              <a:rPr lang="en-US" altLang="zh-CN">
                <a:latin typeface="Consolas" panose="020B0609020204030204" charset="0"/>
                <a:cs typeface="Consolas" panose="020B0609020204030204" charset="0"/>
                <a:sym typeface="+mn-ea"/>
              </a:rPr>
              <a:t>num</a:t>
            </a:r>
            <a:r>
              <a:rPr lang="zh-CN" altLang="en-US">
                <a:latin typeface="Consolas" panose="020B0609020204030204" charset="0"/>
                <a:cs typeface="Consolas" panose="020B0609020204030204" charset="0"/>
                <a:sym typeface="+mn-ea"/>
              </a:rPr>
              <a:t>大小的数据，单位可以是</a:t>
            </a:r>
            <a:r>
              <a:rPr lang="en-US" altLang="zh-CN">
                <a:latin typeface="Consolas" panose="020B0609020204030204" charset="0"/>
                <a:cs typeface="Consolas" panose="020B0609020204030204" charset="0"/>
                <a:sym typeface="+mn-ea"/>
              </a:rPr>
              <a:t>K</a:t>
            </a:r>
            <a:r>
              <a:rPr lang="zh-CN" altLang="en-US">
                <a:latin typeface="Consolas" panose="020B0609020204030204" charset="0"/>
                <a:cs typeface="Consolas" panose="020B0609020204030204" charset="0"/>
                <a:sym typeface="+mn-ea"/>
              </a:rPr>
              <a:t>、</a:t>
            </a:r>
            <a:r>
              <a:rPr lang="en-US" altLang="zh-CN">
                <a:latin typeface="Consolas" panose="020B0609020204030204" charset="0"/>
                <a:cs typeface="Consolas" panose="020B0609020204030204" charset="0"/>
                <a:sym typeface="+mn-ea"/>
              </a:rPr>
              <a:t>M</a:t>
            </a:r>
            <a:r>
              <a:rPr lang="zh-CN" altLang="en-US">
                <a:latin typeface="Consolas" panose="020B0609020204030204" charset="0"/>
                <a:cs typeface="Consolas" panose="020B0609020204030204" charset="0"/>
                <a:sym typeface="+mn-ea"/>
              </a:rPr>
              <a:t>、</a:t>
            </a:r>
            <a:r>
              <a:rPr lang="en-US" altLang="zh-CN">
                <a:latin typeface="Consolas" panose="020B0609020204030204" charset="0"/>
                <a:cs typeface="Consolas" panose="020B0609020204030204" charset="0"/>
                <a:sym typeface="+mn-ea"/>
              </a:rPr>
              <a:t>G</a:t>
            </a:r>
            <a:r>
              <a:rPr lang="zh-CN" altLang="en-US">
                <a:latin typeface="Consolas" panose="020B0609020204030204" charset="0"/>
                <a:cs typeface="Consolas" panose="020B0609020204030204" charset="0"/>
                <a:sym typeface="+mn-ea"/>
              </a:rPr>
              <a:t>表示</a:t>
            </a:r>
            <a:r>
              <a:rPr lang="en-US" altLang="zh-CN">
                <a:latin typeface="Consolas" panose="020B0609020204030204" charset="0"/>
                <a:cs typeface="Consolas" panose="020B0609020204030204" charset="0"/>
                <a:sym typeface="+mn-ea"/>
              </a:rPr>
              <a:t>KB</a:t>
            </a:r>
            <a:r>
              <a:rPr lang="zh-CN" altLang="en-US">
                <a:latin typeface="Consolas" panose="020B0609020204030204" charset="0"/>
                <a:cs typeface="Consolas" panose="020B0609020204030204" charset="0"/>
                <a:sym typeface="+mn-ea"/>
              </a:rPr>
              <a:t>、</a:t>
            </a:r>
            <a:r>
              <a:rPr lang="en-US" altLang="zh-CN">
                <a:latin typeface="Consolas" panose="020B0609020204030204" charset="0"/>
                <a:cs typeface="Consolas" panose="020B0609020204030204" charset="0"/>
                <a:sym typeface="+mn-ea"/>
              </a:rPr>
              <a:t>MB</a:t>
            </a:r>
            <a:r>
              <a:rPr lang="zh-CN" altLang="en-US">
                <a:latin typeface="Consolas" panose="020B0609020204030204" charset="0"/>
                <a:cs typeface="Consolas" panose="020B0609020204030204" charset="0"/>
                <a:sym typeface="+mn-ea"/>
              </a:rPr>
              <a:t>、</a:t>
            </a:r>
            <a:r>
              <a:rPr lang="en-US" altLang="zh-CN">
                <a:latin typeface="Consolas" panose="020B0609020204030204" charset="0"/>
                <a:cs typeface="Consolas" panose="020B0609020204030204" charset="0"/>
                <a:sym typeface="+mn-ea"/>
              </a:rPr>
              <a:t>GB</a:t>
            </a:r>
            <a:endParaRPr lang="en-US" altLang="zh-CN">
              <a:latin typeface="Consolas" panose="020B0609020204030204" charset="0"/>
              <a:cs typeface="Consolas" panose="020B0609020204030204" charset="0"/>
              <a:sym typeface="+mn-ea"/>
            </a:endParaRPr>
          </a:p>
          <a:p>
            <a:pPr>
              <a:buFont typeface="Arial" panose="020B0604020202020204" pitchFamily="34" charset="0"/>
            </a:pPr>
            <a:endParaRPr lang="en-US" altLang="zh-CN">
              <a:latin typeface="Consolas" panose="020B0609020204030204" charset="0"/>
              <a:cs typeface="Consolas" panose="020B0609020204030204" charset="0"/>
              <a:sym typeface="+mn-ea"/>
            </a:endParaRPr>
          </a:p>
          <a:p>
            <a:pPr>
              <a:buFont typeface="Arial" panose="020B0604020202020204" pitchFamily="34" charset="0"/>
            </a:pPr>
            <a:r>
              <a:rPr lang="zh-CN" altLang="en-US">
                <a:latin typeface="Consolas" panose="020B0609020204030204" charset="0"/>
                <a:cs typeface="Consolas" panose="020B0609020204030204" charset="0"/>
                <a:sym typeface="+mn-ea"/>
              </a:rPr>
              <a:t>注意：</a:t>
            </a:r>
            <a:endParaRPr lang="zh-CN" altLang="en-US">
              <a:latin typeface="Consolas" panose="020B0609020204030204" charset="0"/>
              <a:cs typeface="Consolas" panose="020B0609020204030204" charset="0"/>
              <a:sym typeface="+mn-ea"/>
            </a:endParaRPr>
          </a:p>
          <a:p>
            <a:pPr>
              <a:buFont typeface="Arial" panose="020B0604020202020204" pitchFamily="34" charset="0"/>
            </a:pPr>
            <a:r>
              <a:rPr lang="zh-CN" altLang="en-US">
                <a:latin typeface="Consolas" panose="020B0609020204030204" charset="0"/>
                <a:cs typeface="Consolas" panose="020B0609020204030204" charset="0"/>
                <a:sym typeface="+mn-ea"/>
              </a:rPr>
              <a:t>使用这种语法抽样，条件不变的话，每一次抽样的结果都一致</a:t>
            </a:r>
            <a:endParaRPr lang="zh-CN" altLang="en-US">
              <a:latin typeface="Consolas" panose="020B0609020204030204" charset="0"/>
              <a:cs typeface="Consolas" panose="020B0609020204030204" charset="0"/>
              <a:sym typeface="+mn-ea"/>
            </a:endParaRPr>
          </a:p>
          <a:p>
            <a:pPr>
              <a:buFont typeface="Arial" panose="020B0604020202020204" pitchFamily="34" charset="0"/>
            </a:pPr>
            <a:r>
              <a:rPr lang="zh-CN" altLang="en-US">
                <a:latin typeface="Consolas" panose="020B0609020204030204" charset="0"/>
                <a:cs typeface="Consolas" panose="020B0609020204030204" charset="0"/>
                <a:sym typeface="+mn-ea"/>
              </a:rPr>
              <a:t>即无法做到随机，只是按照数据顺序从前向后取。</a:t>
            </a:r>
            <a:endParaRPr lang="en-US" altLang="zh-CN">
              <a:latin typeface="Consolas" panose="020B0609020204030204" charset="0"/>
              <a:cs typeface="Consolas" panose="020B0609020204030204" charset="0"/>
              <a:sym typeface="+mn-e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547485" cy="3613150"/>
          </a:xfrm>
        </p:spPr>
        <p:txBody>
          <a:bodyPr/>
          <a:p>
            <a:pPr marL="0" indent="0">
              <a:buNone/>
            </a:pPr>
            <a:r>
              <a:rPr lang="en-US" altLang="zh-CN"/>
              <a:t>1. </a:t>
            </a:r>
            <a:r>
              <a:rPr lang="zh-CN" altLang="en-US"/>
              <a:t>为什么需要抽样？</a:t>
            </a:r>
            <a:endParaRPr lang="zh-CN" altLang="en-US" sz="1400"/>
          </a:p>
          <a:p>
            <a:pPr marL="0" indent="0">
              <a:buNone/>
            </a:pPr>
            <a:r>
              <a:rPr lang="zh-CN" altLang="en-US" sz="1400"/>
              <a:t>大数据体系下，表内容一般偏大，小操作也要很久</a:t>
            </a:r>
            <a:endParaRPr lang="zh-CN" altLang="en-US" sz="1400"/>
          </a:p>
          <a:p>
            <a:pPr marL="0" indent="0">
              <a:buNone/>
            </a:pPr>
            <a:r>
              <a:rPr lang="zh-CN" altLang="en-US" sz="1400"/>
              <a:t>所以如果想要简单看看数据，可以通过抽样快速查看</a:t>
            </a:r>
            <a:endParaRPr lang="zh-CN" altLang="en-US" sz="1400"/>
          </a:p>
          <a:p>
            <a:pPr marL="0" indent="0">
              <a:buNone/>
            </a:pPr>
            <a:r>
              <a:rPr lang="en-US" altLang="zh-CN" sz="1800"/>
              <a:t>2. TABLESAMPLE函数的使用</a:t>
            </a:r>
            <a:endParaRPr lang="en-US" altLang="zh-CN" sz="1800"/>
          </a:p>
          <a:p>
            <a:pPr marL="285750" indent="-285750">
              <a:buFont typeface="Arial" panose="020B0604020202020204" pitchFamily="34" charset="0"/>
              <a:buChar char="•"/>
            </a:pPr>
            <a:r>
              <a:rPr lang="zh-CN" altLang="en-US" sz="1400"/>
              <a:t>桶抽样方式，TABLESAMPLE</a:t>
            </a:r>
            <a:r>
              <a:rPr lang="en-US" altLang="zh-CN" sz="1400"/>
              <a:t>(</a:t>
            </a:r>
            <a:r>
              <a:rPr lang="en-US" altLang="zh-CN" sz="1400" b="1">
                <a:solidFill>
                  <a:srgbClr val="7F0000"/>
                </a:solidFill>
                <a:latin typeface="Consolas" panose="020B0609020204030204" charset="0"/>
                <a:cs typeface="Consolas" panose="020B0609020204030204" charset="0"/>
                <a:sym typeface="+mn-ea"/>
              </a:rPr>
              <a:t>BUCKET</a:t>
            </a:r>
            <a:r>
              <a:rPr lang="en-US" altLang="zh-CN" sz="1400" b="1">
                <a:solidFill>
                  <a:schemeClr val="accent1">
                    <a:lumMod val="75000"/>
                  </a:schemeClr>
                </a:solidFill>
                <a:latin typeface="Consolas" panose="020B0609020204030204" charset="0"/>
                <a:cs typeface="Consolas" panose="020B0609020204030204" charset="0"/>
                <a:sym typeface="+mn-ea"/>
              </a:rPr>
              <a:t> x</a:t>
            </a:r>
            <a:r>
              <a:rPr lang="en-US" altLang="zh-CN" sz="1400">
                <a:latin typeface="Consolas" panose="020B0609020204030204" charset="0"/>
                <a:cs typeface="Consolas" panose="020B0609020204030204" charset="0"/>
                <a:sym typeface="+mn-ea"/>
              </a:rPr>
              <a:t> </a:t>
            </a:r>
            <a:r>
              <a:rPr lang="en-US" altLang="zh-CN" sz="1400" b="1">
                <a:solidFill>
                  <a:srgbClr val="7F0000"/>
                </a:solidFill>
                <a:latin typeface="Consolas" panose="020B0609020204030204" charset="0"/>
                <a:cs typeface="Consolas" panose="020B0609020204030204" charset="0"/>
                <a:sym typeface="+mn-ea"/>
              </a:rPr>
              <a:t>OUT OF</a:t>
            </a:r>
            <a:r>
              <a:rPr lang="en-US" altLang="zh-CN" sz="1400">
                <a:latin typeface="Consolas" panose="020B0609020204030204" charset="0"/>
                <a:cs typeface="Consolas" panose="020B0609020204030204" charset="0"/>
                <a:sym typeface="+mn-ea"/>
              </a:rPr>
              <a:t> </a:t>
            </a:r>
            <a:r>
              <a:rPr lang="en-US" altLang="zh-CN" sz="1400" b="1">
                <a:solidFill>
                  <a:schemeClr val="accent1">
                    <a:lumMod val="75000"/>
                  </a:schemeClr>
                </a:solidFill>
                <a:latin typeface="Consolas" panose="020B0609020204030204" charset="0"/>
                <a:cs typeface="Consolas" panose="020B0609020204030204" charset="0"/>
                <a:sym typeface="+mn-ea"/>
              </a:rPr>
              <a:t>y</a:t>
            </a:r>
            <a:r>
              <a:rPr lang="en-US" altLang="zh-CN" sz="1400">
                <a:latin typeface="Consolas" panose="020B0609020204030204" charset="0"/>
                <a:cs typeface="Consolas" panose="020B0609020204030204" charset="0"/>
                <a:sym typeface="+mn-ea"/>
              </a:rPr>
              <a:t> </a:t>
            </a:r>
            <a:r>
              <a:rPr lang="en-US" altLang="zh-CN" sz="1400" b="1">
                <a:solidFill>
                  <a:srgbClr val="7F0000"/>
                </a:solidFill>
                <a:latin typeface="Consolas" panose="020B0609020204030204" charset="0"/>
                <a:cs typeface="Consolas" panose="020B0609020204030204" charset="0"/>
                <a:sym typeface="+mn-ea"/>
              </a:rPr>
              <a:t>ON</a:t>
            </a:r>
            <a:r>
              <a:rPr lang="en-US" altLang="zh-CN" sz="1400">
                <a:latin typeface="Consolas" panose="020B0609020204030204" charset="0"/>
                <a:cs typeface="Consolas" panose="020B0609020204030204" charset="0"/>
                <a:sym typeface="+mn-ea"/>
              </a:rPr>
              <a:t>(</a:t>
            </a:r>
            <a:r>
              <a:rPr lang="en-US" altLang="zh-CN" sz="1400" b="1">
                <a:solidFill>
                  <a:schemeClr val="accent2"/>
                </a:solidFill>
                <a:latin typeface="Consolas" panose="020B0609020204030204" charset="0"/>
                <a:cs typeface="Consolas" panose="020B0609020204030204" charset="0"/>
                <a:sym typeface="+mn-ea"/>
              </a:rPr>
              <a:t>colname</a:t>
            </a:r>
            <a:r>
              <a:rPr lang="en-US" altLang="zh-CN" sz="1400">
                <a:latin typeface="Consolas" panose="020B0609020204030204" charset="0"/>
                <a:cs typeface="Consolas" panose="020B0609020204030204" charset="0"/>
                <a:sym typeface="+mn-ea"/>
              </a:rPr>
              <a:t> | </a:t>
            </a:r>
            <a:r>
              <a:rPr lang="en-US" altLang="zh-CN" sz="1400" b="1">
                <a:solidFill>
                  <a:schemeClr val="accent2"/>
                </a:solidFill>
                <a:latin typeface="Consolas" panose="020B0609020204030204" charset="0"/>
                <a:cs typeface="Consolas" panose="020B0609020204030204" charset="0"/>
                <a:sym typeface="+mn-ea"/>
              </a:rPr>
              <a:t>rand()</a:t>
            </a:r>
            <a:r>
              <a:rPr lang="en-US" altLang="zh-CN" sz="1400">
                <a:latin typeface="Consolas" panose="020B0609020204030204" charset="0"/>
                <a:cs typeface="Consolas" panose="020B0609020204030204" charset="0"/>
                <a:sym typeface="+mn-ea"/>
              </a:rPr>
              <a:t>)</a:t>
            </a:r>
            <a:r>
              <a:rPr lang="en-US" altLang="zh-CN" sz="1400"/>
              <a:t>)</a:t>
            </a:r>
            <a:r>
              <a:rPr lang="zh-CN" altLang="en-US" sz="1400"/>
              <a:t>，推荐，完全随机，速度略慢块抽样，</a:t>
            </a:r>
            <a:r>
              <a:rPr lang="zh-CN" altLang="en-US" sz="1400" b="1">
                <a:solidFill>
                  <a:schemeClr val="accent2"/>
                </a:solidFill>
              </a:rPr>
              <a:t>使用分桶表可以加速</a:t>
            </a:r>
            <a:endParaRPr lang="zh-CN" altLang="en-US" sz="1400"/>
          </a:p>
          <a:p>
            <a:pPr marL="285750" indent="-285750">
              <a:buFont typeface="Arial" panose="020B0604020202020204" pitchFamily="34" charset="0"/>
              <a:buChar char="•"/>
            </a:pPr>
            <a:r>
              <a:rPr lang="zh-CN" altLang="en-US" sz="1400"/>
              <a:t>块抽样方式，</a:t>
            </a:r>
            <a:r>
              <a:rPr lang="zh-CN" altLang="en-US" sz="1400">
                <a:sym typeface="+mn-ea"/>
              </a:rPr>
              <a:t>TABLESAMPLE</a:t>
            </a:r>
            <a:r>
              <a:rPr lang="en-US" altLang="zh-CN" sz="1400">
                <a:sym typeface="+mn-ea"/>
              </a:rPr>
              <a:t>(</a:t>
            </a:r>
            <a:r>
              <a:rPr lang="en-US" altLang="zh-CN" sz="1400">
                <a:latin typeface="Consolas" panose="020B0609020204030204" charset="0"/>
                <a:cs typeface="Consolas" panose="020B0609020204030204" charset="0"/>
                <a:sym typeface="+mn-ea"/>
              </a:rPr>
              <a:t>num ROWS | num PERCENT | num(K|M|G)</a:t>
            </a:r>
            <a:r>
              <a:rPr lang="en-US" altLang="zh-CN" sz="1400">
                <a:sym typeface="+mn-ea"/>
              </a:rPr>
              <a:t>)</a:t>
            </a:r>
            <a:r>
              <a:rPr lang="zh-CN" altLang="en-US" sz="1400">
                <a:sym typeface="+mn-ea"/>
              </a:rPr>
              <a:t>，速度快于桶抽样方式，但不随机，只是按照数据顺序从前向后取。</a:t>
            </a:r>
            <a:endParaRPr lang="zh-CN" altLang="en-US" sz="1400">
              <a:sym typeface="+mn-e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r>
              <a:rPr lang="zh-CN" dirty="0">
                <a:solidFill>
                  <a:srgbClr val="FF0000"/>
                </a:solidFill>
              </a:rPr>
              <a:t>数据查询</a:t>
            </a:r>
            <a:endParaRPr lang="zh-CN" dirty="0">
              <a:solidFill>
                <a:srgbClr val="FF0000"/>
              </a:solidFill>
            </a:endParaRPr>
          </a:p>
          <a:p>
            <a:r>
              <a:rPr lang="zh-CN" altLang="en-US" dirty="0"/>
              <a:t>函数</a:t>
            </a:r>
            <a:endParaRPr lang="zh-CN" altLang="en-US" dirty="0"/>
          </a:p>
          <a:p>
            <a:r>
              <a:rPr lang="zh-CN" altLang="en-US" dirty="0"/>
              <a:t>案例</a:t>
            </a:r>
            <a:endParaRPr lang="zh-CN" altLang="en-US" dirty="0"/>
          </a:p>
        </p:txBody>
      </p:sp>
      <p:pic>
        <p:nvPicPr>
          <p:cNvPr id="3" name="图形 2" descr="303b32313537333932333bbcfdcdb7"/>
          <p:cNvPicPr>
            <a:picLocks noChangeAspect="1"/>
          </p:cNvPicPr>
          <p:nvPr/>
        </p:nvPicPr>
        <p:blipFill>
          <a:blip r:embed="rId1"/>
          <a:stretch>
            <a:fillRect/>
          </a:stretch>
        </p:blipFill>
        <p:spPr>
          <a:xfrm>
            <a:off x="4655776" y="2908581"/>
            <a:ext cx="410210" cy="410210"/>
          </a:xfrm>
          <a:prstGeom prst="rect">
            <a:avLst/>
          </a:prstGeom>
        </p:spPr>
      </p:pic>
      <p:grpSp>
        <p:nvGrpSpPr>
          <p:cNvPr id="15" name="组合 14"/>
          <p:cNvGrpSpPr/>
          <p:nvPr/>
        </p:nvGrpSpPr>
        <p:grpSpPr>
          <a:xfrm>
            <a:off x="7103745" y="2132330"/>
            <a:ext cx="2968625" cy="2250440"/>
            <a:chOff x="11527" y="1204"/>
            <a:chExt cx="4675" cy="3544"/>
          </a:xfrm>
        </p:grpSpPr>
        <p:sp>
          <p:nvSpPr>
            <p:cNvPr id="4" name="左大括号 3"/>
            <p:cNvSpPr/>
            <p:nvPr>
              <p:custDataLst>
                <p:tags r:id="rId2"/>
              </p:custDataLst>
            </p:nvPr>
          </p:nvSpPr>
          <p:spPr>
            <a:xfrm>
              <a:off x="11527" y="1431"/>
              <a:ext cx="1021" cy="3045"/>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3"/>
              </p:custDataLst>
            </p:nvPr>
          </p:nvSpPr>
          <p:spPr>
            <a:xfrm>
              <a:off x="12661" y="1204"/>
              <a:ext cx="3253" cy="483"/>
            </a:xfrm>
            <a:prstGeom prst="rect">
              <a:avLst/>
            </a:prstGeom>
            <a:noFill/>
          </p:spPr>
          <p:txBody>
            <a:bodyPr wrap="square" rtlCol="0">
              <a:spAutoFit/>
            </a:bodyPr>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基本查询</a:t>
              </a:r>
              <a:endPar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4"/>
              </p:custDataLst>
            </p:nvPr>
          </p:nvSpPr>
          <p:spPr>
            <a:xfrm>
              <a:off x="12661" y="1998"/>
              <a:ext cx="3253" cy="483"/>
            </a:xfrm>
            <a:prstGeom prst="rect">
              <a:avLst/>
            </a:prstGeom>
            <a:noFill/>
          </p:spPr>
          <p:txBody>
            <a:bodyPr wrap="square" rtlCol="0">
              <a:spAutoFit/>
            </a:bodyPr>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RLIKE 正则匹配</a:t>
              </a:r>
              <a:endPar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6" name="文本框 5"/>
            <p:cNvSpPr txBox="1"/>
            <p:nvPr>
              <p:custDataLst>
                <p:tags r:id="rId5"/>
              </p:custDataLst>
            </p:nvPr>
          </p:nvSpPr>
          <p:spPr>
            <a:xfrm>
              <a:off x="12661" y="2791"/>
              <a:ext cx="3253" cy="483"/>
            </a:xfrm>
            <a:prstGeom prst="rect">
              <a:avLst/>
            </a:prstGeom>
            <a:noFill/>
          </p:spPr>
          <p:txBody>
            <a:bodyPr wrap="square" rtlCol="0">
              <a:spAutoFit/>
            </a:bodyPr>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UNION联合</a:t>
              </a:r>
              <a:endPar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2" name="文本框 11"/>
            <p:cNvSpPr txBox="1"/>
            <p:nvPr>
              <p:custDataLst>
                <p:tags r:id="rId6"/>
              </p:custDataLst>
            </p:nvPr>
          </p:nvSpPr>
          <p:spPr>
            <a:xfrm>
              <a:off x="12661" y="3584"/>
              <a:ext cx="3253" cy="483"/>
            </a:xfrm>
            <a:prstGeom prst="rect">
              <a:avLst/>
            </a:prstGeom>
            <a:noFill/>
          </p:spPr>
          <p:txBody>
            <a:bodyPr wrap="square" rtlCol="0">
              <a:spAutoFit/>
            </a:bodyPr>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Sampling</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采样</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7"/>
              </p:custDataLst>
            </p:nvPr>
          </p:nvSpPr>
          <p:spPr>
            <a:xfrm>
              <a:off x="12661" y="4265"/>
              <a:ext cx="3541" cy="483"/>
            </a:xfrm>
            <a:prstGeom prst="rect">
              <a:avLst/>
            </a:prstGeom>
            <a:noFill/>
          </p:spPr>
          <p:txBody>
            <a:bodyPr wrap="square" rtlCol="0">
              <a:spAutoFit/>
            </a:bodyPr>
            <a:p>
              <a:r>
                <a:rPr sz="1400">
                  <a:solidFill>
                    <a:srgbClr val="FF0000"/>
                  </a:solidFill>
                  <a:latin typeface="阿里巴巴普惠体" panose="00020600040101010101" pitchFamily="18" charset="-122"/>
                  <a:ea typeface="阿里巴巴普惠体" panose="00020600040101010101" pitchFamily="18" charset="-122"/>
                </a:rPr>
                <a:t>Virtual Columns</a:t>
              </a:r>
              <a:r>
                <a:rPr lang="en-US" sz="1400">
                  <a:solidFill>
                    <a:srgbClr val="FF0000"/>
                  </a:solidFill>
                  <a:latin typeface="阿里巴巴普惠体" panose="00020600040101010101" pitchFamily="18" charset="-122"/>
                  <a:ea typeface="阿里巴巴普惠体" panose="00020600040101010101" pitchFamily="18" charset="-122"/>
                </a:rPr>
                <a:t> </a:t>
              </a:r>
              <a:r>
                <a:rPr lang="zh-CN" altLang="en-US" sz="1400">
                  <a:solidFill>
                    <a:srgbClr val="FF0000"/>
                  </a:solidFill>
                  <a:latin typeface="阿里巴巴普惠体" panose="00020600040101010101" pitchFamily="18" charset="-122"/>
                  <a:ea typeface="阿里巴巴普惠体" panose="00020600040101010101" pitchFamily="18" charset="-122"/>
                </a:rPr>
                <a:t>虚拟列</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掌握虚拟列的使用方式</a:t>
            </a:r>
            <a:endParaRPr lang="zh-CN" sz="1600" dirty="0">
              <a:solidFill>
                <a:srgbClr val="FF0000"/>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Virtual Columns虚拟列</a:t>
            </a:r>
            <a:endParaRPr lang="zh-CN" altLang="en-US"/>
          </a:p>
        </p:txBody>
      </p:sp>
      <p:sp>
        <p:nvSpPr>
          <p:cNvPr id="3" name="文本占位符 2"/>
          <p:cNvSpPr>
            <a:spLocks noGrp="1"/>
          </p:cNvSpPr>
          <p:nvPr>
            <p:ph type="body" sz="quarter" idx="11"/>
          </p:nvPr>
        </p:nvSpPr>
        <p:spPr/>
        <p:txBody>
          <a:bodyPr/>
          <a:p>
            <a:pPr>
              <a:lnSpc>
                <a:spcPct val="100000"/>
              </a:lnSpc>
            </a:pPr>
            <a:r>
              <a:rPr lang="zh-CN" altLang="en-US"/>
              <a:t>虚拟列是</a:t>
            </a:r>
            <a:r>
              <a:rPr lang="en-US" altLang="zh-CN"/>
              <a:t>Hive</a:t>
            </a:r>
            <a:r>
              <a:rPr lang="zh-CN" altLang="en-US"/>
              <a:t>内置的可以在查询语句中使用的特殊标记，可以查询数据本身的详细参数。</a:t>
            </a:r>
            <a:endParaRPr lang="zh-CN" altLang="en-US"/>
          </a:p>
          <a:p>
            <a:pPr>
              <a:lnSpc>
                <a:spcPct val="100000"/>
              </a:lnSpc>
            </a:pPr>
            <a:r>
              <a:rPr lang="en-US" altLang="zh-CN"/>
              <a:t>Hive</a:t>
            </a:r>
            <a:r>
              <a:rPr lang="zh-CN" altLang="en-US"/>
              <a:t>目前可用</a:t>
            </a:r>
            <a:r>
              <a:rPr lang="en-US" altLang="zh-CN"/>
              <a:t>3</a:t>
            </a:r>
            <a:r>
              <a:rPr lang="zh-CN" altLang="en-US"/>
              <a:t>个虚拟列：</a:t>
            </a:r>
            <a:endParaRPr lang="zh-CN" altLang="en-US"/>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rPr>
              <a:t>INPUT__FILE__NAME，显示数据行所在的具体文件</a:t>
            </a:r>
            <a:endParaRPr lang="zh-CN" altLang="en-US" sz="1400">
              <a:latin typeface="Consolas" panose="020B0609020204030204" charset="0"/>
              <a:cs typeface="Consolas" panose="020B0609020204030204" charset="0"/>
            </a:endParaRPr>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rPr>
              <a:t>BLOCK__OFFSET__INSIDE__FILE，显示数据行所在文件的偏移量</a:t>
            </a:r>
            <a:endParaRPr lang="zh-CN" altLang="en-US" sz="1400">
              <a:latin typeface="Consolas" panose="020B0609020204030204" charset="0"/>
              <a:cs typeface="Consolas" panose="020B0609020204030204" charset="0"/>
            </a:endParaRPr>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rPr>
              <a:t>ROW__OFFSET__INSIDE__BLOCK，显示数据所在</a:t>
            </a:r>
            <a:r>
              <a:rPr lang="en-US" altLang="zh-CN" sz="1400">
                <a:latin typeface="Consolas" panose="020B0609020204030204" charset="0"/>
                <a:cs typeface="Consolas" panose="020B0609020204030204" charset="0"/>
              </a:rPr>
              <a:t>HDFS</a:t>
            </a:r>
            <a:r>
              <a:rPr lang="zh-CN" altLang="en-US" sz="1400">
                <a:latin typeface="Consolas" panose="020B0609020204030204" charset="0"/>
                <a:cs typeface="Consolas" panose="020B0609020204030204" charset="0"/>
              </a:rPr>
              <a:t>块的偏移量</a:t>
            </a:r>
            <a:endParaRPr lang="zh-CN" altLang="en-US" sz="1400">
              <a:latin typeface="Consolas" panose="020B0609020204030204" charset="0"/>
              <a:cs typeface="Consolas" panose="020B0609020204030204" charset="0"/>
            </a:endParaRPr>
          </a:p>
          <a:p>
            <a:pPr marL="742950" lvl="1"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rPr>
              <a:t>此</a:t>
            </a:r>
            <a:r>
              <a:rPr lang="zh-CN" altLang="en-US" sz="1400">
                <a:latin typeface="Consolas" panose="020B0609020204030204" charset="0"/>
                <a:cs typeface="Consolas" panose="020B0609020204030204" charset="0"/>
                <a:sym typeface="+mn-ea"/>
              </a:rPr>
              <a:t>虚拟列</a:t>
            </a:r>
            <a:r>
              <a:rPr lang="zh-CN" altLang="en-US" sz="1400">
                <a:latin typeface="Consolas" panose="020B0609020204030204" charset="0"/>
                <a:cs typeface="Consolas" panose="020B0609020204030204" charset="0"/>
              </a:rPr>
              <a:t>需要设置：</a:t>
            </a:r>
            <a:r>
              <a:rPr lang="en-US" altLang="zh-CN" sz="1400">
                <a:latin typeface="Consolas" panose="020B0609020204030204" charset="0"/>
                <a:cs typeface="Consolas" panose="020B0609020204030204" charset="0"/>
              </a:rPr>
              <a:t>SET</a:t>
            </a:r>
            <a:r>
              <a:rPr lang="zh-CN" altLang="en-US" sz="1400">
                <a:latin typeface="Consolas" panose="020B0609020204030204" charset="0"/>
                <a:cs typeface="Consolas" panose="020B0609020204030204" charset="0"/>
              </a:rPr>
              <a:t> hive.exec.rowoffset=true</a:t>
            </a:r>
            <a:r>
              <a:rPr lang="en-US" altLang="zh-CN" sz="1400">
                <a:latin typeface="Consolas" panose="020B0609020204030204" charset="0"/>
                <a:cs typeface="Consolas" panose="020B0609020204030204" charset="0"/>
              </a:rPr>
              <a:t> </a:t>
            </a:r>
            <a:r>
              <a:rPr lang="zh-CN" altLang="en-US" sz="1400">
                <a:latin typeface="Consolas" panose="020B0609020204030204" charset="0"/>
                <a:cs typeface="Consolas" panose="020B0609020204030204" charset="0"/>
              </a:rPr>
              <a:t>才可使用</a:t>
            </a:r>
            <a:endParaRPr lang="zh-CN" altLang="en-US" sz="1400">
              <a:latin typeface="Consolas" panose="020B0609020204030204" charset="0"/>
              <a:cs typeface="Consolas" panose="020B0609020204030204" charset="0"/>
            </a:endParaRPr>
          </a:p>
          <a:p>
            <a:pPr>
              <a:buFont typeface="Arial" panose="020B0604020202020204" pitchFamily="34" charset="0"/>
            </a:pPr>
            <a:r>
              <a:rPr lang="zh-CN" altLang="en-US"/>
              <a:t>示例：</a:t>
            </a:r>
            <a:endParaRPr lang="zh-CN" altLang="en-US"/>
          </a:p>
          <a:p>
            <a:pPr>
              <a:buFont typeface="Arial" panose="020B0604020202020204" pitchFamily="34" charset="0"/>
            </a:pPr>
            <a:r>
              <a:rPr lang="zh-CN" altLang="en-US" sz="1400">
                <a:latin typeface="Consolas" panose="020B0609020204030204" charset="0"/>
                <a:cs typeface="Consolas" panose="020B0609020204030204" charset="0"/>
              </a:rPr>
              <a:t>SELECT *,</a:t>
            </a:r>
            <a:r>
              <a:rPr lang="en-US" altLang="zh-CN" sz="1400">
                <a:latin typeface="Consolas" panose="020B0609020204030204" charset="0"/>
                <a:cs typeface="Consolas" panose="020B0609020204030204" charset="0"/>
              </a:rPr>
              <a:t> </a:t>
            </a:r>
            <a:r>
              <a:rPr lang="zh-CN" altLang="en-US" sz="1400" b="1">
                <a:solidFill>
                  <a:srgbClr val="7F0000"/>
                </a:solidFill>
                <a:latin typeface="Consolas" panose="020B0609020204030204" charset="0"/>
                <a:cs typeface="Consolas" panose="020B0609020204030204" charset="0"/>
              </a:rPr>
              <a:t>INPUT__FILE__NAME, BLOCK__OFFSET__INSIDE__FILE, ROW__OFFSET__INSIDE__BLOCK</a:t>
            </a:r>
            <a:r>
              <a:rPr lang="zh-CN" altLang="en-US" sz="1400">
                <a:latin typeface="Consolas" panose="020B0609020204030204" charset="0"/>
                <a:cs typeface="Consolas" panose="020B0609020204030204" charset="0"/>
              </a:rPr>
              <a:t> FROM itheima.course;</a:t>
            </a:r>
            <a:endParaRPr lang="zh-CN" altLang="en-US" sz="1400">
              <a:latin typeface="Consolas" panose="020B0609020204030204" charset="0"/>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767080" y="4725035"/>
            <a:ext cx="10915650" cy="16764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虚拟列的作用</a:t>
            </a:r>
            <a:endParaRPr lang="zh-CN" altLang="en-US"/>
          </a:p>
        </p:txBody>
      </p:sp>
      <p:sp>
        <p:nvSpPr>
          <p:cNvPr id="3" name="文本占位符 2"/>
          <p:cNvSpPr>
            <a:spLocks noGrp="1"/>
          </p:cNvSpPr>
          <p:nvPr>
            <p:ph type="body" sz="quarter" idx="11"/>
          </p:nvPr>
        </p:nvSpPr>
        <p:spPr/>
        <p:txBody>
          <a:bodyPr/>
          <a:p>
            <a:r>
              <a:rPr lang="zh-CN" altLang="en-US"/>
              <a:t>使用虚拟列，可以让我们更精准的查看到具体每一条数据在存储上的详细参数细节</a:t>
            </a:r>
            <a:endParaRPr lang="zh-CN" altLang="en-US"/>
          </a:p>
          <a:p>
            <a:r>
              <a:rPr lang="zh-CN" altLang="en-US"/>
              <a:t>虚拟列不仅仅可以用于</a:t>
            </a:r>
            <a:r>
              <a:rPr lang="en-US" altLang="zh-CN"/>
              <a:t>SELECT</a:t>
            </a:r>
            <a:r>
              <a:rPr lang="zh-CN" altLang="en-US"/>
              <a:t>，在</a:t>
            </a:r>
            <a:r>
              <a:rPr lang="en-US" altLang="zh-CN"/>
              <a:t>WHERE</a:t>
            </a:r>
            <a:r>
              <a:rPr lang="zh-CN" altLang="en-US"/>
              <a:t>、</a:t>
            </a:r>
            <a:r>
              <a:rPr lang="en-US" altLang="zh-CN"/>
              <a:t>GROUP BY</a:t>
            </a:r>
            <a:r>
              <a:rPr lang="zh-CN" altLang="en-US"/>
              <a:t>等均可使用</a:t>
            </a:r>
            <a:endParaRPr lang="zh-CN" altLang="en-US"/>
          </a:p>
          <a:p>
            <a:r>
              <a:rPr lang="zh-CN" altLang="en-US"/>
              <a:t>如：</a:t>
            </a:r>
            <a:endParaRPr lang="zh-CN" altLang="en-US"/>
          </a:p>
          <a:p>
            <a:r>
              <a:rPr lang="en-US" altLang="zh-CN" sz="1400">
                <a:latin typeface="Consolas" panose="020B0609020204030204" charset="0"/>
                <a:cs typeface="Consolas" panose="020B0609020204030204" charset="0"/>
              </a:rPr>
              <a:t>SELECT </a:t>
            </a:r>
            <a:r>
              <a:rPr lang="zh-CN" altLang="en-US" sz="1400">
                <a:latin typeface="Consolas" panose="020B0609020204030204" charset="0"/>
                <a:cs typeface="Consolas" panose="020B0609020204030204" charset="0"/>
              </a:rPr>
              <a:t>*, BLOCK__OFFSET__INSIDE__FILE </a:t>
            </a:r>
            <a:r>
              <a:rPr lang="en-US" altLang="zh-CN" sz="1400">
                <a:latin typeface="Consolas" panose="020B0609020204030204" charset="0"/>
                <a:cs typeface="Consolas" panose="020B0609020204030204" charset="0"/>
              </a:rPr>
              <a:t>FROM</a:t>
            </a:r>
            <a:r>
              <a:rPr lang="zh-CN" altLang="en-US" sz="1400">
                <a:latin typeface="Consolas" panose="020B0609020204030204" charset="0"/>
                <a:cs typeface="Consolas" panose="020B0609020204030204" charset="0"/>
              </a:rPr>
              <a:t> course </a:t>
            </a:r>
            <a:r>
              <a:rPr lang="en-US" altLang="zh-CN" sz="1400" b="1">
                <a:solidFill>
                  <a:srgbClr val="7F0000"/>
                </a:solidFill>
                <a:latin typeface="Consolas" panose="020B0609020204030204" charset="0"/>
                <a:cs typeface="Consolas" panose="020B0609020204030204" charset="0"/>
              </a:rPr>
              <a:t>WHERE</a:t>
            </a:r>
            <a:r>
              <a:rPr lang="zh-CN" altLang="en-US" sz="1400" b="1">
                <a:solidFill>
                  <a:srgbClr val="7F0000"/>
                </a:solidFill>
                <a:latin typeface="Consolas" panose="020B0609020204030204" charset="0"/>
                <a:cs typeface="Consolas" panose="020B0609020204030204" charset="0"/>
              </a:rPr>
              <a:t> BLOCK__OFFSET__INSIDE__FILE &gt; 50</a:t>
            </a:r>
            <a:r>
              <a:rPr sz="1400">
                <a:latin typeface="Consolas" panose="020B0609020204030204" charset="0"/>
                <a:cs typeface="Consolas" panose="020B0609020204030204" charset="0"/>
              </a:rPr>
              <a:t>;</a:t>
            </a:r>
            <a:endParaRPr lang="zh-CN" altLang="en-US" sz="1400">
              <a:latin typeface="Consolas" panose="020B0609020204030204" charset="0"/>
              <a:cs typeface="Consolas" panose="020B0609020204030204" charset="0"/>
            </a:endParaRPr>
          </a:p>
          <a:p>
            <a:r>
              <a:rPr sz="1400">
                <a:latin typeface="Consolas" panose="020B0609020204030204" charset="0"/>
                <a:cs typeface="Consolas" panose="020B0609020204030204" charset="0"/>
                <a:sym typeface="+mn-ea"/>
              </a:rPr>
              <a:t>SELECT INPUT__FILE__NAME, COUNT(*) FROM itheima.orders_bucket </a:t>
            </a:r>
            <a:r>
              <a:rPr sz="1400" b="1">
                <a:solidFill>
                  <a:srgbClr val="7F0000"/>
                </a:solidFill>
                <a:latin typeface="Consolas" panose="020B0609020204030204" charset="0"/>
                <a:cs typeface="Consolas" panose="020B0609020204030204" charset="0"/>
                <a:sym typeface="+mn-ea"/>
              </a:rPr>
              <a:t>GROUP BY INPUT__FILE__NAME</a:t>
            </a:r>
            <a:r>
              <a:rPr sz="1400">
                <a:latin typeface="Consolas" panose="020B0609020204030204" charset="0"/>
                <a:cs typeface="Consolas" panose="020B0609020204030204" charset="0"/>
                <a:sym typeface="+mn-ea"/>
              </a:rPr>
              <a:t>;</a:t>
            </a:r>
            <a:endParaRPr sz="1400">
              <a:latin typeface="Consolas" panose="020B0609020204030204" charset="0"/>
              <a:cs typeface="Consolas" panose="020B0609020204030204" charset="0"/>
              <a:sym typeface="+mn-ea"/>
            </a:endParaRPr>
          </a:p>
          <a:p>
            <a:endParaRPr sz="1400">
              <a:latin typeface="Consolas" panose="020B0609020204030204" charset="0"/>
              <a:cs typeface="Consolas" panose="020B0609020204030204" charset="0"/>
              <a:sym typeface="+mn-ea"/>
            </a:endParaRPr>
          </a:p>
          <a:p>
            <a:endParaRPr sz="1400">
              <a:latin typeface="Consolas" panose="020B0609020204030204" charset="0"/>
              <a:cs typeface="Consolas" panose="020B0609020204030204" charset="0"/>
              <a:sym typeface="+mn-ea"/>
            </a:endParaRPr>
          </a:p>
          <a:p>
            <a:endParaRPr sz="1400">
              <a:latin typeface="Consolas" panose="020B0609020204030204" charset="0"/>
              <a:cs typeface="Consolas" panose="020B0609020204030204" charset="0"/>
              <a:sym typeface="+mn-ea"/>
            </a:endParaRPr>
          </a:p>
          <a:p>
            <a:endParaRPr sz="1400">
              <a:latin typeface="Consolas" panose="020B0609020204030204" charset="0"/>
              <a:cs typeface="Consolas" panose="020B0609020204030204" charset="0"/>
              <a:sym typeface="+mn-ea"/>
            </a:endParaRPr>
          </a:p>
          <a:p>
            <a:r>
              <a:rPr lang="zh-CN" altLang="en-US"/>
              <a:t>除此以外，在某些错误排查场景上，虚拟列可以提供相关帮助。</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39470" y="4004945"/>
            <a:ext cx="3844925" cy="1601470"/>
          </a:xfrm>
          <a:prstGeom prst="rect">
            <a:avLst/>
          </a:prstGeom>
        </p:spPr>
      </p:pic>
      <p:sp>
        <p:nvSpPr>
          <p:cNvPr id="5" name="文本框 4"/>
          <p:cNvSpPr txBox="1"/>
          <p:nvPr/>
        </p:nvSpPr>
        <p:spPr>
          <a:xfrm>
            <a:off x="4799330" y="4667885"/>
            <a:ext cx="4064000" cy="275590"/>
          </a:xfrm>
          <a:prstGeom prst="rect">
            <a:avLst/>
          </a:prstGeom>
          <a:noFill/>
        </p:spPr>
        <p:txBody>
          <a:bodyPr wrap="square" rtlCol="0">
            <a:spAutoFit/>
          </a:bodyPr>
          <a:p>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如上</a:t>
            </a: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SQL</a:t>
            </a: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，统计分桶表每个桶的数据行数</a:t>
            </a:r>
            <a:endPar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547485" cy="4312285"/>
          </a:xfrm>
        </p:spPr>
        <p:txBody>
          <a:bodyPr/>
          <a:p>
            <a:pPr marL="0" indent="0">
              <a:buNone/>
            </a:pPr>
            <a:r>
              <a:rPr lang="en-US" altLang="zh-CN"/>
              <a:t>1. </a:t>
            </a:r>
            <a:r>
              <a:rPr lang="zh-CN" altLang="en-US"/>
              <a:t>什么是虚拟列，有哪些虚拟列？</a:t>
            </a:r>
            <a:endParaRPr lang="zh-CN" altLang="en-US" sz="1400"/>
          </a:p>
          <a:p>
            <a:pPr marL="0" indent="0">
              <a:lnSpc>
                <a:spcPct val="100000"/>
              </a:lnSpc>
              <a:buNone/>
            </a:pPr>
            <a:r>
              <a:rPr lang="zh-CN" altLang="en-US" sz="1400">
                <a:sym typeface="+mn-ea"/>
              </a:rPr>
              <a:t>虚拟列是</a:t>
            </a:r>
            <a:r>
              <a:rPr lang="en-US" altLang="zh-CN" sz="1400">
                <a:sym typeface="+mn-ea"/>
              </a:rPr>
              <a:t>Hive</a:t>
            </a:r>
            <a:r>
              <a:rPr lang="zh-CN" altLang="en-US" sz="1400">
                <a:sym typeface="+mn-ea"/>
              </a:rPr>
              <a:t>内置的可以在查询语句中使用的特殊标记，可以查询数据本身的详细参数。</a:t>
            </a:r>
            <a:endParaRPr lang="zh-CN" altLang="en-US" sz="1400"/>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sym typeface="+mn-ea"/>
              </a:rPr>
              <a:t>INPUT__FILE__NAME，显示数据行所在的具体文件</a:t>
            </a:r>
            <a:endParaRPr lang="zh-CN" altLang="en-US" sz="1400">
              <a:latin typeface="Consolas" panose="020B0609020204030204" charset="0"/>
              <a:cs typeface="Consolas" panose="020B0609020204030204" charset="0"/>
            </a:endParaRPr>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sym typeface="+mn-ea"/>
              </a:rPr>
              <a:t>BLOCK__OFFSET__INSIDE__FILE，显示数据行所在文件的偏移量</a:t>
            </a:r>
            <a:endParaRPr lang="zh-CN" altLang="en-US" sz="1400">
              <a:latin typeface="Consolas" panose="020B0609020204030204" charset="0"/>
              <a:cs typeface="Consolas" panose="020B0609020204030204" charset="0"/>
            </a:endParaRPr>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sym typeface="+mn-ea"/>
              </a:rPr>
              <a:t>ROW__OFFSET__INSIDE__BLOCK，显示数据所在</a:t>
            </a:r>
            <a:r>
              <a:rPr lang="en-US" altLang="zh-CN" sz="1400">
                <a:latin typeface="Consolas" panose="020B0609020204030204" charset="0"/>
                <a:cs typeface="Consolas" panose="020B0609020204030204" charset="0"/>
                <a:sym typeface="+mn-ea"/>
              </a:rPr>
              <a:t>HDFS</a:t>
            </a:r>
            <a:r>
              <a:rPr lang="zh-CN" altLang="en-US" sz="1400">
                <a:latin typeface="Consolas" panose="020B0609020204030204" charset="0"/>
                <a:cs typeface="Consolas" panose="020B0609020204030204" charset="0"/>
                <a:sym typeface="+mn-ea"/>
              </a:rPr>
              <a:t>块的偏移量</a:t>
            </a:r>
            <a:endParaRPr lang="zh-CN" altLang="en-US" sz="1400">
              <a:latin typeface="Consolas" panose="020B0609020204030204" charset="0"/>
              <a:cs typeface="Consolas" panose="020B0609020204030204" charset="0"/>
            </a:endParaRPr>
          </a:p>
          <a:p>
            <a:pPr marL="742950" lvl="1"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sym typeface="+mn-ea"/>
              </a:rPr>
              <a:t>此虚拟列需要设置：</a:t>
            </a:r>
            <a:r>
              <a:rPr lang="en-US" altLang="zh-CN" sz="1400">
                <a:latin typeface="Consolas" panose="020B0609020204030204" charset="0"/>
                <a:cs typeface="Consolas" panose="020B0609020204030204" charset="0"/>
                <a:sym typeface="+mn-ea"/>
              </a:rPr>
              <a:t>SET</a:t>
            </a:r>
            <a:r>
              <a:rPr lang="zh-CN" altLang="en-US" sz="1400">
                <a:latin typeface="Consolas" panose="020B0609020204030204" charset="0"/>
                <a:cs typeface="Consolas" panose="020B0609020204030204" charset="0"/>
                <a:sym typeface="+mn-ea"/>
              </a:rPr>
              <a:t> hive.exec.rowoffset=true</a:t>
            </a:r>
            <a:r>
              <a:rPr lang="en-US" altLang="zh-CN" sz="1400">
                <a:latin typeface="Consolas" panose="020B0609020204030204" charset="0"/>
                <a:cs typeface="Consolas" panose="020B0609020204030204" charset="0"/>
                <a:sym typeface="+mn-ea"/>
              </a:rPr>
              <a:t> </a:t>
            </a:r>
            <a:r>
              <a:rPr lang="zh-CN" altLang="en-US" sz="1400">
                <a:latin typeface="Consolas" panose="020B0609020204030204" charset="0"/>
                <a:cs typeface="Consolas" panose="020B0609020204030204" charset="0"/>
                <a:sym typeface="+mn-ea"/>
              </a:rPr>
              <a:t>才可使用</a:t>
            </a:r>
            <a:endParaRPr lang="zh-CN" altLang="en-US" sz="1400">
              <a:latin typeface="Consolas" panose="020B0609020204030204" charset="0"/>
              <a:cs typeface="Consolas" panose="020B0609020204030204" charset="0"/>
            </a:endParaRPr>
          </a:p>
          <a:p>
            <a:pPr marL="0" indent="0">
              <a:buNone/>
            </a:pPr>
            <a:r>
              <a:rPr lang="en-US" altLang="zh-CN" sz="1800"/>
              <a:t>2. </a:t>
            </a:r>
            <a:r>
              <a:rPr lang="zh-CN" altLang="en-US" sz="1800"/>
              <a:t>虚拟列的作用</a:t>
            </a:r>
            <a:endParaRPr lang="en-US" altLang="zh-CN" sz="1800"/>
          </a:p>
          <a:p>
            <a:pPr marL="285750" indent="-285750">
              <a:buFont typeface="Arial" panose="020B0604020202020204" pitchFamily="34" charset="0"/>
              <a:buChar char="•"/>
            </a:pPr>
            <a:r>
              <a:rPr lang="zh-CN" sz="1400"/>
              <a:t>查看行级别的数据详细参数</a:t>
            </a:r>
            <a:endParaRPr lang="zh-CN" sz="1400"/>
          </a:p>
          <a:p>
            <a:pPr marL="285750" indent="-285750">
              <a:buFont typeface="Arial" panose="020B0604020202020204" pitchFamily="34" charset="0"/>
              <a:buChar char="•"/>
            </a:pPr>
            <a:r>
              <a:rPr lang="zh-CN" sz="1400">
                <a:sym typeface="+mn-ea"/>
              </a:rPr>
              <a:t>可以用于</a:t>
            </a:r>
            <a:r>
              <a:rPr lang="en-US" altLang="zh-CN" sz="1400">
                <a:sym typeface="+mn-ea"/>
              </a:rPr>
              <a:t>WHERE</a:t>
            </a:r>
            <a:r>
              <a:rPr lang="zh-CN" altLang="en-US" sz="1400">
                <a:sym typeface="+mn-ea"/>
              </a:rPr>
              <a:t>、</a:t>
            </a:r>
            <a:r>
              <a:rPr lang="en-US" altLang="zh-CN" sz="1400">
                <a:sym typeface="+mn-ea"/>
              </a:rPr>
              <a:t>GROUP BY</a:t>
            </a:r>
            <a:r>
              <a:rPr lang="zh-CN" altLang="en-US" sz="1400">
                <a:sym typeface="+mn-ea"/>
              </a:rPr>
              <a:t>等各类统计计算中</a:t>
            </a:r>
            <a:endParaRPr lang="zh-CN" altLang="en-US" sz="1400">
              <a:sym typeface="+mn-ea"/>
            </a:endParaRPr>
          </a:p>
          <a:p>
            <a:pPr marL="285750" indent="-285750">
              <a:buFont typeface="Arial" panose="020B0604020202020204" pitchFamily="34" charset="0"/>
              <a:buChar char="•"/>
            </a:pPr>
            <a:r>
              <a:rPr lang="zh-CN" altLang="en-US" sz="1400">
                <a:sym typeface="+mn-ea"/>
              </a:rPr>
              <a:t>可以协助进行错误排查工作</a:t>
            </a:r>
            <a:endParaRPr lang="zh-CN" altLang="en-US" sz="1400">
              <a:sym typeface="+mn-e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ym typeface="+mn-ea"/>
              </a:rPr>
              <a:t>数据表操作</a:t>
            </a:r>
            <a:endParaRPr lang="zh-CN" altLang="en-US" dirty="0"/>
          </a:p>
          <a:p>
            <a:pPr algn="l"/>
            <a:r>
              <a:rPr lang="zh-CN" altLang="en-US" dirty="0">
                <a:sym typeface="+mn-ea"/>
              </a:rPr>
              <a:t>数据查询</a:t>
            </a:r>
            <a:endParaRPr lang="zh-CN" altLang="en-US" dirty="0"/>
          </a:p>
          <a:p>
            <a:r>
              <a:rPr lang="zh-CN" altLang="en-US" dirty="0">
                <a:solidFill>
                  <a:srgbClr val="FF0000"/>
                </a:solidFill>
                <a:sym typeface="+mn-ea"/>
              </a:rPr>
              <a:t>函数</a:t>
            </a:r>
            <a:endParaRPr lang="zh-CN" altLang="en-US" dirty="0">
              <a:solidFill>
                <a:srgbClr val="FF0000"/>
              </a:solidFill>
            </a:endParaRPr>
          </a:p>
          <a:p>
            <a:r>
              <a:rPr lang="zh-CN" altLang="en-US" dirty="0">
                <a:solidFill>
                  <a:schemeClr val="tx1">
                    <a:lumMod val="75000"/>
                    <a:lumOff val="25000"/>
                  </a:schemeClr>
                </a:solidFill>
                <a:sym typeface="+mn-ea"/>
              </a:rPr>
              <a:t>案例</a:t>
            </a:r>
            <a:endParaRPr lang="zh-CN" altLang="en-US" dirty="0">
              <a:solidFill>
                <a:schemeClr val="tx1">
                  <a:lumMod val="75000"/>
                  <a:lumOff val="25000"/>
                </a:schemeClr>
              </a:solidFill>
              <a:sym typeface="+mn-ea"/>
            </a:endParaRPr>
          </a:p>
        </p:txBody>
      </p:sp>
      <p:pic>
        <p:nvPicPr>
          <p:cNvPr id="3" name="图形 2" descr="303b32313537333932333bbcfdcdb7"/>
          <p:cNvPicPr>
            <a:picLocks noChangeAspect="1"/>
          </p:cNvPicPr>
          <p:nvPr>
            <p:custDataLst>
              <p:tags r:id="rId1"/>
            </p:custDataLst>
          </p:nvPr>
        </p:nvPicPr>
        <p:blipFill>
          <a:blip r:embed="rId2"/>
          <a:stretch>
            <a:fillRect/>
          </a:stretch>
        </p:blipFill>
        <p:spPr>
          <a:xfrm>
            <a:off x="4655776" y="3501036"/>
            <a:ext cx="410210" cy="410210"/>
          </a:xfrm>
          <a:prstGeom prst="rect">
            <a:avLst/>
          </a:prstGeom>
        </p:spPr>
      </p:pic>
      <p:grpSp>
        <p:nvGrpSpPr>
          <p:cNvPr id="15" name="组合 14"/>
          <p:cNvGrpSpPr/>
          <p:nvPr/>
        </p:nvGrpSpPr>
        <p:grpSpPr>
          <a:xfrm>
            <a:off x="7103745" y="3351530"/>
            <a:ext cx="3429000" cy="810895"/>
            <a:chOff x="11527" y="1204"/>
            <a:chExt cx="5400" cy="1277"/>
          </a:xfrm>
        </p:grpSpPr>
        <p:sp>
          <p:nvSpPr>
            <p:cNvPr id="4" name="左大括号 3"/>
            <p:cNvSpPr/>
            <p:nvPr>
              <p:custDataLst>
                <p:tags r:id="rId3"/>
              </p:custDataLst>
            </p:nvPr>
          </p:nvSpPr>
          <p:spPr>
            <a:xfrm>
              <a:off x="11527" y="1439"/>
              <a:ext cx="1021" cy="795"/>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4"/>
              </p:custDataLst>
            </p:nvPr>
          </p:nvSpPr>
          <p:spPr>
            <a:xfrm>
              <a:off x="12661" y="1204"/>
              <a:ext cx="4266" cy="483"/>
            </a:xfrm>
            <a:prstGeom prst="rect">
              <a:avLst/>
            </a:prstGeom>
            <a:noFill/>
          </p:spPr>
          <p:txBody>
            <a:bodyPr wrap="square" rtlCol="0">
              <a:spAutoFit/>
            </a:bodyPr>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数字、集合、转换、日期函数</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5"/>
              </p:custDataLst>
            </p:nvPr>
          </p:nvSpPr>
          <p:spPr>
            <a:xfrm>
              <a:off x="12661" y="1998"/>
              <a:ext cx="4265"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条件、字符串、脱敏、其它函数</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19"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8" name="文本框 7"/>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rgbClr val="FF0000"/>
                  </a:solidFill>
                  <a:latin typeface="阿里巴巴普惠体" panose="00020600040101010101" pitchFamily="18" charset="-122"/>
                  <a:ea typeface="阿里巴巴普惠体" panose="00020600040101010101" pitchFamily="18" charset="-122"/>
                </a:rPr>
                <a:t>内部表操作</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9" name="文本框 8"/>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0" name="文本框 9"/>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8"/>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9"/>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1"/>
              </p:custDataLst>
            </p:nvPr>
          </p:nvSpPr>
          <p:spPr>
            <a:xfrm>
              <a:off x="12661" y="6762"/>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了解</a:t>
            </a:r>
            <a:r>
              <a:rPr lang="en-US" altLang="zh-CN" sz="1600" dirty="0">
                <a:solidFill>
                  <a:srgbClr val="FF0000"/>
                </a:solidFill>
              </a:rPr>
              <a:t>Hive</a:t>
            </a:r>
            <a:r>
              <a:rPr lang="zh-CN" altLang="en-US" sz="1600" dirty="0">
                <a:solidFill>
                  <a:srgbClr val="FF0000"/>
                </a:solidFill>
              </a:rPr>
              <a:t>函数的分类</a:t>
            </a:r>
            <a:endParaRPr lang="zh-CN" altLang="en-US" sz="1600" dirty="0">
              <a:solidFill>
                <a:srgbClr val="FF0000"/>
              </a:solidFill>
            </a:endParaRPr>
          </a:p>
          <a:p>
            <a:r>
              <a:rPr lang="zh-CN" altLang="en-US" sz="1600" dirty="0">
                <a:solidFill>
                  <a:srgbClr val="FF0000"/>
                </a:solidFill>
              </a:rPr>
              <a:t>了解基本的数值函数、集合函数、类型转换函数、日期函数的使用</a:t>
            </a:r>
            <a:endParaRPr lang="zh-CN" altLang="en-US" sz="1600" dirty="0">
              <a:solidFill>
                <a:srgbClr val="FF0000"/>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Hive</a:t>
            </a:r>
            <a:r>
              <a:rPr lang="zh-CN" altLang="en-US" dirty="0">
                <a:solidFill>
                  <a:schemeClr val="tx1"/>
                </a:solidFill>
              </a:rPr>
              <a:t>的</a:t>
            </a:r>
            <a:r>
              <a:rPr lang="zh-CN" altLang="en-US" dirty="0" smtClean="0">
                <a:solidFill>
                  <a:schemeClr val="tx1"/>
                </a:solidFill>
              </a:rPr>
              <a:t>函数分为两大类：</a:t>
            </a:r>
            <a:r>
              <a:rPr lang="zh-CN" altLang="en-US" b="1" dirty="0" smtClean="0">
                <a:solidFill>
                  <a:srgbClr val="FF0000"/>
                </a:solidFill>
              </a:rPr>
              <a:t>内置函数</a:t>
            </a:r>
            <a:r>
              <a:rPr lang="zh-CN" altLang="en-US" dirty="0" smtClean="0">
                <a:solidFill>
                  <a:schemeClr val="tx1"/>
                </a:solidFill>
              </a:rPr>
              <a:t>（</a:t>
            </a:r>
            <a:r>
              <a:rPr lang="en-US" altLang="zh-CN" dirty="0">
                <a:solidFill>
                  <a:schemeClr val="tx1"/>
                </a:solidFill>
              </a:rPr>
              <a:t>Built-in Functions</a:t>
            </a:r>
            <a:r>
              <a:rPr lang="zh-CN" altLang="en-US" dirty="0" smtClean="0">
                <a:solidFill>
                  <a:schemeClr val="tx1"/>
                </a:solidFill>
              </a:rPr>
              <a:t>）、</a:t>
            </a:r>
            <a:r>
              <a:rPr lang="zh-CN" altLang="en-US" b="1" dirty="0" smtClean="0">
                <a:solidFill>
                  <a:srgbClr val="FF0000"/>
                </a:solidFill>
              </a:rPr>
              <a:t>用户定义函数</a:t>
            </a:r>
            <a:r>
              <a:rPr lang="en-US" altLang="zh-CN" b="1" dirty="0" smtClean="0">
                <a:solidFill>
                  <a:srgbClr val="FF0000"/>
                </a:solidFill>
              </a:rPr>
              <a:t>UDF</a:t>
            </a:r>
            <a:r>
              <a:rPr lang="zh-CN" altLang="en-US" dirty="0" smtClean="0">
                <a:solidFill>
                  <a:schemeClr val="tx1"/>
                </a:solidFill>
              </a:rPr>
              <a:t>（</a:t>
            </a:r>
            <a:r>
              <a:rPr lang="en-US" altLang="zh-CN" dirty="0" smtClean="0">
                <a:solidFill>
                  <a:schemeClr val="tx1"/>
                </a:solidFill>
              </a:rPr>
              <a:t>User-Defined Functions</a:t>
            </a:r>
            <a:r>
              <a:rPr lang="zh-CN" altLang="en-US" dirty="0" smtClean="0">
                <a:solidFill>
                  <a:schemeClr val="tx1"/>
                </a:solidFill>
              </a:rPr>
              <a:t>）：</a:t>
            </a:r>
            <a:endParaRPr lang="en-US" altLang="zh-CN" dirty="0" smtClean="0">
              <a:solidFill>
                <a:schemeClr val="tx1"/>
              </a:solidFill>
            </a:endParaRPr>
          </a:p>
          <a:p>
            <a:endParaRPr lang="zh-CN" altLang="en-US" dirty="0"/>
          </a:p>
        </p:txBody>
      </p:sp>
      <p:sp>
        <p:nvSpPr>
          <p:cNvPr id="6" name="文本占位符 5"/>
          <p:cNvSpPr>
            <a:spLocks noGrp="1"/>
          </p:cNvSpPr>
          <p:nvPr>
            <p:ph type="body" sz="quarter" idx="10"/>
          </p:nvPr>
        </p:nvSpPr>
        <p:spPr/>
        <p:txBody>
          <a:bodyPr/>
          <a:lstStyle/>
          <a:p>
            <a:r>
              <a:rPr lang="zh-CN" altLang="en-US" dirty="0" smtClean="0"/>
              <a:t>分类</a:t>
            </a:r>
            <a:r>
              <a:rPr lang="zh-CN" altLang="en-US" dirty="0"/>
              <a:t>标准</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911225" y="2277110"/>
            <a:ext cx="8143875" cy="4181475"/>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smtClean="0"/>
              <a:t>分类</a:t>
            </a:r>
            <a:r>
              <a:rPr lang="zh-CN" altLang="en-US" dirty="0"/>
              <a:t>标准</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839470" y="1772920"/>
            <a:ext cx="3351530" cy="1720850"/>
          </a:xfrm>
          <a:prstGeom prst="rect">
            <a:avLst/>
          </a:prstGeom>
        </p:spPr>
      </p:pic>
      <p:sp>
        <p:nvSpPr>
          <p:cNvPr id="4" name="文本框 3"/>
          <p:cNvSpPr txBox="1"/>
          <p:nvPr/>
        </p:nvSpPr>
        <p:spPr>
          <a:xfrm>
            <a:off x="4362450" y="1917065"/>
            <a:ext cx="7098030" cy="1537970"/>
          </a:xfrm>
          <a:prstGeom prst="rect">
            <a:avLst/>
          </a:prstGeom>
          <a:noFill/>
        </p:spPr>
        <p:txBody>
          <a:bodyPr wrap="square" rtlCol="0">
            <a:spAutoFit/>
          </a:bodyPr>
          <a:p>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的函数</a:t>
            </a:r>
            <a:r>
              <a:rPr lang="zh-CN" altLang="en-US" sz="1800" b="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共计有上百种</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，课程无法一一讲解，会挑选一些常用的进行讲解。</a:t>
            </a:r>
            <a:endPar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详细的函数使用可以参阅：</a:t>
            </a:r>
            <a:endPar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lang="zh-CN" altLang="en-US" sz="1600">
                <a:solidFill>
                  <a:schemeClr val="tx1">
                    <a:lumMod val="75000"/>
                    <a:lumOff val="25000"/>
                  </a:schemeClr>
                </a:solidFill>
                <a:latin typeface="华文楷体" panose="02010600040101010101" pitchFamily="2" charset="-122"/>
                <a:ea typeface="华文楷体" panose="02010600040101010101" pitchFamily="2" charset="-122"/>
                <a:cs typeface="阿里巴巴普惠体" panose="00020600040101010101" pitchFamily="18" charset="-122"/>
              </a:rPr>
              <a:t>官方文档</a:t>
            </a: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https://cwiki.apache.org/confluence/display/Hive/LanguageManual+UDF#LanguageManualUDF-MathematicalFunctions</a:t>
            </a: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lang="zh-CN" altLang="en-US" sz="1600">
                <a:solidFill>
                  <a:schemeClr val="tx1">
                    <a:lumMod val="75000"/>
                    <a:lumOff val="25000"/>
                  </a:schemeClr>
                </a:solidFill>
                <a:latin typeface="华文楷体" panose="02010600040101010101" pitchFamily="2" charset="-122"/>
                <a:ea typeface="华文楷体" panose="02010600040101010101" pitchFamily="2" charset="-122"/>
                <a:cs typeface="阿里巴巴普惠体" panose="00020600040101010101" pitchFamily="18" charset="-122"/>
              </a:rPr>
              <a:t>课程提供的函数大全文档（见课程资料）</a:t>
            </a:r>
            <a:endParaRPr lang="zh-CN" altLang="en-US" sz="1600">
              <a:solidFill>
                <a:schemeClr val="tx1">
                  <a:lumMod val="75000"/>
                  <a:lumOff val="25000"/>
                </a:schemeClr>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pic>
        <p:nvPicPr>
          <p:cNvPr id="5" name="图片 4"/>
          <p:cNvPicPr>
            <a:picLocks noChangeAspect="1"/>
          </p:cNvPicPr>
          <p:nvPr>
            <p:custDataLst>
              <p:tags r:id="rId3"/>
            </p:custDataLst>
          </p:nvPr>
        </p:nvPicPr>
        <p:blipFill>
          <a:blip r:embed="rId4"/>
          <a:stretch>
            <a:fillRect/>
          </a:stretch>
        </p:blipFill>
        <p:spPr>
          <a:xfrm>
            <a:off x="839470" y="4149090"/>
            <a:ext cx="4361815" cy="2149475"/>
          </a:xfrm>
          <a:prstGeom prst="rect">
            <a:avLst/>
          </a:prstGeom>
        </p:spPr>
      </p:pic>
      <p:grpSp>
        <p:nvGrpSpPr>
          <p:cNvPr id="10" name="组合 9"/>
          <p:cNvGrpSpPr/>
          <p:nvPr/>
        </p:nvGrpSpPr>
        <p:grpSpPr>
          <a:xfrm>
            <a:off x="5591810" y="3644900"/>
            <a:ext cx="5666740" cy="2719070"/>
            <a:chOff x="8806" y="5853"/>
            <a:chExt cx="8924" cy="4282"/>
          </a:xfrm>
        </p:grpSpPr>
        <p:pic>
          <p:nvPicPr>
            <p:cNvPr id="8" name="图片 7"/>
            <p:cNvPicPr>
              <a:picLocks noChangeAspect="1"/>
            </p:cNvPicPr>
            <p:nvPr>
              <p:custDataLst>
                <p:tags r:id="rId5"/>
              </p:custDataLst>
            </p:nvPr>
          </p:nvPicPr>
          <p:blipFill>
            <a:blip r:embed="rId6"/>
            <a:stretch>
              <a:fillRect/>
            </a:stretch>
          </p:blipFill>
          <p:spPr>
            <a:xfrm>
              <a:off x="8806" y="5853"/>
              <a:ext cx="8925" cy="4282"/>
            </a:xfrm>
            <a:prstGeom prst="rect">
              <a:avLst/>
            </a:prstGeom>
          </p:spPr>
        </p:pic>
        <p:sp>
          <p:nvSpPr>
            <p:cNvPr id="9" name="文本框 8"/>
            <p:cNvSpPr txBox="1"/>
            <p:nvPr/>
          </p:nvSpPr>
          <p:spPr>
            <a:xfrm>
              <a:off x="11868" y="6307"/>
              <a:ext cx="3664" cy="386"/>
            </a:xfrm>
            <a:prstGeom prst="rect">
              <a:avLst/>
            </a:prstGeom>
            <a:noFill/>
          </p:spPr>
          <p:txBody>
            <a:bodyPr wrap="square" rtlCol="0">
              <a:spAutoFit/>
            </a:bodyPr>
            <a:p>
              <a:pPr algn="ctr"/>
              <a:r>
                <a:rPr lang="zh-CN" altLang="en-US" sz="1000">
                  <a:solidFill>
                    <a:srgbClr val="FF0000"/>
                  </a:solidFill>
                  <a:latin typeface="阿里巴巴普惠体" panose="00020600040101010101" pitchFamily="18" charset="-122"/>
                  <a:ea typeface="阿里巴巴普惠体" panose="00020600040101010101" pitchFamily="18" charset="-122"/>
                </a:rPr>
                <a:t>课程提供的文档</a:t>
              </a:r>
              <a:endParaRPr lang="zh-CN" altLang="en-US" sz="1000">
                <a:solidFill>
                  <a:srgbClr val="FF0000"/>
                </a:solidFill>
                <a:latin typeface="阿里巴巴普惠体" panose="00020600040101010101" pitchFamily="18" charset="-122"/>
                <a:ea typeface="阿里巴巴普惠体" panose="00020600040101010101" pitchFamily="18" charset="-122"/>
              </a:endParaRPr>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smtClean="0"/>
              <a:t>Hive</a:t>
            </a:r>
            <a:r>
              <a:rPr lang="zh-CN" altLang="en-US" dirty="0" smtClean="0"/>
              <a:t>内</a:t>
            </a:r>
            <a:r>
              <a:rPr lang="zh-CN" altLang="en-US" dirty="0"/>
              <a:t>建了不少函数</a:t>
            </a:r>
            <a:endParaRPr lang="zh-CN" altLang="en-US" dirty="0"/>
          </a:p>
          <a:p>
            <a:pPr>
              <a:buFont typeface="+mj-lt"/>
              <a:buAutoNum type="arabicPeriod"/>
            </a:pPr>
            <a:r>
              <a:rPr lang="zh-CN" altLang="en-US" dirty="0" smtClean="0"/>
              <a:t>使用</a:t>
            </a:r>
            <a:r>
              <a:rPr lang="en-US" altLang="zh-CN" b="1" dirty="0">
                <a:solidFill>
                  <a:srgbClr val="FF0000"/>
                </a:solidFill>
              </a:rPr>
              <a:t>show functions</a:t>
            </a:r>
            <a:r>
              <a:rPr lang="zh-CN" altLang="en-US" dirty="0"/>
              <a:t>查看</a:t>
            </a:r>
            <a:r>
              <a:rPr lang="zh-CN" altLang="en-US" dirty="0" smtClean="0"/>
              <a:t>当下可用的所有函数；</a:t>
            </a:r>
            <a:endParaRPr lang="en-US" altLang="zh-CN" dirty="0" smtClean="0"/>
          </a:p>
          <a:p>
            <a:pPr>
              <a:buFont typeface="+mj-lt"/>
              <a:buAutoNum type="arabicPeriod"/>
            </a:pPr>
            <a:r>
              <a:rPr lang="zh-CN" altLang="en-US" dirty="0" smtClean="0"/>
              <a:t>通过</a:t>
            </a:r>
            <a:r>
              <a:rPr lang="en-US" altLang="zh-CN" b="1" dirty="0">
                <a:solidFill>
                  <a:srgbClr val="FF0000"/>
                </a:solidFill>
              </a:rPr>
              <a:t>describe function extended funcname</a:t>
            </a:r>
            <a:r>
              <a:rPr lang="zh-CN" altLang="en-US" dirty="0"/>
              <a:t>来查看函数的使用</a:t>
            </a:r>
            <a:r>
              <a:rPr lang="zh-CN" altLang="en-US" dirty="0" smtClean="0"/>
              <a:t>方式。</a:t>
            </a:r>
            <a:endParaRPr lang="zh-CN" altLang="en-US" dirty="0"/>
          </a:p>
          <a:p>
            <a:endParaRPr lang="zh-CN" altLang="en-US" dirty="0"/>
          </a:p>
        </p:txBody>
      </p:sp>
      <p:sp>
        <p:nvSpPr>
          <p:cNvPr id="6" name="文本占位符 5"/>
          <p:cNvSpPr>
            <a:spLocks noGrp="1"/>
          </p:cNvSpPr>
          <p:nvPr>
            <p:ph type="body" sz="quarter" idx="10"/>
          </p:nvPr>
        </p:nvSpPr>
        <p:spPr/>
        <p:txBody>
          <a:bodyPr/>
          <a:lstStyle/>
          <a:p>
            <a:r>
              <a:rPr lang="zh-CN" altLang="en-US" dirty="0" smtClean="0"/>
              <a:t>查看函数列表</a:t>
            </a:r>
            <a:endParaRPr lang="zh-CN" altLang="en-US" dirty="0"/>
          </a:p>
        </p:txBody>
      </p:sp>
      <p:pic>
        <p:nvPicPr>
          <p:cNvPr id="8" name="图片 7"/>
          <p:cNvPicPr/>
          <p:nvPr/>
        </p:nvPicPr>
        <p:blipFill>
          <a:blip r:embed="rId1"/>
          <a:stretch>
            <a:fillRect/>
          </a:stretch>
        </p:blipFill>
        <p:spPr>
          <a:xfrm>
            <a:off x="2779446" y="3405548"/>
            <a:ext cx="6612466" cy="2886609"/>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Mathematical Functions </a:t>
            </a:r>
            <a:r>
              <a:rPr lang="zh-CN" altLang="en-US" dirty="0"/>
              <a:t>数学函数</a:t>
            </a:r>
            <a:r>
              <a:rPr lang="en-US" altLang="zh-CN" dirty="0"/>
              <a:t> - </a:t>
            </a:r>
            <a:r>
              <a:rPr dirty="0"/>
              <a:t>部分</a:t>
            </a:r>
            <a:endParaRPr dirty="0"/>
          </a:p>
        </p:txBody>
      </p:sp>
      <p:sp>
        <p:nvSpPr>
          <p:cNvPr id="8" name="TextBox 3"/>
          <p:cNvSpPr txBox="1"/>
          <p:nvPr/>
        </p:nvSpPr>
        <p:spPr>
          <a:xfrm>
            <a:off x="866775" y="2204720"/>
            <a:ext cx="8589645" cy="3387725"/>
          </a:xfrm>
          <a:prstGeom prst="rect">
            <a:avLst/>
          </a:prstGeom>
          <a:solidFill>
            <a:srgbClr val="FFFFE4"/>
          </a:solidFill>
          <a:ln w="3175">
            <a:solidFill>
              <a:srgbClr val="919191"/>
            </a:solidFill>
          </a:ln>
        </p:spPr>
        <p:txBody>
          <a:bodyPr wrap="square">
            <a:noAutofit/>
          </a:bodyPr>
          <a:lstStyle/>
          <a:p>
            <a:pPr lvl="0" eaLnBrk="0" fontAlgn="base" hangingPunct="0">
              <a:spcBef>
                <a:spcPct val="0"/>
              </a:spcBef>
              <a:spcAft>
                <a:spcPct val="0"/>
              </a:spcAft>
            </a:pPr>
            <a:r>
              <a:rPr lang="zh-CN" altLang="zh-CN" sz="1600" dirty="0">
                <a:solidFill>
                  <a:srgbClr val="808080"/>
                </a:solidFill>
                <a:latin typeface="Arial Unicode MS" panose="020B0604020202020204" pitchFamily="34" charset="-122"/>
                <a:ea typeface="JetBrains Mono"/>
              </a:rPr>
              <a:t>----Mathematical Functions </a:t>
            </a:r>
            <a:r>
              <a:rPr lang="zh-CN" altLang="zh-CN" sz="1600" dirty="0">
                <a:solidFill>
                  <a:srgbClr val="808080"/>
                </a:solidFill>
                <a:latin typeface="宋体" panose="02010600030101010101" pitchFamily="2" charset="-122"/>
                <a:ea typeface="宋体" panose="02010600030101010101" pitchFamily="2" charset="-122"/>
              </a:rPr>
              <a:t>数学函数</a:t>
            </a:r>
            <a:r>
              <a:rPr lang="zh-CN" altLang="zh-CN" sz="1600" dirty="0">
                <a:solidFill>
                  <a:srgbClr val="808080"/>
                </a:solidFill>
                <a:latin typeface="Arial Unicode MS" panose="020B0604020202020204" pitchFamily="34" charset="-122"/>
                <a:ea typeface="JetBrains Mono"/>
              </a:rPr>
              <a:t>-------------</a:t>
            </a:r>
            <a:br>
              <a:rPr lang="zh-CN" altLang="zh-CN" sz="1600" dirty="0">
                <a:solidFill>
                  <a:srgbClr val="808080"/>
                </a:solidFill>
                <a:latin typeface="Arial Unicode MS" panose="020B0604020202020204" pitchFamily="34" charset="-122"/>
                <a:ea typeface="JetBrains Mono"/>
              </a:rPr>
            </a:br>
            <a:r>
              <a:rPr lang="zh-CN" altLang="zh-CN" sz="1600" dirty="0">
                <a:solidFill>
                  <a:srgbClr val="808080"/>
                </a:solidFill>
                <a:latin typeface="Arial Unicode MS" panose="020B0604020202020204" pitchFamily="34" charset="-122"/>
                <a:ea typeface="JetBrains Mono"/>
              </a:rPr>
              <a:t>--</a:t>
            </a:r>
            <a:r>
              <a:rPr lang="zh-CN" altLang="zh-CN" sz="1600" dirty="0">
                <a:solidFill>
                  <a:srgbClr val="808080"/>
                </a:solidFill>
                <a:latin typeface="宋体" panose="02010600030101010101" pitchFamily="2" charset="-122"/>
                <a:ea typeface="宋体" panose="02010600030101010101" pitchFamily="2" charset="-122"/>
              </a:rPr>
              <a:t>取整函数</a:t>
            </a:r>
            <a:r>
              <a:rPr lang="zh-CN" altLang="zh-CN" sz="1600" dirty="0">
                <a:solidFill>
                  <a:srgbClr val="808080"/>
                </a:solidFill>
                <a:latin typeface="Arial Unicode MS" panose="020B0604020202020204" pitchFamily="34" charset="-122"/>
                <a:ea typeface="JetBrains Mono"/>
              </a:rPr>
              <a:t>: round  </a:t>
            </a:r>
            <a:r>
              <a:rPr lang="zh-CN" altLang="zh-CN" sz="1600" dirty="0">
                <a:solidFill>
                  <a:srgbClr val="808080"/>
                </a:solidFill>
                <a:latin typeface="宋体" panose="02010600030101010101" pitchFamily="2" charset="-122"/>
                <a:ea typeface="宋体" panose="02010600030101010101" pitchFamily="2" charset="-122"/>
              </a:rPr>
              <a:t>返回</a:t>
            </a:r>
            <a:r>
              <a:rPr lang="zh-CN" altLang="zh-CN" sz="1600" dirty="0">
                <a:solidFill>
                  <a:srgbClr val="808080"/>
                </a:solidFill>
                <a:latin typeface="Arial Unicode MS" panose="020B0604020202020204" pitchFamily="34" charset="-122"/>
                <a:ea typeface="JetBrains Mono"/>
              </a:rPr>
              <a:t>double</a:t>
            </a:r>
            <a:r>
              <a:rPr lang="zh-CN" altLang="zh-CN" sz="1600" dirty="0">
                <a:solidFill>
                  <a:srgbClr val="808080"/>
                </a:solidFill>
                <a:latin typeface="宋体" panose="02010600030101010101" pitchFamily="2" charset="-122"/>
                <a:ea typeface="宋体" panose="02010600030101010101" pitchFamily="2" charset="-122"/>
              </a:rPr>
              <a:t>类型的整数值部分 （遵循四舍五入）</a:t>
            </a:r>
            <a:br>
              <a:rPr lang="zh-CN" altLang="zh-CN" sz="1600" dirty="0">
                <a:solidFill>
                  <a:srgbClr val="808080"/>
                </a:solidFill>
                <a:latin typeface="宋体" panose="02010600030101010101" pitchFamily="2" charset="-122"/>
                <a:ea typeface="宋体" panose="02010600030101010101" pitchFamily="2" charset="-122"/>
              </a:rPr>
            </a:br>
            <a:r>
              <a:rPr lang="zh-CN" altLang="zh-CN" sz="1600" dirty="0">
                <a:solidFill>
                  <a:srgbClr val="CC7832"/>
                </a:solidFill>
                <a:latin typeface="Arial Unicode MS" panose="020B0604020202020204" pitchFamily="34" charset="-122"/>
                <a:ea typeface="JetBrains Mono"/>
              </a:rPr>
              <a:t>select </a:t>
            </a:r>
            <a:r>
              <a:rPr lang="zh-CN" altLang="zh-CN" sz="1600" dirty="0">
                <a:solidFill>
                  <a:srgbClr val="FFC66D"/>
                </a:solidFill>
                <a:latin typeface="Arial Unicode MS" panose="020B0604020202020204" pitchFamily="34" charset="-122"/>
                <a:ea typeface="JetBrains Mono"/>
              </a:rPr>
              <a:t>round</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6897BB"/>
                </a:solidFill>
                <a:latin typeface="Arial Unicode MS" panose="020B0604020202020204" pitchFamily="34" charset="-122"/>
                <a:ea typeface="JetBrains Mono"/>
              </a:rPr>
              <a:t>3.1415926</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CC7832"/>
                </a:solidFill>
                <a:latin typeface="Arial Unicode MS" panose="020B0604020202020204" pitchFamily="34" charset="-122"/>
                <a:ea typeface="JetBrains Mono"/>
              </a:rPr>
              <a:t>;</a:t>
            </a:r>
            <a:br>
              <a:rPr lang="zh-CN" altLang="zh-CN" sz="1600" dirty="0">
                <a:solidFill>
                  <a:srgbClr val="CC7832"/>
                </a:solidFill>
                <a:latin typeface="Arial Unicode MS" panose="020B0604020202020204" pitchFamily="34" charset="-122"/>
                <a:ea typeface="JetBrains Mono"/>
              </a:rPr>
            </a:br>
            <a:r>
              <a:rPr lang="zh-CN" altLang="zh-CN" sz="1600" dirty="0">
                <a:solidFill>
                  <a:srgbClr val="808080"/>
                </a:solidFill>
                <a:latin typeface="Arial Unicode MS" panose="020B0604020202020204" pitchFamily="34" charset="-122"/>
                <a:ea typeface="JetBrains Mono"/>
              </a:rPr>
              <a:t>--</a:t>
            </a:r>
            <a:r>
              <a:rPr lang="zh-CN" altLang="zh-CN" sz="1600" dirty="0">
                <a:solidFill>
                  <a:srgbClr val="808080"/>
                </a:solidFill>
                <a:latin typeface="宋体" panose="02010600030101010101" pitchFamily="2" charset="-122"/>
                <a:ea typeface="宋体" panose="02010600030101010101" pitchFamily="2" charset="-122"/>
              </a:rPr>
              <a:t>指定精度取整函数</a:t>
            </a:r>
            <a:r>
              <a:rPr lang="zh-CN" altLang="zh-CN" sz="1600" dirty="0">
                <a:solidFill>
                  <a:srgbClr val="808080"/>
                </a:solidFill>
                <a:latin typeface="Arial Unicode MS" panose="020B0604020202020204" pitchFamily="34" charset="-122"/>
                <a:ea typeface="JetBrains Mono"/>
              </a:rPr>
              <a:t>: round(double a, int d) </a:t>
            </a:r>
            <a:r>
              <a:rPr lang="zh-CN" altLang="zh-CN" sz="1600" dirty="0">
                <a:solidFill>
                  <a:srgbClr val="808080"/>
                </a:solidFill>
                <a:latin typeface="宋体" panose="02010600030101010101" pitchFamily="2" charset="-122"/>
                <a:ea typeface="宋体" panose="02010600030101010101" pitchFamily="2" charset="-122"/>
              </a:rPr>
              <a:t>返回指定精度</a:t>
            </a:r>
            <a:r>
              <a:rPr lang="zh-CN" altLang="zh-CN" sz="1600" dirty="0">
                <a:solidFill>
                  <a:srgbClr val="808080"/>
                </a:solidFill>
                <a:latin typeface="Arial Unicode MS" panose="020B0604020202020204" pitchFamily="34" charset="-122"/>
                <a:ea typeface="JetBrains Mono"/>
              </a:rPr>
              <a:t>d</a:t>
            </a:r>
            <a:r>
              <a:rPr lang="zh-CN" altLang="zh-CN" sz="1600" dirty="0">
                <a:solidFill>
                  <a:srgbClr val="808080"/>
                </a:solidFill>
                <a:latin typeface="宋体" panose="02010600030101010101" pitchFamily="2" charset="-122"/>
                <a:ea typeface="宋体" panose="02010600030101010101" pitchFamily="2" charset="-122"/>
              </a:rPr>
              <a:t>的</a:t>
            </a:r>
            <a:r>
              <a:rPr lang="zh-CN" altLang="zh-CN" sz="1600" dirty="0">
                <a:solidFill>
                  <a:srgbClr val="808080"/>
                </a:solidFill>
                <a:latin typeface="Arial Unicode MS" panose="020B0604020202020204" pitchFamily="34" charset="-122"/>
                <a:ea typeface="JetBrains Mono"/>
              </a:rPr>
              <a:t>double</a:t>
            </a:r>
            <a:r>
              <a:rPr lang="zh-CN" altLang="zh-CN" sz="1600" dirty="0">
                <a:solidFill>
                  <a:srgbClr val="808080"/>
                </a:solidFill>
                <a:latin typeface="宋体" panose="02010600030101010101" pitchFamily="2" charset="-122"/>
                <a:ea typeface="宋体" panose="02010600030101010101" pitchFamily="2" charset="-122"/>
              </a:rPr>
              <a:t>类型</a:t>
            </a:r>
            <a:br>
              <a:rPr lang="zh-CN" altLang="zh-CN" sz="1600" dirty="0">
                <a:solidFill>
                  <a:srgbClr val="808080"/>
                </a:solidFill>
                <a:latin typeface="宋体" panose="02010600030101010101" pitchFamily="2" charset="-122"/>
                <a:ea typeface="宋体" panose="02010600030101010101" pitchFamily="2" charset="-122"/>
              </a:rPr>
            </a:br>
            <a:r>
              <a:rPr lang="zh-CN" altLang="zh-CN" sz="1600" dirty="0">
                <a:solidFill>
                  <a:srgbClr val="CC7832"/>
                </a:solidFill>
                <a:latin typeface="Arial Unicode MS" panose="020B0604020202020204" pitchFamily="34" charset="-122"/>
                <a:ea typeface="JetBrains Mono"/>
              </a:rPr>
              <a:t>select </a:t>
            </a:r>
            <a:r>
              <a:rPr lang="zh-CN" altLang="zh-CN" sz="1600" dirty="0">
                <a:solidFill>
                  <a:srgbClr val="FFC66D"/>
                </a:solidFill>
                <a:latin typeface="Arial Unicode MS" panose="020B0604020202020204" pitchFamily="34" charset="-122"/>
                <a:ea typeface="JetBrains Mono"/>
              </a:rPr>
              <a:t>round</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6897BB"/>
                </a:solidFill>
                <a:latin typeface="Arial Unicode MS" panose="020B0604020202020204" pitchFamily="34" charset="-122"/>
                <a:ea typeface="JetBrains Mono"/>
              </a:rPr>
              <a:t>3.1415926</a:t>
            </a:r>
            <a:r>
              <a:rPr lang="zh-CN" altLang="zh-CN" sz="1600" dirty="0">
                <a:solidFill>
                  <a:srgbClr val="CC7832"/>
                </a:solidFill>
                <a:latin typeface="Arial Unicode MS" panose="020B0604020202020204" pitchFamily="34" charset="-122"/>
                <a:ea typeface="JetBrains Mono"/>
              </a:rPr>
              <a:t>,</a:t>
            </a:r>
            <a:r>
              <a:rPr lang="zh-CN" altLang="zh-CN" sz="1600" dirty="0">
                <a:solidFill>
                  <a:srgbClr val="6897BB"/>
                </a:solidFill>
                <a:latin typeface="Arial Unicode MS" panose="020B0604020202020204" pitchFamily="34" charset="-122"/>
                <a:ea typeface="JetBrains Mono"/>
              </a:rPr>
              <a:t>4</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CC7832"/>
                </a:solidFill>
                <a:latin typeface="Arial Unicode MS" panose="020B0604020202020204" pitchFamily="34" charset="-122"/>
                <a:ea typeface="JetBrains Mono"/>
              </a:rPr>
              <a:t>;</a:t>
            </a:r>
            <a:br>
              <a:rPr lang="zh-CN" altLang="zh-CN" sz="1600" dirty="0">
                <a:solidFill>
                  <a:srgbClr val="CC7832"/>
                </a:solidFill>
                <a:latin typeface="Arial Unicode MS" panose="020B0604020202020204" pitchFamily="34" charset="-122"/>
                <a:ea typeface="JetBrains Mono"/>
              </a:rPr>
            </a:br>
            <a:r>
              <a:rPr lang="zh-CN" altLang="zh-CN" sz="1600" dirty="0">
                <a:solidFill>
                  <a:srgbClr val="808080"/>
                </a:solidFill>
                <a:latin typeface="Arial Unicode MS" panose="020B0604020202020204" pitchFamily="34" charset="-122"/>
                <a:ea typeface="JetBrains Mono"/>
              </a:rPr>
              <a:t>--</a:t>
            </a:r>
            <a:r>
              <a:rPr lang="zh-CN" altLang="zh-CN" sz="1600" dirty="0">
                <a:solidFill>
                  <a:srgbClr val="808080"/>
                </a:solidFill>
                <a:latin typeface="宋体" panose="02010600030101010101" pitchFamily="2" charset="-122"/>
                <a:ea typeface="宋体" panose="02010600030101010101" pitchFamily="2" charset="-122"/>
              </a:rPr>
              <a:t>取随机数函数</a:t>
            </a:r>
            <a:r>
              <a:rPr lang="zh-CN" altLang="zh-CN" sz="1600" dirty="0">
                <a:solidFill>
                  <a:srgbClr val="808080"/>
                </a:solidFill>
                <a:latin typeface="Arial Unicode MS" panose="020B0604020202020204" pitchFamily="34" charset="-122"/>
                <a:ea typeface="JetBrains Mono"/>
              </a:rPr>
              <a:t>: rand </a:t>
            </a:r>
            <a:r>
              <a:rPr lang="zh-CN" altLang="zh-CN" sz="1600" dirty="0">
                <a:solidFill>
                  <a:srgbClr val="808080"/>
                </a:solidFill>
                <a:latin typeface="宋体" panose="02010600030101010101" pitchFamily="2" charset="-122"/>
                <a:ea typeface="宋体" panose="02010600030101010101" pitchFamily="2" charset="-122"/>
              </a:rPr>
              <a:t>每次执行都不一样 返回一个</a:t>
            </a:r>
            <a:r>
              <a:rPr lang="zh-CN" altLang="zh-CN" sz="1600" dirty="0">
                <a:solidFill>
                  <a:srgbClr val="808080"/>
                </a:solidFill>
                <a:latin typeface="Arial Unicode MS" panose="020B0604020202020204" pitchFamily="34" charset="-122"/>
                <a:ea typeface="JetBrains Mono"/>
              </a:rPr>
              <a:t>0</a:t>
            </a:r>
            <a:r>
              <a:rPr lang="zh-CN" altLang="zh-CN" sz="1600" dirty="0">
                <a:solidFill>
                  <a:srgbClr val="808080"/>
                </a:solidFill>
                <a:latin typeface="宋体" panose="02010600030101010101" pitchFamily="2" charset="-122"/>
                <a:ea typeface="宋体" panose="02010600030101010101" pitchFamily="2" charset="-122"/>
              </a:rPr>
              <a:t>到</a:t>
            </a:r>
            <a:r>
              <a:rPr lang="zh-CN" altLang="zh-CN" sz="1600" dirty="0">
                <a:solidFill>
                  <a:srgbClr val="808080"/>
                </a:solidFill>
                <a:latin typeface="Arial Unicode MS" panose="020B0604020202020204" pitchFamily="34" charset="-122"/>
                <a:ea typeface="JetBrains Mono"/>
              </a:rPr>
              <a:t>1</a:t>
            </a:r>
            <a:r>
              <a:rPr lang="zh-CN" altLang="zh-CN" sz="1600" dirty="0">
                <a:solidFill>
                  <a:srgbClr val="808080"/>
                </a:solidFill>
                <a:latin typeface="宋体" panose="02010600030101010101" pitchFamily="2" charset="-122"/>
                <a:ea typeface="宋体" panose="02010600030101010101" pitchFamily="2" charset="-122"/>
              </a:rPr>
              <a:t>范围内的随机数</a:t>
            </a:r>
            <a:br>
              <a:rPr lang="zh-CN" altLang="zh-CN" sz="1600" dirty="0">
                <a:solidFill>
                  <a:srgbClr val="808080"/>
                </a:solidFill>
                <a:latin typeface="宋体" panose="02010600030101010101" pitchFamily="2" charset="-122"/>
                <a:ea typeface="宋体" panose="02010600030101010101" pitchFamily="2" charset="-122"/>
              </a:rPr>
            </a:br>
            <a:r>
              <a:rPr lang="zh-CN" altLang="zh-CN" sz="1600" dirty="0">
                <a:solidFill>
                  <a:srgbClr val="CC7832"/>
                </a:solidFill>
                <a:latin typeface="Arial Unicode MS" panose="020B0604020202020204" pitchFamily="34" charset="-122"/>
                <a:ea typeface="JetBrains Mono"/>
              </a:rPr>
              <a:t>select </a:t>
            </a:r>
            <a:r>
              <a:rPr lang="zh-CN" altLang="zh-CN" sz="1600" dirty="0">
                <a:solidFill>
                  <a:srgbClr val="FFC66D"/>
                </a:solidFill>
                <a:latin typeface="Arial Unicode MS" panose="020B0604020202020204" pitchFamily="34" charset="-122"/>
                <a:ea typeface="JetBrains Mono"/>
              </a:rPr>
              <a:t>rand</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CC7832"/>
                </a:solidFill>
                <a:latin typeface="Arial Unicode MS" panose="020B0604020202020204" pitchFamily="34" charset="-122"/>
                <a:ea typeface="JetBrains Mono"/>
              </a:rPr>
              <a:t>;</a:t>
            </a:r>
            <a:br>
              <a:rPr lang="zh-CN" altLang="zh-CN" sz="1600" dirty="0">
                <a:solidFill>
                  <a:srgbClr val="CC7832"/>
                </a:solidFill>
                <a:latin typeface="Arial Unicode MS" panose="020B0604020202020204" pitchFamily="34" charset="-122"/>
                <a:ea typeface="JetBrains Mono"/>
              </a:rPr>
            </a:br>
            <a:r>
              <a:rPr lang="zh-CN" altLang="zh-CN" sz="1600" dirty="0">
                <a:solidFill>
                  <a:srgbClr val="808080"/>
                </a:solidFill>
                <a:latin typeface="Arial Unicode MS" panose="020B0604020202020204" pitchFamily="34" charset="-122"/>
                <a:ea typeface="JetBrains Mono"/>
              </a:rPr>
              <a:t>--</a:t>
            </a:r>
            <a:r>
              <a:rPr lang="zh-CN" altLang="zh-CN" sz="1600" dirty="0">
                <a:solidFill>
                  <a:srgbClr val="808080"/>
                </a:solidFill>
                <a:latin typeface="宋体" panose="02010600030101010101" pitchFamily="2" charset="-122"/>
                <a:ea typeface="宋体" panose="02010600030101010101" pitchFamily="2" charset="-122"/>
              </a:rPr>
              <a:t>指定种子取随机数函数</a:t>
            </a:r>
            <a:r>
              <a:rPr lang="zh-CN" altLang="zh-CN" sz="1600" dirty="0">
                <a:solidFill>
                  <a:srgbClr val="808080"/>
                </a:solidFill>
                <a:latin typeface="Arial Unicode MS" panose="020B0604020202020204" pitchFamily="34" charset="-122"/>
                <a:ea typeface="JetBrains Mono"/>
              </a:rPr>
              <a:t>: rand(int seed) </a:t>
            </a:r>
            <a:r>
              <a:rPr lang="zh-CN" altLang="zh-CN" sz="1600" dirty="0">
                <a:solidFill>
                  <a:srgbClr val="808080"/>
                </a:solidFill>
                <a:latin typeface="宋体" panose="02010600030101010101" pitchFamily="2" charset="-122"/>
                <a:ea typeface="宋体" panose="02010600030101010101" pitchFamily="2" charset="-122"/>
              </a:rPr>
              <a:t>得到一个稳定的随机数序列</a:t>
            </a:r>
            <a:br>
              <a:rPr lang="zh-CN" altLang="zh-CN" sz="1600" dirty="0">
                <a:solidFill>
                  <a:srgbClr val="808080"/>
                </a:solidFill>
                <a:latin typeface="宋体" panose="02010600030101010101" pitchFamily="2" charset="-122"/>
                <a:ea typeface="宋体" panose="02010600030101010101" pitchFamily="2" charset="-122"/>
              </a:rPr>
            </a:br>
            <a:r>
              <a:rPr lang="zh-CN" altLang="zh-CN" sz="1600" dirty="0">
                <a:solidFill>
                  <a:srgbClr val="CC7832"/>
                </a:solidFill>
                <a:latin typeface="Arial Unicode MS" panose="020B0604020202020204" pitchFamily="34" charset="-122"/>
                <a:ea typeface="JetBrains Mono"/>
              </a:rPr>
              <a:t>select </a:t>
            </a:r>
            <a:r>
              <a:rPr lang="zh-CN" altLang="zh-CN" sz="1600" dirty="0">
                <a:solidFill>
                  <a:srgbClr val="FFC66D"/>
                </a:solidFill>
                <a:latin typeface="Arial Unicode MS" panose="020B0604020202020204" pitchFamily="34" charset="-122"/>
                <a:ea typeface="JetBrains Mono"/>
              </a:rPr>
              <a:t>rand</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6897BB"/>
                </a:solidFill>
                <a:latin typeface="Arial Unicode MS" panose="020B0604020202020204" pitchFamily="34" charset="-122"/>
                <a:ea typeface="JetBrains Mono"/>
              </a:rPr>
              <a:t>3</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CC7832"/>
                </a:solidFill>
                <a:latin typeface="Arial Unicode MS" panose="020B0604020202020204" pitchFamily="34" charset="-122"/>
                <a:ea typeface="JetBrains Mono"/>
              </a:rPr>
              <a:t>;</a:t>
            </a:r>
            <a:endParaRPr lang="zh-CN" altLang="zh-CN" sz="1600" dirty="0">
              <a:solidFill>
                <a:srgbClr val="CC7832"/>
              </a:solidFill>
              <a:latin typeface="Arial Unicode MS" panose="020B0604020202020204" pitchFamily="34" charset="-122"/>
              <a:ea typeface="JetBrains Mono"/>
            </a:endParaRPr>
          </a:p>
          <a:p>
            <a:pPr lvl="0" algn="l" eaLnBrk="0" fontAlgn="base" hangingPunct="0">
              <a:buClrTx/>
              <a:buSzTx/>
              <a:buFontTx/>
            </a:pPr>
            <a:r>
              <a:rPr lang="zh-CN" altLang="zh-CN" sz="1600" dirty="0">
                <a:solidFill>
                  <a:srgbClr val="808080"/>
                </a:solidFill>
                <a:latin typeface="宋体" panose="02010600030101010101" pitchFamily="2" charset="-122"/>
                <a:sym typeface="+mn-ea"/>
              </a:rPr>
              <a:t>--求数字的绝对值</a:t>
            </a:r>
            <a:endParaRPr lang="zh-CN" altLang="zh-CN" sz="1600" dirty="0">
              <a:solidFill>
                <a:srgbClr val="808080"/>
              </a:solidFill>
              <a:latin typeface="宋体" panose="02010600030101010101" pitchFamily="2" charset="-122"/>
              <a:sym typeface="+mn-ea"/>
            </a:endParaRPr>
          </a:p>
          <a:p>
            <a:pPr lvl="0" eaLnBrk="0" fontAlgn="base" hangingPunct="0">
              <a:spcBef>
                <a:spcPct val="0"/>
              </a:spcBef>
              <a:spcAft>
                <a:spcPct val="0"/>
              </a:spcAft>
            </a:pPr>
            <a:r>
              <a:rPr lang="zh-CN" altLang="zh-CN" sz="1600" dirty="0">
                <a:solidFill>
                  <a:srgbClr val="CC7832"/>
                </a:solidFill>
                <a:latin typeface="Arial Unicode MS" panose="020B0604020202020204" pitchFamily="34" charset="-122"/>
                <a:ea typeface="JetBrains Mono"/>
                <a:sym typeface="+mn-ea"/>
              </a:rPr>
              <a:t>select</a:t>
            </a:r>
            <a:r>
              <a:rPr lang="zh-CN" altLang="zh-CN" sz="1600" dirty="0">
                <a:solidFill>
                  <a:srgbClr val="FFC66D"/>
                </a:solidFill>
                <a:latin typeface="Arial Unicode MS" panose="020B0604020202020204" pitchFamily="34" charset="-122"/>
                <a:ea typeface="JetBrains Mono"/>
                <a:sym typeface="+mn-ea"/>
              </a:rPr>
              <a:t> abs</a:t>
            </a:r>
            <a:r>
              <a:rPr lang="zh-CN" altLang="zh-CN" sz="1600" dirty="0">
                <a:solidFill>
                  <a:srgbClr val="6897BB"/>
                </a:solidFill>
                <a:latin typeface="Arial Unicode MS" panose="020B0604020202020204" pitchFamily="34" charset="-122"/>
                <a:ea typeface="JetBrains Mono"/>
                <a:sym typeface="+mn-ea"/>
              </a:rPr>
              <a:t>(-3)</a:t>
            </a:r>
            <a:r>
              <a:rPr lang="zh-CN" altLang="zh-CN" sz="1600" dirty="0">
                <a:solidFill>
                  <a:srgbClr val="CC7832"/>
                </a:solidFill>
                <a:latin typeface="Arial Unicode MS" panose="020B0604020202020204" pitchFamily="34" charset="-122"/>
                <a:ea typeface="JetBrains Mono"/>
                <a:sym typeface="+mn-ea"/>
              </a:rPr>
              <a:t>;</a:t>
            </a:r>
            <a:endParaRPr lang="zh-CN" altLang="zh-CN" sz="1600" dirty="0">
              <a:solidFill>
                <a:srgbClr val="CC7832"/>
              </a:solidFill>
              <a:latin typeface="Arial Unicode MS" panose="020B0604020202020204" pitchFamily="34" charset="-122"/>
              <a:ea typeface="JetBrains Mono"/>
              <a:sym typeface="+mn-ea"/>
            </a:endParaRPr>
          </a:p>
          <a:p>
            <a:pPr lvl="0" algn="l" eaLnBrk="0" fontAlgn="base" hangingPunct="0">
              <a:buClrTx/>
              <a:buSzTx/>
              <a:buFontTx/>
            </a:pPr>
            <a:r>
              <a:rPr lang="zh-CN" altLang="zh-CN" sz="1600" dirty="0">
                <a:solidFill>
                  <a:srgbClr val="808080"/>
                </a:solidFill>
                <a:latin typeface="宋体" panose="02010600030101010101" pitchFamily="2" charset="-122"/>
                <a:sym typeface="+mn-ea"/>
              </a:rPr>
              <a:t>--得到pi值（小数点后15位精度）</a:t>
            </a:r>
            <a:endParaRPr lang="zh-CN" altLang="zh-CN" sz="1600" dirty="0">
              <a:solidFill>
                <a:srgbClr val="808080"/>
              </a:solidFill>
              <a:latin typeface="宋体" panose="02010600030101010101" pitchFamily="2" charset="-122"/>
              <a:sym typeface="+mn-ea"/>
            </a:endParaRPr>
          </a:p>
          <a:p>
            <a:pPr lvl="0" eaLnBrk="0" fontAlgn="base" hangingPunct="0">
              <a:spcBef>
                <a:spcPct val="0"/>
              </a:spcBef>
              <a:spcAft>
                <a:spcPct val="0"/>
              </a:spcAft>
            </a:pPr>
            <a:r>
              <a:rPr lang="zh-CN" altLang="zh-CN" sz="1600" dirty="0">
                <a:solidFill>
                  <a:srgbClr val="CC7832"/>
                </a:solidFill>
                <a:latin typeface="Arial Unicode MS" panose="020B0604020202020204" pitchFamily="34" charset="-122"/>
                <a:ea typeface="JetBrains Mono"/>
                <a:sym typeface="+mn-ea"/>
              </a:rPr>
              <a:t>select</a:t>
            </a:r>
            <a:r>
              <a:rPr lang="zh-CN" altLang="zh-CN" sz="1600" dirty="0">
                <a:solidFill>
                  <a:srgbClr val="FFC66D"/>
                </a:solidFill>
                <a:latin typeface="Arial Unicode MS" panose="020B0604020202020204" pitchFamily="34" charset="-122"/>
                <a:ea typeface="JetBrains Mono"/>
                <a:sym typeface="+mn-ea"/>
              </a:rPr>
              <a:t> </a:t>
            </a:r>
            <a:r>
              <a:rPr lang="en-US" altLang="zh-CN" sz="1600" dirty="0">
                <a:solidFill>
                  <a:srgbClr val="FFC66D"/>
                </a:solidFill>
                <a:latin typeface="Arial Unicode MS" panose="020B0604020202020204" pitchFamily="34" charset="-122"/>
                <a:ea typeface="JetBrains Mono"/>
                <a:sym typeface="+mn-ea"/>
              </a:rPr>
              <a:t>pi</a:t>
            </a:r>
            <a:r>
              <a:rPr lang="zh-CN" altLang="zh-CN" sz="1600" dirty="0">
                <a:solidFill>
                  <a:srgbClr val="6897BB"/>
                </a:solidFill>
                <a:latin typeface="Arial Unicode MS" panose="020B0604020202020204" pitchFamily="34" charset="-122"/>
                <a:ea typeface="JetBrains Mono"/>
                <a:sym typeface="+mn-ea"/>
              </a:rPr>
              <a:t>()</a:t>
            </a:r>
            <a:r>
              <a:rPr lang="zh-CN" altLang="zh-CN" sz="1600" dirty="0">
                <a:solidFill>
                  <a:srgbClr val="CC7832"/>
                </a:solidFill>
                <a:latin typeface="Arial Unicode MS" panose="020B0604020202020204" pitchFamily="34" charset="-122"/>
                <a:ea typeface="JetBrains Mono"/>
                <a:sym typeface="+mn-ea"/>
              </a:rPr>
              <a:t>;</a:t>
            </a:r>
            <a:br>
              <a:rPr lang="zh-CN" altLang="zh-CN" sz="1600" dirty="0">
                <a:solidFill>
                  <a:srgbClr val="808080"/>
                </a:solidFill>
                <a:latin typeface="宋体" panose="02010600030101010101" pitchFamily="2" charset="-122"/>
                <a:sym typeface="+mn-ea"/>
              </a:rPr>
            </a:br>
            <a:endParaRPr lang="en-US" altLang="zh-CN" sz="1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Collection Functions</a:t>
            </a:r>
            <a:r>
              <a:t>集合函数</a:t>
            </a:r>
            <a:r>
              <a:rPr lang="en-US" altLang="zh-CN"/>
              <a:t> - </a:t>
            </a:r>
            <a:r>
              <a:t>全部</a:t>
            </a:r>
          </a:p>
        </p:txBody>
      </p:sp>
      <p:graphicFrame>
        <p:nvGraphicFramePr>
          <p:cNvPr id="6" name="表格 5"/>
          <p:cNvGraphicFramePr/>
          <p:nvPr>
            <p:custDataLst>
              <p:tags r:id="rId1"/>
            </p:custDataLst>
          </p:nvPr>
        </p:nvGraphicFramePr>
        <p:xfrm>
          <a:off x="710565" y="1988820"/>
          <a:ext cx="10269855" cy="3848735"/>
        </p:xfrm>
        <a:graphic>
          <a:graphicData uri="http://schemas.openxmlformats.org/drawingml/2006/table">
            <a:tbl>
              <a:tblPr/>
              <a:tblGrid>
                <a:gridCol w="3423285"/>
                <a:gridCol w="3423285"/>
                <a:gridCol w="3423285"/>
              </a:tblGrid>
              <a:tr h="316230">
                <a:tc>
                  <a:txBody>
                    <a:bodyPr/>
                    <a:p>
                      <a:pPr indent="0">
                        <a:buNone/>
                      </a:pPr>
                      <a:r>
                        <a:rPr lang="en-US" sz="1200" b="1">
                          <a:solidFill>
                            <a:srgbClr val="172B4D"/>
                          </a:solidFill>
                          <a:latin typeface="Calibri" panose="020F0502020204030204" pitchFamily="34" charset="0"/>
                          <a:cs typeface="Calibri" panose="020F0502020204030204" pitchFamily="34" charset="0"/>
                        </a:rPr>
                        <a:t>Return Type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200" b="1">
                          <a:solidFill>
                            <a:srgbClr val="172B4D"/>
                          </a:solidFill>
                          <a:latin typeface="Calibri" panose="020F0502020204030204" pitchFamily="34" charset="0"/>
                          <a:cs typeface="Calibri" panose="020F0502020204030204" pitchFamily="34" charset="0"/>
                        </a:rPr>
                        <a:t>Name(Signature)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200" b="1">
                          <a:solidFill>
                            <a:srgbClr val="172B4D"/>
                          </a:solidFill>
                          <a:latin typeface="Calibri" panose="020F0502020204030204" pitchFamily="34" charset="0"/>
                          <a:cs typeface="Calibri" panose="020F0502020204030204" pitchFamily="34" charset="0"/>
                        </a:rPr>
                        <a:t>Description</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r>
              <a:tr h="431165">
                <a:tc>
                  <a:txBody>
                    <a:bodyPr/>
                    <a:p>
                      <a:pPr indent="0">
                        <a:buNone/>
                      </a:pPr>
                      <a:r>
                        <a:rPr lang="en-US" sz="1200" b="0">
                          <a:latin typeface="Calibri" panose="020F0502020204030204" pitchFamily="34" charset="0"/>
                          <a:cs typeface="Calibri" panose="020F0502020204030204" pitchFamily="34" charset="0"/>
                        </a:rPr>
                        <a:t>int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size(Map&lt;K.V&gt;)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altLang="en-US" sz="1200" b="0">
                          <a:latin typeface="Calibri" panose="020F0502020204030204" pitchFamily="34" charset="0"/>
                          <a:cs typeface="Calibri" panose="020F0502020204030204" pitchFamily="34" charset="0"/>
                        </a:rPr>
                        <a:t>返回</a:t>
                      </a:r>
                      <a:r>
                        <a:rPr lang="en-US" altLang="zh-CN" sz="1200" b="0">
                          <a:latin typeface="Calibri" panose="020F0502020204030204" pitchFamily="34" charset="0"/>
                          <a:cs typeface="Calibri" panose="020F0502020204030204" pitchFamily="34" charset="0"/>
                        </a:rPr>
                        <a:t>map</a:t>
                      </a:r>
                      <a:r>
                        <a:rPr lang="zh-CN" altLang="en-US" sz="1200" b="0">
                          <a:latin typeface="Calibri" panose="020F0502020204030204" pitchFamily="34" charset="0"/>
                          <a:cs typeface="Calibri" panose="020F0502020204030204" pitchFamily="34" charset="0"/>
                        </a:rPr>
                        <a:t>类型的元素个数</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448310">
                <a:tc>
                  <a:txBody>
                    <a:bodyPr/>
                    <a:p>
                      <a:pPr indent="0">
                        <a:buNone/>
                      </a:pPr>
                      <a:r>
                        <a:rPr lang="en-US" sz="1200" b="0">
                          <a:latin typeface="Calibri" panose="020F0502020204030204" pitchFamily="34" charset="0"/>
                          <a:cs typeface="Calibri" panose="020F0502020204030204" pitchFamily="34" charset="0"/>
                        </a:rPr>
                        <a:t>int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size(Array&lt;T&gt;)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altLang="en-US" sz="1200">
                          <a:latin typeface="Calibri" panose="020F0502020204030204" pitchFamily="34" charset="0"/>
                          <a:cs typeface="Calibri" panose="020F0502020204030204" pitchFamily="34" charset="0"/>
                          <a:sym typeface="+mn-ea"/>
                        </a:rPr>
                        <a:t>返回</a:t>
                      </a:r>
                      <a:r>
                        <a:rPr lang="en-US" altLang="zh-CN" sz="1200">
                          <a:latin typeface="Calibri" panose="020F0502020204030204" pitchFamily="34" charset="0"/>
                          <a:cs typeface="Calibri" panose="020F0502020204030204" pitchFamily="34" charset="0"/>
                          <a:sym typeface="+mn-ea"/>
                        </a:rPr>
                        <a:t>array</a:t>
                      </a:r>
                      <a:r>
                        <a:rPr lang="zh-CN" altLang="en-US" sz="1200">
                          <a:latin typeface="Calibri" panose="020F0502020204030204" pitchFamily="34" charset="0"/>
                          <a:cs typeface="Calibri" panose="020F0502020204030204" pitchFamily="34" charset="0"/>
                          <a:sym typeface="+mn-ea"/>
                        </a:rPr>
                        <a:t>类型的元素个数</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582930">
                <a:tc>
                  <a:txBody>
                    <a:bodyPr/>
                    <a:p>
                      <a:pPr indent="0">
                        <a:buNone/>
                      </a:pPr>
                      <a:r>
                        <a:rPr lang="en-US" sz="1200" b="0">
                          <a:latin typeface="Calibri" panose="020F0502020204030204" pitchFamily="34" charset="0"/>
                          <a:cs typeface="Calibri" panose="020F0502020204030204" pitchFamily="34" charset="0"/>
                        </a:rPr>
                        <a:t>array&lt;K&gt;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map_keys(Map&lt;K.V&gt;)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altLang="en-US" sz="1200" b="0">
                          <a:latin typeface="Calibri" panose="020F0502020204030204" pitchFamily="34" charset="0"/>
                          <a:cs typeface="Calibri" panose="020F0502020204030204" pitchFamily="34" charset="0"/>
                        </a:rPr>
                        <a:t>返回</a:t>
                      </a:r>
                      <a:r>
                        <a:rPr lang="en-US" altLang="zh-CN" sz="1200" b="0">
                          <a:latin typeface="Calibri" panose="020F0502020204030204" pitchFamily="34" charset="0"/>
                          <a:cs typeface="Calibri" panose="020F0502020204030204" pitchFamily="34" charset="0"/>
                        </a:rPr>
                        <a:t>map</a:t>
                      </a:r>
                      <a:r>
                        <a:rPr lang="zh-CN" altLang="en-US" sz="1200" b="0">
                          <a:latin typeface="Calibri" panose="020F0502020204030204" pitchFamily="34" charset="0"/>
                          <a:cs typeface="Calibri" panose="020F0502020204030204" pitchFamily="34" charset="0"/>
                        </a:rPr>
                        <a:t>内的全部</a:t>
                      </a:r>
                      <a:r>
                        <a:rPr lang="en-US" altLang="zh-CN" sz="1200" b="0">
                          <a:latin typeface="Calibri" panose="020F0502020204030204" pitchFamily="34" charset="0"/>
                          <a:cs typeface="Calibri" panose="020F0502020204030204" pitchFamily="34" charset="0"/>
                        </a:rPr>
                        <a:t>key</a:t>
                      </a:r>
                      <a:r>
                        <a:rPr lang="zh-CN" altLang="en-US" sz="1200" b="0">
                          <a:latin typeface="Calibri" panose="020F0502020204030204" pitchFamily="34" charset="0"/>
                          <a:cs typeface="Calibri" panose="020F0502020204030204" pitchFamily="34" charset="0"/>
                        </a:rPr>
                        <a:t>（得到的是</a:t>
                      </a:r>
                      <a:r>
                        <a:rPr lang="en-US" altLang="zh-CN" sz="1200" b="0">
                          <a:latin typeface="Calibri" panose="020F0502020204030204" pitchFamily="34" charset="0"/>
                          <a:cs typeface="Calibri" panose="020F0502020204030204" pitchFamily="34" charset="0"/>
                        </a:rPr>
                        <a:t>array</a:t>
                      </a:r>
                      <a:r>
                        <a:rPr lang="zh-CN" altLang="en-US" sz="1200" b="0">
                          <a:latin typeface="Calibri" panose="020F0502020204030204" pitchFamily="34" charset="0"/>
                          <a:cs typeface="Calibri" panose="020F0502020204030204" pitchFamily="34" charset="0"/>
                        </a:rPr>
                        <a:t>）</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586740">
                <a:tc>
                  <a:txBody>
                    <a:bodyPr/>
                    <a:p>
                      <a:pPr indent="0">
                        <a:buNone/>
                      </a:pPr>
                      <a:r>
                        <a:rPr lang="en-US" sz="1200" b="0">
                          <a:latin typeface="Calibri" panose="020F0502020204030204" pitchFamily="34" charset="0"/>
                          <a:cs typeface="Calibri" panose="020F0502020204030204" pitchFamily="34" charset="0"/>
                        </a:rPr>
                        <a:t>array&lt;V&gt;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map_values(Map&lt;K.V&gt;)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altLang="en-US" sz="1200">
                          <a:latin typeface="Calibri" panose="020F0502020204030204" pitchFamily="34" charset="0"/>
                          <a:cs typeface="Calibri" panose="020F0502020204030204" pitchFamily="34" charset="0"/>
                          <a:sym typeface="+mn-ea"/>
                        </a:rPr>
                        <a:t>返回</a:t>
                      </a:r>
                      <a:r>
                        <a:rPr lang="en-US" altLang="zh-CN" sz="1200">
                          <a:latin typeface="Calibri" panose="020F0502020204030204" pitchFamily="34" charset="0"/>
                          <a:cs typeface="Calibri" panose="020F0502020204030204" pitchFamily="34" charset="0"/>
                          <a:sym typeface="+mn-ea"/>
                        </a:rPr>
                        <a:t>map</a:t>
                      </a:r>
                      <a:r>
                        <a:rPr lang="zh-CN" altLang="en-US" sz="1200">
                          <a:latin typeface="Calibri" panose="020F0502020204030204" pitchFamily="34" charset="0"/>
                          <a:cs typeface="Calibri" panose="020F0502020204030204" pitchFamily="34" charset="0"/>
                          <a:sym typeface="+mn-ea"/>
                        </a:rPr>
                        <a:t>内的全部</a:t>
                      </a:r>
                      <a:r>
                        <a:rPr lang="en-US" altLang="zh-CN" sz="1200">
                          <a:latin typeface="Calibri" panose="020F0502020204030204" pitchFamily="34" charset="0"/>
                          <a:cs typeface="Calibri" panose="020F0502020204030204" pitchFamily="34" charset="0"/>
                          <a:sym typeface="+mn-ea"/>
                        </a:rPr>
                        <a:t>value</a:t>
                      </a:r>
                      <a:r>
                        <a:rPr lang="zh-CN" altLang="en-US" sz="1200">
                          <a:latin typeface="Calibri" panose="020F0502020204030204" pitchFamily="34" charset="0"/>
                          <a:cs typeface="Calibri" panose="020F0502020204030204" pitchFamily="34" charset="0"/>
                          <a:sym typeface="+mn-ea"/>
                        </a:rPr>
                        <a:t>（得到的是</a:t>
                      </a:r>
                      <a:r>
                        <a:rPr lang="en-US" altLang="zh-CN" sz="1200">
                          <a:latin typeface="Calibri" panose="020F0502020204030204" pitchFamily="34" charset="0"/>
                          <a:cs typeface="Calibri" panose="020F0502020204030204" pitchFamily="34" charset="0"/>
                          <a:sym typeface="+mn-ea"/>
                        </a:rPr>
                        <a:t>array</a:t>
                      </a:r>
                      <a:r>
                        <a:rPr lang="zh-CN" altLang="en-US" sz="1200">
                          <a:latin typeface="Calibri" panose="020F0502020204030204" pitchFamily="34" charset="0"/>
                          <a:cs typeface="Calibri" panose="020F0502020204030204" pitchFamily="34" charset="0"/>
                          <a:sym typeface="+mn-ea"/>
                        </a:rPr>
                        <a: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426720">
                <a:tc>
                  <a:txBody>
                    <a:bodyPr/>
                    <a:p>
                      <a:pPr indent="0">
                        <a:buNone/>
                      </a:pPr>
                      <a:r>
                        <a:rPr lang="en-US" sz="1200" b="0">
                          <a:latin typeface="Calibri" panose="020F0502020204030204" pitchFamily="34" charset="0"/>
                          <a:cs typeface="Calibri" panose="020F0502020204030204" pitchFamily="34" charset="0"/>
                        </a:rPr>
                        <a:t>boolean</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array_contains(Array&lt;T&gt;, value)</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altLang="en-US" sz="1200" b="0">
                          <a:latin typeface="Calibri" panose="020F0502020204030204" pitchFamily="34" charset="0"/>
                          <a:cs typeface="Calibri" panose="020F0502020204030204" pitchFamily="34" charset="0"/>
                        </a:rPr>
                        <a:t>如果</a:t>
                      </a:r>
                      <a:r>
                        <a:rPr lang="en-US" altLang="zh-CN" sz="1200" b="0">
                          <a:latin typeface="Calibri" panose="020F0502020204030204" pitchFamily="34" charset="0"/>
                          <a:cs typeface="Calibri" panose="020F0502020204030204" pitchFamily="34" charset="0"/>
                        </a:rPr>
                        <a:t>array</a:t>
                      </a:r>
                      <a:r>
                        <a:rPr lang="zh-CN" altLang="en-US" sz="1200" b="0">
                          <a:latin typeface="Calibri" panose="020F0502020204030204" pitchFamily="34" charset="0"/>
                          <a:cs typeface="Calibri" panose="020F0502020204030204" pitchFamily="34" charset="0"/>
                        </a:rPr>
                        <a:t>包含指定</a:t>
                      </a:r>
                      <a:r>
                        <a:rPr lang="en-US" altLang="zh-CN" sz="1200" b="0">
                          <a:latin typeface="Calibri" panose="020F0502020204030204" pitchFamily="34" charset="0"/>
                          <a:cs typeface="Calibri" panose="020F0502020204030204" pitchFamily="34" charset="0"/>
                        </a:rPr>
                        <a:t>value</a:t>
                      </a:r>
                      <a:r>
                        <a:rPr lang="zh-CN" altLang="en-US" sz="1200" b="0">
                          <a:latin typeface="Calibri" panose="020F0502020204030204" pitchFamily="34" charset="0"/>
                          <a:cs typeface="Calibri" panose="020F0502020204030204" pitchFamily="34" charset="0"/>
                        </a:rPr>
                        <a:t>，返回</a:t>
                      </a:r>
                      <a:r>
                        <a:rPr lang="en-US" altLang="zh-CN" sz="1200" b="0">
                          <a:latin typeface="Calibri" panose="020F0502020204030204" pitchFamily="34" charset="0"/>
                          <a:cs typeface="Calibri" panose="020F0502020204030204" pitchFamily="34" charset="0"/>
                        </a:rPr>
                        <a:t>True</a:t>
                      </a:r>
                      <a:endParaRPr lang="en-US" altLang="zh-CN"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1056640">
                <a:tc>
                  <a:txBody>
                    <a:bodyPr/>
                    <a:p>
                      <a:pPr indent="0">
                        <a:buNone/>
                      </a:pPr>
                      <a:r>
                        <a:rPr lang="en-US" sz="1200" b="0">
                          <a:latin typeface="Calibri" panose="020F0502020204030204" pitchFamily="34" charset="0"/>
                          <a:cs typeface="Calibri" panose="020F0502020204030204" pitchFamily="34" charset="0"/>
                        </a:rPr>
                        <a:t>array&lt;t&gt;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sort_array(Array&lt;T&gt;)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根据数组元素的自然顺序按升序对输入数组进行排序并返回它</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Type Conversion Functions</a:t>
            </a:r>
            <a:r>
              <a:rPr lang="zh-CN" altLang="en-US"/>
              <a:t>类型转换函数</a:t>
            </a:r>
            <a:r>
              <a:rPr lang="en-US" altLang="zh-CN"/>
              <a:t> - </a:t>
            </a:r>
            <a:r>
              <a:t>全部</a:t>
            </a:r>
          </a:p>
        </p:txBody>
      </p:sp>
      <p:graphicFrame>
        <p:nvGraphicFramePr>
          <p:cNvPr id="5" name="表格 4"/>
          <p:cNvGraphicFramePr/>
          <p:nvPr>
            <p:custDataLst>
              <p:tags r:id="rId1"/>
            </p:custDataLst>
          </p:nvPr>
        </p:nvGraphicFramePr>
        <p:xfrm>
          <a:off x="1055370" y="2420620"/>
          <a:ext cx="10138410" cy="2684145"/>
        </p:xfrm>
        <a:graphic>
          <a:graphicData uri="http://schemas.openxmlformats.org/drawingml/2006/table">
            <a:tbl>
              <a:tblPr/>
              <a:tblGrid>
                <a:gridCol w="3379470"/>
                <a:gridCol w="3379470"/>
                <a:gridCol w="3379470"/>
              </a:tblGrid>
              <a:tr h="377190">
                <a:tc>
                  <a:txBody>
                    <a:bodyPr/>
                    <a:p>
                      <a:pPr indent="0">
                        <a:buNone/>
                      </a:pPr>
                      <a:r>
                        <a:rPr lang="en-US" sz="1600" b="1">
                          <a:solidFill>
                            <a:srgbClr val="172B4D"/>
                          </a:solidFill>
                          <a:latin typeface="Segoe UI" panose="020B0502040204020203" pitchFamily="34" charset="0"/>
                          <a:cs typeface="Segoe UI" panose="020B0502040204020203" pitchFamily="34" charset="0"/>
                        </a:rPr>
                        <a:t>Return Type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600" b="1">
                          <a:solidFill>
                            <a:srgbClr val="172B4D"/>
                          </a:solidFill>
                          <a:latin typeface="Segoe UI" panose="020B0502040204020203" pitchFamily="34" charset="0"/>
                          <a:cs typeface="Segoe UI" panose="020B0502040204020203" pitchFamily="34" charset="0"/>
                        </a:rPr>
                        <a:t>Name(Signature)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600" b="1">
                          <a:solidFill>
                            <a:srgbClr val="172B4D"/>
                          </a:solidFill>
                          <a:latin typeface="Segoe UI" panose="020B0502040204020203" pitchFamily="34" charset="0"/>
                          <a:cs typeface="Segoe UI" panose="020B0502040204020203" pitchFamily="34" charset="0"/>
                        </a:rPr>
                        <a:t>Description</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r>
              <a:tr h="377190">
                <a:tc>
                  <a:txBody>
                    <a:bodyPr/>
                    <a:p>
                      <a:pPr indent="0">
                        <a:buNone/>
                      </a:pPr>
                      <a:r>
                        <a:rPr lang="en-US" sz="1600" b="0">
                          <a:solidFill>
                            <a:srgbClr val="172B4D"/>
                          </a:solidFill>
                          <a:latin typeface="Segoe UI" panose="020B0502040204020203" pitchFamily="34" charset="0"/>
                          <a:cs typeface="Segoe UI" panose="020B0502040204020203" pitchFamily="34" charset="0"/>
                        </a:rPr>
                        <a:t>binary</a:t>
                      </a:r>
                      <a:endParaRPr lang="en-US"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600" b="0">
                          <a:solidFill>
                            <a:srgbClr val="172B4D"/>
                          </a:solidFill>
                          <a:latin typeface="Segoe UI" panose="020B0502040204020203" pitchFamily="34" charset="0"/>
                          <a:cs typeface="Segoe UI" panose="020B0502040204020203" pitchFamily="34" charset="0"/>
                        </a:rPr>
                        <a:t>binary(string|binary)</a:t>
                      </a:r>
                      <a:endParaRPr lang="en-US"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600" b="0">
                          <a:solidFill>
                            <a:srgbClr val="172B4D"/>
                          </a:solidFill>
                          <a:latin typeface="Segoe UI" panose="020B0502040204020203" pitchFamily="34" charset="0"/>
                          <a:cs typeface="Segoe UI" panose="020B0502040204020203" pitchFamily="34" charset="0"/>
                        </a:rPr>
                        <a:t>将给定字符串转换为二进制</a:t>
                      </a:r>
                      <a:endPar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1929765">
                <a:tc>
                  <a:txBody>
                    <a:bodyPr/>
                    <a:p>
                      <a:pPr indent="0">
                        <a:buNone/>
                      </a:pPr>
                      <a:r>
                        <a:rPr lang="en-US" sz="1600" b="1">
                          <a:solidFill>
                            <a:srgbClr val="172B4D"/>
                          </a:solidFill>
                          <a:latin typeface="Segoe UI" panose="020B0502040204020203" pitchFamily="34" charset="0"/>
                          <a:cs typeface="Segoe UI" panose="020B0502040204020203" pitchFamily="34" charset="0"/>
                        </a:rPr>
                        <a:t>Expected "=" to follow "type"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600" b="0">
                          <a:solidFill>
                            <a:srgbClr val="172B4D"/>
                          </a:solidFill>
                          <a:latin typeface="Segoe UI" panose="020B0502040204020203" pitchFamily="34" charset="0"/>
                          <a:cs typeface="Segoe UI" panose="020B0502040204020203" pitchFamily="34" charset="0"/>
                        </a:rPr>
                        <a:t>cast(expr as &lt;type&gt;)</a:t>
                      </a:r>
                      <a:endParaRPr lang="en-US"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600" b="0">
                          <a:solidFill>
                            <a:srgbClr val="172B4D"/>
                          </a:solidFill>
                          <a:latin typeface="Segoe UI" panose="020B0502040204020203" pitchFamily="34" charset="0"/>
                          <a:cs typeface="Segoe UI" panose="020B0502040204020203" pitchFamily="34" charset="0"/>
                        </a:rPr>
                        <a:t>将表达式 expr 的结果转换</a:t>
                      </a:r>
                      <a:r>
                        <a:rPr lang="zh-CN" altLang="en-US" sz="1600" b="0">
                          <a:solidFill>
                            <a:srgbClr val="172B4D"/>
                          </a:solidFill>
                          <a:latin typeface="Segoe UI" panose="020B0502040204020203" pitchFamily="34" charset="0"/>
                          <a:cs typeface="Segoe UI" panose="020B0502040204020203" pitchFamily="34" charset="0"/>
                        </a:rPr>
                        <a:t>为给定类型</a:t>
                      </a:r>
                      <a:r>
                        <a:rPr lang="en-US" sz="1600" b="0">
                          <a:solidFill>
                            <a:srgbClr val="172B4D"/>
                          </a:solidFill>
                          <a:latin typeface="Segoe UI" panose="020B0502040204020203" pitchFamily="34" charset="0"/>
                          <a:cs typeface="Segoe UI" panose="020B0502040204020203" pitchFamily="34" charset="0"/>
                        </a:rPr>
                        <a:t> 。</a:t>
                      </a:r>
                      <a:endParaRPr lang="en-US" sz="1600" b="0">
                        <a:solidFill>
                          <a:srgbClr val="172B4D"/>
                        </a:solidFill>
                        <a:latin typeface="Segoe UI" panose="020B0502040204020203" pitchFamily="34" charset="0"/>
                        <a:cs typeface="Segoe UI" panose="020B0502040204020203" pitchFamily="34" charset="0"/>
                      </a:endParaRPr>
                    </a:p>
                    <a:p>
                      <a:pPr indent="0">
                        <a:buNone/>
                      </a:pPr>
                      <a:r>
                        <a:rPr lang="en-US" sz="1600" b="0">
                          <a:solidFill>
                            <a:srgbClr val="172B4D"/>
                          </a:solidFill>
                          <a:latin typeface="Segoe UI" panose="020B0502040204020203" pitchFamily="34" charset="0"/>
                          <a:cs typeface="Segoe UI" panose="020B0502040204020203" pitchFamily="34" charset="0"/>
                        </a:rPr>
                        <a:t>例如，cast('1' as BIGINT） 会将字符串 '1' 转换为整数表示。如果转换不成功，则返回 null。</a:t>
                      </a:r>
                      <a:endParaRPr lang="en-US" sz="1600" b="0">
                        <a:solidFill>
                          <a:srgbClr val="172B4D"/>
                        </a:solidFill>
                        <a:latin typeface="Segoe UI" panose="020B0502040204020203" pitchFamily="34" charset="0"/>
                        <a:cs typeface="Segoe UI" panose="020B0502040204020203" pitchFamily="34" charset="0"/>
                      </a:endParaRPr>
                    </a:p>
                    <a:p>
                      <a:pPr indent="0">
                        <a:buNone/>
                      </a:pPr>
                      <a:r>
                        <a:rPr lang="zh-CN" altLang="en-US" sz="1600" b="0">
                          <a:solidFill>
                            <a:srgbClr val="172B4D"/>
                          </a:solidFill>
                          <a:latin typeface="Segoe UI" panose="020B0502040204020203" pitchFamily="34" charset="0"/>
                          <a:cs typeface="Segoe UI" panose="020B0502040204020203" pitchFamily="34" charset="0"/>
                        </a:rPr>
                        <a:t>对于</a:t>
                      </a:r>
                      <a:r>
                        <a:rPr lang="en-US" altLang="zh-CN" sz="1600" b="0">
                          <a:solidFill>
                            <a:srgbClr val="172B4D"/>
                          </a:solidFill>
                          <a:latin typeface="Segoe UI" panose="020B0502040204020203" pitchFamily="34" charset="0"/>
                          <a:cs typeface="Segoe UI" panose="020B0502040204020203" pitchFamily="34" charset="0"/>
                        </a:rPr>
                        <a:t>cast(expr as boolean)</a:t>
                      </a:r>
                      <a:r>
                        <a:rPr lang="zh-CN" altLang="en-US" sz="1600" b="0">
                          <a:solidFill>
                            <a:srgbClr val="172B4D"/>
                          </a:solidFill>
                          <a:latin typeface="Segoe UI" panose="020B0502040204020203" pitchFamily="34" charset="0"/>
                          <a:cs typeface="Segoe UI" panose="020B0502040204020203" pitchFamily="34" charset="0"/>
                        </a:rPr>
                        <a:t>，对于非空字符串将会返回</a:t>
                      </a:r>
                      <a:r>
                        <a:rPr lang="en-US" altLang="zh-CN" sz="1600" b="0">
                          <a:solidFill>
                            <a:srgbClr val="172B4D"/>
                          </a:solidFill>
                          <a:latin typeface="Segoe UI" panose="020B0502040204020203" pitchFamily="34" charset="0"/>
                          <a:cs typeface="Segoe UI" panose="020B0502040204020203" pitchFamily="34" charset="0"/>
                        </a:rPr>
                        <a:t>True</a:t>
                      </a:r>
                      <a:endParaRPr lang="en-US" altLang="zh-CN"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Date Functions</a:t>
            </a:r>
            <a:r>
              <a:rPr lang="zh-CN" altLang="en-US"/>
              <a:t>日期函数</a:t>
            </a:r>
            <a:r>
              <a:rPr lang="en-US" altLang="zh-CN"/>
              <a:t> - </a:t>
            </a:r>
            <a:r>
              <a:t>部分</a:t>
            </a:r>
          </a:p>
        </p:txBody>
      </p:sp>
      <p:graphicFrame>
        <p:nvGraphicFramePr>
          <p:cNvPr id="6" name="表格 5"/>
          <p:cNvGraphicFramePr/>
          <p:nvPr>
            <p:custDataLst>
              <p:tags r:id="rId1"/>
            </p:custDataLst>
          </p:nvPr>
        </p:nvGraphicFramePr>
        <p:xfrm>
          <a:off x="710565" y="1557020"/>
          <a:ext cx="10269855" cy="5076190"/>
        </p:xfrm>
        <a:graphic>
          <a:graphicData uri="http://schemas.openxmlformats.org/drawingml/2006/table">
            <a:tbl>
              <a:tblPr/>
              <a:tblGrid>
                <a:gridCol w="3423285"/>
                <a:gridCol w="3423285"/>
                <a:gridCol w="3423285"/>
              </a:tblGrid>
              <a:tr h="316230">
                <a:tc>
                  <a:txBody>
                    <a:bodyPr/>
                    <a:p>
                      <a:pPr indent="0">
                        <a:buNone/>
                      </a:pPr>
                      <a:r>
                        <a:rPr lang="en-US" sz="1200" b="1">
                          <a:solidFill>
                            <a:srgbClr val="172B4D"/>
                          </a:solidFill>
                          <a:latin typeface="Calibri" panose="020F0502020204030204" pitchFamily="34" charset="0"/>
                          <a:cs typeface="Calibri" panose="020F0502020204030204" pitchFamily="34" charset="0"/>
                        </a:rPr>
                        <a:t>Return Type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200" b="1">
                          <a:solidFill>
                            <a:srgbClr val="172B4D"/>
                          </a:solidFill>
                          <a:latin typeface="Calibri" panose="020F0502020204030204" pitchFamily="34" charset="0"/>
                          <a:cs typeface="Calibri" panose="020F0502020204030204" pitchFamily="34" charset="0"/>
                        </a:rPr>
                        <a:t>Name(Signature)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200" b="1">
                          <a:solidFill>
                            <a:srgbClr val="172B4D"/>
                          </a:solidFill>
                          <a:latin typeface="Calibri" panose="020F0502020204030204" pitchFamily="34" charset="0"/>
                          <a:cs typeface="Calibri" panose="020F0502020204030204" pitchFamily="34" charset="0"/>
                        </a:rPr>
                        <a:t>Description</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r>
              <a:tr h="204470">
                <a:tc>
                  <a:txBody>
                    <a:bodyPr/>
                    <a:p>
                      <a:pPr indent="0">
                        <a:buNone/>
                      </a:pPr>
                      <a:r>
                        <a:rPr lang="en-US" sz="1200" b="0">
                          <a:latin typeface="Calibri" panose="020F0502020204030204" pitchFamily="34" charset="0"/>
                          <a:cs typeface="Calibri" panose="020F0502020204030204" pitchFamily="34" charset="0"/>
                        </a:rPr>
                        <a:t>timestamp</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current_timestamp()</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sz="1200" b="0">
                          <a:latin typeface="Calibri" panose="020F0502020204030204" pitchFamily="34" charset="0"/>
                          <a:cs typeface="Calibri" panose="020F0502020204030204" pitchFamily="34" charset="0"/>
                        </a:rPr>
                        <a:t>返回当前时间戳。在同一个查询中对 current _ time戳的所有调用都返回相同的值。</a:t>
                      </a:r>
                      <a:endParaRPr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361950">
                <a:tc>
                  <a:txBody>
                    <a:bodyPr/>
                    <a:p>
                      <a:pPr indent="0">
                        <a:buNone/>
                      </a:pPr>
                      <a:r>
                        <a:rPr lang="en-US" sz="1200" b="0">
                          <a:latin typeface="Calibri" panose="020F0502020204030204" pitchFamily="34" charset="0"/>
                          <a:cs typeface="Calibri" panose="020F0502020204030204" pitchFamily="34" charset="0"/>
                        </a:rPr>
                        <a:t>date</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current_date</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sz="1200">
                          <a:latin typeface="Calibri" panose="020F0502020204030204" pitchFamily="34" charset="0"/>
                          <a:cs typeface="Calibri" panose="020F0502020204030204" pitchFamily="34" charset="0"/>
                          <a:sym typeface="+mn-ea"/>
                        </a:rPr>
                        <a:t>返回当前</a:t>
                      </a:r>
                      <a:r>
                        <a:rPr lang="zh-CN" sz="1200">
                          <a:latin typeface="Calibri" panose="020F0502020204030204" pitchFamily="34" charset="0"/>
                          <a:cs typeface="Calibri" panose="020F0502020204030204" pitchFamily="34" charset="0"/>
                          <a:sym typeface="+mn-ea"/>
                        </a:rPr>
                        <a:t>日期</a:t>
                      </a:r>
                      <a:r>
                        <a:rPr sz="1200">
                          <a:latin typeface="Calibri" panose="020F0502020204030204" pitchFamily="34" charset="0"/>
                          <a:cs typeface="Calibri" panose="020F0502020204030204" pitchFamily="34" charset="0"/>
                          <a:sym typeface="+mn-ea"/>
                        </a:rPr>
                        <a:t>。在同一个查询中对</a:t>
                      </a:r>
                      <a:r>
                        <a:rPr lang="en-US" sz="1200">
                          <a:latin typeface="Calibri" panose="020F0502020204030204" pitchFamily="34" charset="0"/>
                          <a:cs typeface="Calibri" panose="020F0502020204030204" pitchFamily="34" charset="0"/>
                          <a:sym typeface="+mn-ea"/>
                        </a:rPr>
                        <a:t>current_date</a:t>
                      </a:r>
                      <a:endParaRPr lang="en-US" sz="1200" b="0">
                        <a:latin typeface="Calibri" panose="020F0502020204030204" pitchFamily="34" charset="0"/>
                        <a:cs typeface="Calibri" panose="020F0502020204030204" pitchFamily="34" charset="0"/>
                      </a:endParaRPr>
                    </a:p>
                    <a:p>
                      <a:pPr indent="0">
                        <a:buNone/>
                      </a:pPr>
                      <a:r>
                        <a:rPr sz="1200">
                          <a:latin typeface="Calibri" panose="020F0502020204030204" pitchFamily="34" charset="0"/>
                          <a:cs typeface="Calibri" panose="020F0502020204030204" pitchFamily="34" charset="0"/>
                          <a:sym typeface="+mn-ea"/>
                        </a:rPr>
                        <a:t>戳的所有调用都返回相同的值。</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426085">
                <a:tc>
                  <a:txBody>
                    <a:bodyPr/>
                    <a:p>
                      <a:pPr indent="0">
                        <a:buNone/>
                      </a:pPr>
                      <a:r>
                        <a:rPr lang="en-US" sz="1200" b="0">
                          <a:latin typeface="Calibri" panose="020F0502020204030204" pitchFamily="34" charset="0"/>
                          <a:cs typeface="Calibri" panose="020F0502020204030204" pitchFamily="34" charset="0"/>
                        </a:rPr>
                        <a:t>2.1.0</a:t>
                      </a:r>
                      <a:r>
                        <a:rPr lang="zh-CN" altLang="en-US" sz="1200" b="0">
                          <a:latin typeface="Calibri" panose="020F0502020204030204" pitchFamily="34" charset="0"/>
                          <a:cs typeface="Calibri" panose="020F0502020204030204" pitchFamily="34" charset="0"/>
                        </a:rPr>
                        <a:t>版本之前返回</a:t>
                      </a:r>
                      <a:r>
                        <a:rPr lang="en-US" altLang="zh-CN" sz="1200" b="0">
                          <a:latin typeface="Calibri" panose="020F0502020204030204" pitchFamily="34" charset="0"/>
                          <a:cs typeface="Calibri" panose="020F0502020204030204" pitchFamily="34" charset="0"/>
                        </a:rPr>
                        <a:t>string</a:t>
                      </a:r>
                      <a:endParaRPr lang="en-US" sz="1200" b="0">
                        <a:latin typeface="Calibri" panose="020F0502020204030204" pitchFamily="34" charset="0"/>
                        <a:cs typeface="Calibri" panose="020F0502020204030204" pitchFamily="34" charset="0"/>
                      </a:endParaRPr>
                    </a:p>
                    <a:p>
                      <a:pPr indent="0">
                        <a:buNone/>
                      </a:pPr>
                      <a:r>
                        <a:rPr lang="zh-CN" altLang="en-US" sz="1200" b="0">
                          <a:latin typeface="Calibri" panose="020F0502020204030204" pitchFamily="34" charset="0"/>
                          <a:cs typeface="Calibri" panose="020F0502020204030204" pitchFamily="34" charset="0"/>
                        </a:rPr>
                        <a:t>现在版本返回</a:t>
                      </a:r>
                      <a:r>
                        <a:rPr lang="en-US" altLang="zh-CN" sz="1200" b="0">
                          <a:latin typeface="Calibri" panose="020F0502020204030204" pitchFamily="34" charset="0"/>
                          <a:cs typeface="Calibri" panose="020F0502020204030204" pitchFamily="34" charset="0"/>
                        </a:rPr>
                        <a:t>date</a:t>
                      </a:r>
                      <a:endParaRPr lang="en-US" altLang="zh-CN"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to_date(string timestamp)</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sz="1200" b="0">
                          <a:latin typeface="Calibri" panose="020F0502020204030204" pitchFamily="34" charset="0"/>
                          <a:cs typeface="Calibri" panose="020F0502020204030204" pitchFamily="34" charset="0"/>
                        </a:rPr>
                        <a:t>时间戳转日期</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586740">
                <a:tc>
                  <a:txBody>
                    <a:bodyPr/>
                    <a:p>
                      <a:pPr indent="0">
                        <a:buNone/>
                      </a:pPr>
                      <a:r>
                        <a:rPr lang="en-US" sz="1200" b="0">
                          <a:latin typeface="Calibri" panose="020F0502020204030204" pitchFamily="34" charset="0"/>
                          <a:cs typeface="Calibri" panose="020F0502020204030204" pitchFamily="34" charset="0"/>
                        </a:rPr>
                        <a:t>int</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year(string date)</a:t>
                      </a:r>
                      <a:endParaRPr lang="en-US" sz="1200" b="0">
                        <a:latin typeface="Calibri" panose="020F0502020204030204" pitchFamily="34" charset="0"/>
                        <a:cs typeface="Calibri" panose="020F0502020204030204" pitchFamily="34" charset="0"/>
                      </a:endParaRPr>
                    </a:p>
                    <a:p>
                      <a:pPr indent="0">
                        <a:buNone/>
                      </a:pPr>
                      <a:r>
                        <a:rPr lang="en-US" sz="1200" b="0">
                          <a:latin typeface="Calibri" panose="020F0502020204030204" pitchFamily="34" charset="0"/>
                          <a:cs typeface="Calibri" panose="020F0502020204030204" pitchFamily="34" charset="0"/>
                        </a:rPr>
                        <a:t>quarter(date/timestamp/string)</a:t>
                      </a:r>
                      <a:endParaRPr lang="en-US" sz="1200" b="0">
                        <a:latin typeface="Calibri" panose="020F0502020204030204" pitchFamily="34" charset="0"/>
                        <a:cs typeface="Calibri" panose="020F0502020204030204" pitchFamily="34" charset="0"/>
                      </a:endParaRPr>
                    </a:p>
                    <a:p>
                      <a:pPr indent="0">
                        <a:buNone/>
                      </a:pPr>
                      <a:r>
                        <a:rPr lang="en-US" sz="1200" b="0">
                          <a:latin typeface="Calibri" panose="020F0502020204030204" pitchFamily="34" charset="0"/>
                          <a:cs typeface="Calibri" panose="020F0502020204030204" pitchFamily="34" charset="0"/>
                        </a:rPr>
                        <a:t>month(string date)</a:t>
                      </a:r>
                      <a:endParaRPr lang="en-US" sz="1200" b="0">
                        <a:latin typeface="Calibri" panose="020F0502020204030204" pitchFamily="34" charset="0"/>
                        <a:cs typeface="Calibri" panose="020F0502020204030204" pitchFamily="34" charset="0"/>
                      </a:endParaRPr>
                    </a:p>
                    <a:p>
                      <a:pPr indent="0">
                        <a:buNone/>
                      </a:pPr>
                      <a:r>
                        <a:rPr lang="en-US" sz="1200" b="0">
                          <a:latin typeface="Calibri" panose="020F0502020204030204" pitchFamily="34" charset="0"/>
                          <a:cs typeface="Calibri" panose="020F0502020204030204" pitchFamily="34" charset="0"/>
                        </a:rPr>
                        <a:t>day(string date) </a:t>
                      </a:r>
                      <a:endParaRPr lang="en-US" sz="1200" b="0">
                        <a:latin typeface="Calibri" panose="020F0502020204030204" pitchFamily="34" charset="0"/>
                        <a:cs typeface="Calibri" panose="020F0502020204030204" pitchFamily="34" charset="0"/>
                      </a:endParaRPr>
                    </a:p>
                    <a:p>
                      <a:pPr indent="0">
                        <a:buNone/>
                      </a:pPr>
                      <a:r>
                        <a:rPr lang="en-US" sz="1200" b="0">
                          <a:latin typeface="Calibri" panose="020F0502020204030204" pitchFamily="34" charset="0"/>
                          <a:cs typeface="Calibri" panose="020F0502020204030204" pitchFamily="34" charset="0"/>
                        </a:rPr>
                        <a:t>dayofmonth(date)</a:t>
                      </a:r>
                      <a:endParaRPr lang="en-US" sz="1200" b="0">
                        <a:latin typeface="Calibri" panose="020F0502020204030204" pitchFamily="34" charset="0"/>
                        <a:cs typeface="Calibri" panose="020F0502020204030204" pitchFamily="34" charset="0"/>
                      </a:endParaRPr>
                    </a:p>
                    <a:p>
                      <a:pPr indent="0">
                        <a:buNone/>
                      </a:pPr>
                      <a:r>
                        <a:rPr lang="en-US" sz="1200" b="0">
                          <a:latin typeface="Calibri" panose="020F0502020204030204" pitchFamily="34" charset="0"/>
                          <a:cs typeface="Calibri" panose="020F0502020204030204" pitchFamily="34" charset="0"/>
                        </a:rPr>
                        <a:t>hour(string date)</a:t>
                      </a:r>
                      <a:endParaRPr lang="en-US" sz="1200" b="0">
                        <a:latin typeface="Calibri" panose="020F0502020204030204" pitchFamily="34" charset="0"/>
                        <a:cs typeface="Calibri" panose="020F0502020204030204" pitchFamily="34" charset="0"/>
                      </a:endParaRPr>
                    </a:p>
                    <a:p>
                      <a:pPr indent="0">
                        <a:buNone/>
                      </a:pPr>
                      <a:r>
                        <a:rPr lang="en-US" sz="1200" b="0">
                          <a:latin typeface="Calibri" panose="020F0502020204030204" pitchFamily="34" charset="0"/>
                          <a:cs typeface="Calibri" panose="020F0502020204030204" pitchFamily="34" charset="0"/>
                        </a:rPr>
                        <a:t>minute(string date)</a:t>
                      </a:r>
                      <a:endParaRPr lang="en-US" sz="1200" b="0">
                        <a:latin typeface="Calibri" panose="020F0502020204030204" pitchFamily="34" charset="0"/>
                        <a:cs typeface="Calibri" panose="020F0502020204030204" pitchFamily="34" charset="0"/>
                      </a:endParaRPr>
                    </a:p>
                    <a:p>
                      <a:pPr indent="0">
                        <a:buNone/>
                      </a:pPr>
                      <a:r>
                        <a:rPr lang="en-US" sz="1200" b="0">
                          <a:latin typeface="Calibri" panose="020F0502020204030204" pitchFamily="34" charset="0"/>
                          <a:cs typeface="Calibri" panose="020F0502020204030204" pitchFamily="34" charset="0"/>
                        </a:rPr>
                        <a:t>second(string date)</a:t>
                      </a:r>
                      <a:endParaRPr lang="en-US" sz="1200" b="0">
                        <a:latin typeface="Calibri" panose="020F0502020204030204" pitchFamily="34" charset="0"/>
                        <a:cs typeface="Calibri" panose="020F0502020204030204" pitchFamily="34" charset="0"/>
                      </a:endParaRPr>
                    </a:p>
                    <a:p>
                      <a:pPr indent="0">
                        <a:buNone/>
                      </a:pPr>
                      <a:r>
                        <a:rPr lang="en-US" sz="1200" b="0">
                          <a:latin typeface="Calibri" panose="020F0502020204030204" pitchFamily="34" charset="0"/>
                          <a:cs typeface="Calibri" panose="020F0502020204030204" pitchFamily="34" charset="0"/>
                        </a:rPr>
                        <a:t>weekofyear(string date)</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sz="1200">
                          <a:latin typeface="Calibri" panose="020F0502020204030204" pitchFamily="34" charset="0"/>
                          <a:cs typeface="Calibri" panose="020F0502020204030204" pitchFamily="34" charset="0"/>
                          <a:sym typeface="+mn-ea"/>
                        </a:rPr>
                        <a:t>得到给定时间的：年</a:t>
                      </a:r>
                      <a:endParaRPr lang="zh-CN" sz="1200">
                        <a:latin typeface="Calibri" panose="020F0502020204030204" pitchFamily="34" charset="0"/>
                        <a:cs typeface="Calibri" panose="020F0502020204030204" pitchFamily="34" charset="0"/>
                        <a:sym typeface="+mn-ea"/>
                      </a:endParaRPr>
                    </a:p>
                    <a:p>
                      <a:pPr indent="0">
                        <a:buNone/>
                      </a:pPr>
                      <a:r>
                        <a:rPr lang="zh-CN" sz="1200">
                          <a:latin typeface="Calibri" panose="020F0502020204030204" pitchFamily="34" charset="0"/>
                          <a:cs typeface="Calibri" panose="020F0502020204030204" pitchFamily="34" charset="0"/>
                          <a:sym typeface="+mn-ea"/>
                        </a:rPr>
                        <a:t>得到给定时间的：季度</a:t>
                      </a:r>
                      <a:endParaRPr lang="zh-CN" sz="1200">
                        <a:latin typeface="Calibri" panose="020F0502020204030204" pitchFamily="34" charset="0"/>
                        <a:cs typeface="Calibri" panose="020F0502020204030204" pitchFamily="34" charset="0"/>
                        <a:sym typeface="+mn-ea"/>
                      </a:endParaRPr>
                    </a:p>
                    <a:p>
                      <a:pPr indent="0">
                        <a:buNone/>
                      </a:pPr>
                      <a:r>
                        <a:rPr lang="zh-CN" sz="1200">
                          <a:latin typeface="Calibri" panose="020F0502020204030204" pitchFamily="34" charset="0"/>
                          <a:cs typeface="Calibri" panose="020F0502020204030204" pitchFamily="34" charset="0"/>
                          <a:sym typeface="+mn-ea"/>
                        </a:rPr>
                        <a:t>得到给定时间的：月</a:t>
                      </a:r>
                      <a:endParaRPr lang="zh-CN" sz="1200">
                        <a:latin typeface="Calibri" panose="020F0502020204030204" pitchFamily="34" charset="0"/>
                        <a:cs typeface="Calibri" panose="020F0502020204030204" pitchFamily="34" charset="0"/>
                        <a:sym typeface="+mn-ea"/>
                      </a:endParaRPr>
                    </a:p>
                    <a:p>
                      <a:pPr indent="0">
                        <a:buNone/>
                      </a:pPr>
                      <a:r>
                        <a:rPr lang="zh-CN" sz="1200">
                          <a:latin typeface="Calibri" panose="020F0502020204030204" pitchFamily="34" charset="0"/>
                          <a:cs typeface="Calibri" panose="020F0502020204030204" pitchFamily="34" charset="0"/>
                          <a:sym typeface="+mn-ea"/>
                        </a:rPr>
                        <a:t>得到给定时间的：日</a:t>
                      </a:r>
                      <a:endParaRPr lang="zh-CN" sz="1200">
                        <a:latin typeface="Calibri" panose="020F0502020204030204" pitchFamily="34" charset="0"/>
                        <a:cs typeface="Calibri" panose="020F0502020204030204" pitchFamily="34" charset="0"/>
                        <a:sym typeface="+mn-ea"/>
                      </a:endParaRPr>
                    </a:p>
                    <a:p>
                      <a:pPr indent="0">
                        <a:buNone/>
                      </a:pPr>
                      <a:r>
                        <a:rPr lang="zh-CN" sz="1200">
                          <a:latin typeface="Calibri" panose="020F0502020204030204" pitchFamily="34" charset="0"/>
                          <a:cs typeface="Calibri" panose="020F0502020204030204" pitchFamily="34" charset="0"/>
                          <a:sym typeface="+mn-ea"/>
                        </a:rPr>
                        <a:t>得到给定时间的：当前月份第几天</a:t>
                      </a:r>
                      <a:endParaRPr lang="zh-CN" sz="1200">
                        <a:latin typeface="Calibri" panose="020F0502020204030204" pitchFamily="34" charset="0"/>
                        <a:cs typeface="Calibri" panose="020F0502020204030204" pitchFamily="34" charset="0"/>
                        <a:sym typeface="+mn-ea"/>
                      </a:endParaRPr>
                    </a:p>
                    <a:p>
                      <a:pPr indent="0">
                        <a:buNone/>
                      </a:pPr>
                      <a:r>
                        <a:rPr lang="zh-CN" sz="1200">
                          <a:latin typeface="Calibri" panose="020F0502020204030204" pitchFamily="34" charset="0"/>
                          <a:cs typeface="Calibri" panose="020F0502020204030204" pitchFamily="34" charset="0"/>
                          <a:sym typeface="+mn-ea"/>
                        </a:rPr>
                        <a:t>得到给定时间的：小时</a:t>
                      </a:r>
                      <a:endParaRPr lang="zh-CN" sz="1200">
                        <a:latin typeface="Calibri" panose="020F0502020204030204" pitchFamily="34" charset="0"/>
                        <a:cs typeface="Calibri" panose="020F0502020204030204" pitchFamily="34" charset="0"/>
                        <a:sym typeface="+mn-ea"/>
                      </a:endParaRPr>
                    </a:p>
                    <a:p>
                      <a:pPr indent="0">
                        <a:buNone/>
                      </a:pPr>
                      <a:r>
                        <a:rPr lang="zh-CN" sz="1200">
                          <a:latin typeface="Calibri" panose="020F0502020204030204" pitchFamily="34" charset="0"/>
                          <a:cs typeface="Calibri" panose="020F0502020204030204" pitchFamily="34" charset="0"/>
                          <a:sym typeface="+mn-ea"/>
                        </a:rPr>
                        <a:t>得到给定时间的：分钟</a:t>
                      </a:r>
                      <a:endParaRPr lang="zh-CN" sz="1200">
                        <a:latin typeface="Calibri" panose="020F0502020204030204" pitchFamily="34" charset="0"/>
                        <a:cs typeface="Calibri" panose="020F0502020204030204" pitchFamily="34" charset="0"/>
                        <a:sym typeface="+mn-ea"/>
                      </a:endParaRPr>
                    </a:p>
                    <a:p>
                      <a:pPr indent="0">
                        <a:buNone/>
                      </a:pPr>
                      <a:r>
                        <a:rPr lang="zh-CN" sz="1200">
                          <a:latin typeface="Calibri" panose="020F0502020204030204" pitchFamily="34" charset="0"/>
                          <a:cs typeface="Calibri" panose="020F0502020204030204" pitchFamily="34" charset="0"/>
                          <a:sym typeface="+mn-ea"/>
                        </a:rPr>
                        <a:t>得到给定时间的：秒</a:t>
                      </a:r>
                      <a:endParaRPr lang="zh-CN" sz="1200">
                        <a:latin typeface="Calibri" panose="020F0502020204030204" pitchFamily="34" charset="0"/>
                        <a:cs typeface="Calibri" panose="020F0502020204030204" pitchFamily="34" charset="0"/>
                        <a:sym typeface="+mn-ea"/>
                      </a:endParaRPr>
                    </a:p>
                    <a:p>
                      <a:pPr indent="0">
                        <a:buNone/>
                      </a:pPr>
                      <a:r>
                        <a:rPr lang="zh-CN" sz="1200">
                          <a:latin typeface="Calibri" panose="020F0502020204030204" pitchFamily="34" charset="0"/>
                          <a:cs typeface="Calibri" panose="020F0502020204030204" pitchFamily="34" charset="0"/>
                          <a:sym typeface="+mn-ea"/>
                        </a:rPr>
                        <a:t>得到给定时间的：本年第几周</a:t>
                      </a:r>
                      <a:endParaRPr lang="zh-CN"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426720">
                <a:tc>
                  <a:txBody>
                    <a:bodyPr/>
                    <a:p>
                      <a:pPr indent="0">
                        <a:buNone/>
                      </a:pPr>
                      <a:r>
                        <a:rPr lang="en-US" sz="1200" b="0">
                          <a:latin typeface="Calibri" panose="020F0502020204030204" pitchFamily="34" charset="0"/>
                          <a:cs typeface="Calibri" panose="020F0502020204030204" pitchFamily="34" charset="0"/>
                        </a:rPr>
                        <a:t>int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datediff(string enddate, string startdate)</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sz="1200" b="0">
                          <a:latin typeface="Calibri" panose="020F0502020204030204" pitchFamily="34" charset="0"/>
                          <a:cs typeface="Calibri" panose="020F0502020204030204" pitchFamily="34" charset="0"/>
                        </a:rPr>
                        <a:t>返回</a:t>
                      </a:r>
                      <a:r>
                        <a:rPr lang="en-US" altLang="zh-CN" sz="1200" b="0">
                          <a:latin typeface="Calibri" panose="020F0502020204030204" pitchFamily="34" charset="0"/>
                          <a:cs typeface="Calibri" panose="020F0502020204030204" pitchFamily="34" charset="0"/>
                        </a:rPr>
                        <a:t>enddate </a:t>
                      </a:r>
                      <a:r>
                        <a:rPr lang="zh-CN" altLang="en-US" sz="1200" b="0">
                          <a:latin typeface="Calibri" panose="020F0502020204030204" pitchFamily="34" charset="0"/>
                          <a:cs typeface="Calibri" panose="020F0502020204030204" pitchFamily="34" charset="0"/>
                        </a:rPr>
                        <a:t>到</a:t>
                      </a:r>
                      <a:r>
                        <a:rPr lang="en-US" altLang="zh-CN" sz="1200" b="0">
                          <a:latin typeface="Calibri" panose="020F0502020204030204" pitchFamily="34" charset="0"/>
                          <a:cs typeface="Calibri" panose="020F0502020204030204" pitchFamily="34" charset="0"/>
                        </a:rPr>
                        <a:t> startdate</a:t>
                      </a:r>
                      <a:r>
                        <a:rPr lang="zh-CN" altLang="en-US" sz="1200" b="0">
                          <a:latin typeface="Calibri" panose="020F0502020204030204" pitchFamily="34" charset="0"/>
                          <a:cs typeface="Calibri" panose="020F0502020204030204" pitchFamily="34" charset="0"/>
                        </a:rPr>
                        <a:t>之间的天数</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1056640">
                <a:tc>
                  <a:txBody>
                    <a:bodyPr/>
                    <a:p>
                      <a:pPr indent="0">
                        <a:buNone/>
                      </a:pPr>
                      <a:r>
                        <a:rPr lang="en-US" sz="1200">
                          <a:latin typeface="Calibri" panose="020F0502020204030204" pitchFamily="34" charset="0"/>
                          <a:cs typeface="Calibri" panose="020F0502020204030204" pitchFamily="34" charset="0"/>
                          <a:sym typeface="+mn-ea"/>
                        </a:rPr>
                        <a:t>2.1.0</a:t>
                      </a:r>
                      <a:r>
                        <a:rPr lang="zh-CN" altLang="en-US" sz="1200">
                          <a:latin typeface="Calibri" panose="020F0502020204030204" pitchFamily="34" charset="0"/>
                          <a:cs typeface="Calibri" panose="020F0502020204030204" pitchFamily="34" charset="0"/>
                          <a:sym typeface="+mn-ea"/>
                        </a:rPr>
                        <a:t>版本之前返回</a:t>
                      </a:r>
                      <a:r>
                        <a:rPr lang="en-US" altLang="zh-CN" sz="1200">
                          <a:latin typeface="Calibri" panose="020F0502020204030204" pitchFamily="34" charset="0"/>
                          <a:cs typeface="Calibri" panose="020F0502020204030204" pitchFamily="34" charset="0"/>
                          <a:sym typeface="+mn-ea"/>
                        </a:rPr>
                        <a:t>string</a:t>
                      </a:r>
                      <a:endParaRPr lang="en-US" sz="1200" b="0">
                        <a:latin typeface="Calibri" panose="020F0502020204030204" pitchFamily="34" charset="0"/>
                        <a:cs typeface="Calibri" panose="020F0502020204030204" pitchFamily="34" charset="0"/>
                      </a:endParaRPr>
                    </a:p>
                    <a:p>
                      <a:pPr indent="0">
                        <a:buNone/>
                      </a:pPr>
                      <a:r>
                        <a:rPr lang="zh-CN" altLang="en-US" sz="1200">
                          <a:latin typeface="Calibri" panose="020F0502020204030204" pitchFamily="34" charset="0"/>
                          <a:cs typeface="Calibri" panose="020F0502020204030204" pitchFamily="34" charset="0"/>
                          <a:sym typeface="+mn-ea"/>
                        </a:rPr>
                        <a:t>现在版本返回</a:t>
                      </a:r>
                      <a:r>
                        <a:rPr lang="en-US" altLang="zh-CN" sz="1200">
                          <a:latin typeface="Calibri" panose="020F0502020204030204" pitchFamily="34" charset="0"/>
                          <a:cs typeface="Calibri" panose="020F0502020204030204" pitchFamily="34" charset="0"/>
                          <a:sym typeface="+mn-ea"/>
                        </a:rPr>
                        <a:t>date</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date_add(date/timestamp/string startdate, tinyint/smallint/int days)</a:t>
                      </a:r>
                      <a:endParaRPr lang="en-US" sz="1200" b="0">
                        <a:latin typeface="Calibri" panose="020F0502020204030204" pitchFamily="34" charset="0"/>
                        <a:cs typeface="Calibri" panose="020F0502020204030204" pitchFamily="34" charset="0"/>
                      </a:endParaRPr>
                    </a:p>
                    <a:p>
                      <a:pPr indent="0">
                        <a:buNone/>
                      </a:pPr>
                      <a:r>
                        <a:rPr lang="en-US" sz="1200" b="0">
                          <a:latin typeface="Calibri" panose="020F0502020204030204" pitchFamily="34" charset="0"/>
                          <a:cs typeface="Calibri" panose="020F0502020204030204" pitchFamily="34" charset="0"/>
                        </a:rPr>
                        <a:t>date_sub(date/timestamp/string startdate, tinyint/smallint/int days)</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altLang="en-US" sz="1200" b="0">
                          <a:latin typeface="Calibri" panose="020F0502020204030204" pitchFamily="34" charset="0"/>
                          <a:cs typeface="Calibri" panose="020F0502020204030204" pitchFamily="34" charset="0"/>
                        </a:rPr>
                        <a:t>日期相加: date_add('2008-12-31', 1) = '2009-01-01'.</a:t>
                      </a:r>
                      <a:endParaRPr lang="zh-CN" altLang="en-US" sz="1200" b="0">
                        <a:latin typeface="Calibri" panose="020F0502020204030204" pitchFamily="34" charset="0"/>
                        <a:cs typeface="Calibri" panose="020F0502020204030204" pitchFamily="34" charset="0"/>
                      </a:endParaRPr>
                    </a:p>
                    <a:p>
                      <a:pPr indent="0">
                        <a:buNone/>
                      </a:pPr>
                      <a:r>
                        <a:rPr lang="zh-CN" altLang="en-US" sz="1200" b="0">
                          <a:latin typeface="Calibri" panose="020F0502020204030204" pitchFamily="34" charset="0"/>
                          <a:cs typeface="Calibri" panose="020F0502020204030204" pitchFamily="34" charset="0"/>
                        </a:rPr>
                        <a:t>日期相减</a:t>
                      </a:r>
                      <a:r>
                        <a:rPr lang="en-US" altLang="zh-CN" sz="1200" b="0">
                          <a:latin typeface="Calibri" panose="020F0502020204030204" pitchFamily="34" charset="0"/>
                          <a:cs typeface="Calibri" panose="020F0502020204030204" pitchFamily="34" charset="0"/>
                        </a:rPr>
                        <a:t>: date_sub('2008-12-31', 1) = '2008-12-30'.</a:t>
                      </a:r>
                      <a:endParaRPr lang="en-US" altLang="zh-CN"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ym typeface="+mn-ea"/>
              </a:rPr>
              <a:t>数据表操作</a:t>
            </a:r>
            <a:endParaRPr lang="zh-CN" altLang="en-US" dirty="0"/>
          </a:p>
          <a:p>
            <a:pPr algn="l"/>
            <a:r>
              <a:rPr lang="zh-CN" altLang="en-US" dirty="0">
                <a:sym typeface="+mn-ea"/>
              </a:rPr>
              <a:t>数据查询</a:t>
            </a:r>
            <a:endParaRPr lang="zh-CN" altLang="en-US" dirty="0"/>
          </a:p>
          <a:p>
            <a:r>
              <a:rPr lang="zh-CN" altLang="en-US" dirty="0">
                <a:solidFill>
                  <a:srgbClr val="FF0000"/>
                </a:solidFill>
                <a:sym typeface="+mn-ea"/>
              </a:rPr>
              <a:t>函数</a:t>
            </a:r>
            <a:endParaRPr lang="zh-CN" altLang="en-US" dirty="0">
              <a:solidFill>
                <a:srgbClr val="FF0000"/>
              </a:solidFill>
            </a:endParaRPr>
          </a:p>
          <a:p>
            <a:r>
              <a:rPr lang="zh-CN" altLang="en-US" dirty="0">
                <a:solidFill>
                  <a:schemeClr val="tx1">
                    <a:lumMod val="75000"/>
                    <a:lumOff val="25000"/>
                  </a:schemeClr>
                </a:solidFill>
                <a:sym typeface="+mn-ea"/>
              </a:rPr>
              <a:t>案例</a:t>
            </a:r>
            <a:endParaRPr lang="zh-CN" altLang="en-US" dirty="0">
              <a:solidFill>
                <a:schemeClr val="tx1">
                  <a:lumMod val="75000"/>
                  <a:lumOff val="25000"/>
                </a:schemeClr>
              </a:solidFill>
              <a:sym typeface="+mn-ea"/>
            </a:endParaRPr>
          </a:p>
        </p:txBody>
      </p:sp>
      <p:pic>
        <p:nvPicPr>
          <p:cNvPr id="3" name="图形 2" descr="303b32313537333932333bbcfdcdb7"/>
          <p:cNvPicPr>
            <a:picLocks noChangeAspect="1"/>
          </p:cNvPicPr>
          <p:nvPr>
            <p:custDataLst>
              <p:tags r:id="rId1"/>
            </p:custDataLst>
          </p:nvPr>
        </p:nvPicPr>
        <p:blipFill>
          <a:blip r:embed="rId2"/>
          <a:stretch>
            <a:fillRect/>
          </a:stretch>
        </p:blipFill>
        <p:spPr>
          <a:xfrm>
            <a:off x="4655776" y="3501036"/>
            <a:ext cx="410210" cy="410210"/>
          </a:xfrm>
          <a:prstGeom prst="rect">
            <a:avLst/>
          </a:prstGeom>
        </p:spPr>
      </p:pic>
      <p:grpSp>
        <p:nvGrpSpPr>
          <p:cNvPr id="15" name="组合 14"/>
          <p:cNvGrpSpPr/>
          <p:nvPr/>
        </p:nvGrpSpPr>
        <p:grpSpPr>
          <a:xfrm>
            <a:off x="7103745" y="3351530"/>
            <a:ext cx="3429000" cy="810895"/>
            <a:chOff x="11527" y="1204"/>
            <a:chExt cx="5400" cy="1277"/>
          </a:xfrm>
        </p:grpSpPr>
        <p:sp>
          <p:nvSpPr>
            <p:cNvPr id="4" name="左大括号 3"/>
            <p:cNvSpPr/>
            <p:nvPr>
              <p:custDataLst>
                <p:tags r:id="rId3"/>
              </p:custDataLst>
            </p:nvPr>
          </p:nvSpPr>
          <p:spPr>
            <a:xfrm>
              <a:off x="11527" y="1439"/>
              <a:ext cx="1021" cy="795"/>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4"/>
              </p:custDataLst>
            </p:nvPr>
          </p:nvSpPr>
          <p:spPr>
            <a:xfrm>
              <a:off x="12661" y="1204"/>
              <a:ext cx="4266"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数字、集合、转换、日期函数</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5"/>
              </p:custDataLst>
            </p:nvPr>
          </p:nvSpPr>
          <p:spPr>
            <a:xfrm>
              <a:off x="12661" y="1998"/>
              <a:ext cx="4265" cy="483"/>
            </a:xfrm>
            <a:prstGeom prst="rect">
              <a:avLst/>
            </a:prstGeom>
            <a:noFill/>
          </p:spPr>
          <p:txBody>
            <a:bodyPr wrap="square" rtlCol="0">
              <a:spAutoFit/>
            </a:bodyPr>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sym typeface="+mn-ea"/>
                </a:rPr>
                <a:t>条件、字符串、脱敏、其它函数</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了解基本的</a:t>
            </a:r>
            <a:r>
              <a:rPr lang="zh-CN" altLang="en-US" sz="1600">
                <a:solidFill>
                  <a:srgbClr val="FF0000"/>
                </a:solidFill>
                <a:sym typeface="+mn-ea"/>
              </a:rPr>
              <a:t>条件函数、字符串函数、脱敏函数、其它函数</a:t>
            </a:r>
            <a:r>
              <a:rPr lang="zh-CN" altLang="en-US" sz="1600" dirty="0">
                <a:solidFill>
                  <a:srgbClr val="FF0000"/>
                </a:solidFill>
              </a:rPr>
              <a:t>的使用</a:t>
            </a:r>
            <a:endParaRPr lang="zh-CN" altLang="en-US" sz="1600" dirty="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6298565" cy="4722495"/>
          </a:xfrm>
        </p:spPr>
        <p:txBody>
          <a:bodyPr/>
          <a:lstStyle/>
          <a:p>
            <a:r>
              <a:rPr lang="zh-CN" sz="1600" dirty="0">
                <a:solidFill>
                  <a:srgbClr val="FF0000"/>
                </a:solidFill>
              </a:rPr>
              <a:t>掌握内部表和外部表的区别</a:t>
            </a:r>
            <a:endParaRPr lang="zh-CN" sz="1600" dirty="0">
              <a:solidFill>
                <a:srgbClr val="FF0000"/>
              </a:solidFill>
            </a:endParaRPr>
          </a:p>
          <a:p>
            <a:r>
              <a:rPr lang="zh-CN" sz="1600" dirty="0">
                <a:solidFill>
                  <a:srgbClr val="FF0000"/>
                </a:solidFill>
              </a:rPr>
              <a:t>掌握自定义列分隔符的语法</a:t>
            </a:r>
            <a:endParaRPr lang="zh-CN" sz="1600" dirty="0">
              <a:solidFill>
                <a:srgbClr val="FF0000"/>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Conditional Functions</a:t>
            </a:r>
            <a:r>
              <a:t>条件函数</a:t>
            </a:r>
            <a:r>
              <a:rPr lang="en-US" altLang="zh-CN"/>
              <a:t> - </a:t>
            </a:r>
            <a:r>
              <a:t>全部</a:t>
            </a:r>
          </a:p>
        </p:txBody>
      </p:sp>
      <p:graphicFrame>
        <p:nvGraphicFramePr>
          <p:cNvPr id="3" name="表格 2"/>
          <p:cNvGraphicFramePr/>
          <p:nvPr>
            <p:custDataLst>
              <p:tags r:id="rId1"/>
            </p:custDataLst>
          </p:nvPr>
        </p:nvGraphicFramePr>
        <p:xfrm>
          <a:off x="839470" y="1557020"/>
          <a:ext cx="10881360" cy="4779010"/>
        </p:xfrm>
        <a:graphic>
          <a:graphicData uri="http://schemas.openxmlformats.org/drawingml/2006/table">
            <a:tbl>
              <a:tblPr/>
              <a:tblGrid>
                <a:gridCol w="1419860"/>
                <a:gridCol w="4127500"/>
                <a:gridCol w="5334000"/>
              </a:tblGrid>
              <a:tr h="316230">
                <a:tc>
                  <a:txBody>
                    <a:bodyPr/>
                    <a:p>
                      <a:pPr indent="0">
                        <a:buNone/>
                      </a:pPr>
                      <a:r>
                        <a:rPr lang="en-US" sz="1200" b="1">
                          <a:solidFill>
                            <a:srgbClr val="172B4D"/>
                          </a:solidFill>
                          <a:latin typeface="Segoe UI" panose="020B0502040204020203" pitchFamily="34" charset="0"/>
                          <a:cs typeface="Segoe UI" panose="020B0502040204020203" pitchFamily="34" charset="0"/>
                        </a:rPr>
                        <a:t>Return Type</a:t>
                      </a:r>
                      <a:endParaRPr lang="en-US" altLang="en-US" sz="12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200" b="1">
                          <a:solidFill>
                            <a:srgbClr val="172B4D"/>
                          </a:solidFill>
                          <a:latin typeface="Segoe UI" panose="020B0502040204020203" pitchFamily="34" charset="0"/>
                          <a:cs typeface="Segoe UI" panose="020B0502040204020203" pitchFamily="34" charset="0"/>
                        </a:rPr>
                        <a:t>Name(Signature)</a:t>
                      </a:r>
                      <a:endParaRPr lang="en-US" altLang="en-US" sz="12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200" b="1">
                          <a:solidFill>
                            <a:srgbClr val="172B4D"/>
                          </a:solidFill>
                          <a:latin typeface="Segoe UI" panose="020B0502040204020203" pitchFamily="34" charset="0"/>
                          <a:cs typeface="Segoe UI" panose="020B0502040204020203" pitchFamily="34" charset="0"/>
                        </a:rPr>
                        <a:t>Description</a:t>
                      </a:r>
                      <a:endParaRPr lang="en-US" altLang="en-US" sz="12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r>
              <a:tr h="335280">
                <a:tc>
                  <a:txBody>
                    <a:bodyPr/>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if(boolean testCondition, T valueTrue, T valueFalseOrNull)</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如果 </a:t>
                      </a:r>
                      <a:r>
                        <a:rPr lang="en-US" sz="1200">
                          <a:solidFill>
                            <a:srgbClr val="172B4D"/>
                          </a:solidFill>
                          <a:latin typeface="Segoe UI" panose="020B0502040204020203" pitchFamily="34" charset="0"/>
                          <a:cs typeface="Segoe UI" panose="020B0502040204020203" pitchFamily="34" charset="0"/>
                          <a:sym typeface="+mn-ea"/>
                        </a:rPr>
                        <a:t>testCondition </a:t>
                      </a:r>
                      <a:r>
                        <a:rPr lang="en-US" sz="1200" b="0">
                          <a:solidFill>
                            <a:srgbClr val="172B4D"/>
                          </a:solidFill>
                          <a:latin typeface="Segoe UI" panose="020B0502040204020203" pitchFamily="34" charset="0"/>
                          <a:cs typeface="Segoe UI" panose="020B0502040204020203" pitchFamily="34" charset="0"/>
                        </a:rPr>
                        <a:t>为 true，则返回 valueTrue，否则返回 valueFalseOrNull。</a:t>
                      </a:r>
                      <a:endParaRPr lang="en-US" sz="12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328295">
                <a:tc>
                  <a:txBody>
                    <a:bodyPr/>
                    <a:p>
                      <a:pPr indent="0">
                        <a:buNone/>
                      </a:pPr>
                      <a:r>
                        <a:rPr lang="en-US" sz="1200" b="0">
                          <a:solidFill>
                            <a:srgbClr val="172B4D"/>
                          </a:solidFill>
                          <a:latin typeface="Segoe UI" panose="020B0502040204020203" pitchFamily="34" charset="0"/>
                          <a:cs typeface="Segoe UI" panose="020B0502040204020203" pitchFamily="34" charset="0"/>
                        </a:rPr>
                        <a:t>boolean</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isnull( a )</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如果 a </a:t>
                      </a:r>
                      <a:r>
                        <a:rPr lang="en-US" sz="1200" b="1">
                          <a:solidFill>
                            <a:srgbClr val="172B4D"/>
                          </a:solidFill>
                          <a:latin typeface="Segoe UI" panose="020B0502040204020203" pitchFamily="34" charset="0"/>
                          <a:cs typeface="Segoe UI" panose="020B0502040204020203" pitchFamily="34" charset="0"/>
                        </a:rPr>
                        <a:t>为</a:t>
                      </a:r>
                      <a:r>
                        <a:rPr lang="en-US" sz="1200" b="0">
                          <a:solidFill>
                            <a:srgbClr val="172B4D"/>
                          </a:solidFill>
                          <a:latin typeface="Segoe UI" panose="020B0502040204020203" pitchFamily="34" charset="0"/>
                          <a:cs typeface="Segoe UI" panose="020B0502040204020203" pitchFamily="34" charset="0"/>
                        </a:rPr>
                        <a:t> NULL，则返回 true，否则返回 false。</a:t>
                      </a:r>
                      <a:endParaRPr lang="en-US" sz="12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349250">
                <a:tc>
                  <a:txBody>
                    <a:bodyPr/>
                    <a:p>
                      <a:pPr indent="0">
                        <a:buNone/>
                      </a:pPr>
                      <a:r>
                        <a:rPr lang="en-US" sz="1200" b="0">
                          <a:solidFill>
                            <a:srgbClr val="172B4D"/>
                          </a:solidFill>
                          <a:latin typeface="Segoe UI" panose="020B0502040204020203" pitchFamily="34" charset="0"/>
                          <a:cs typeface="Segoe UI" panose="020B0502040204020203" pitchFamily="34" charset="0"/>
                        </a:rPr>
                        <a:t>boolean</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isnotnull ( a )</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如果 a </a:t>
                      </a:r>
                      <a:r>
                        <a:rPr lang="zh-CN" altLang="en-US" sz="1200" b="1">
                          <a:solidFill>
                            <a:srgbClr val="172B4D"/>
                          </a:solidFill>
                          <a:latin typeface="Segoe UI" panose="020B0502040204020203" pitchFamily="34" charset="0"/>
                          <a:cs typeface="Segoe UI" panose="020B0502040204020203" pitchFamily="34" charset="0"/>
                        </a:rPr>
                        <a:t>不</a:t>
                      </a:r>
                      <a:r>
                        <a:rPr lang="en-US" sz="1200" b="1">
                          <a:solidFill>
                            <a:srgbClr val="172B4D"/>
                          </a:solidFill>
                          <a:latin typeface="Segoe UI" panose="020B0502040204020203" pitchFamily="34" charset="0"/>
                          <a:cs typeface="Segoe UI" panose="020B0502040204020203" pitchFamily="34" charset="0"/>
                        </a:rPr>
                        <a:t>为</a:t>
                      </a:r>
                      <a:r>
                        <a:rPr lang="en-US" sz="1200" b="0">
                          <a:solidFill>
                            <a:srgbClr val="172B4D"/>
                          </a:solidFill>
                          <a:latin typeface="Segoe UI" panose="020B0502040204020203" pitchFamily="34" charset="0"/>
                          <a:cs typeface="Segoe UI" panose="020B0502040204020203" pitchFamily="34" charset="0"/>
                        </a:rPr>
                        <a:t> NULL，则返回 true，否则返回 false。</a:t>
                      </a:r>
                      <a:endParaRPr lang="en-US" sz="12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499110">
                <a:tc>
                  <a:txBody>
                    <a:bodyPr/>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nvl(T value, T default_value)</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如果value为 null，则返回default_value，否则value。</a:t>
                      </a:r>
                      <a:endParaRPr lang="en-US" sz="12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499110">
                <a:tc>
                  <a:txBody>
                    <a:bodyPr/>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COALESCE(T v1, T v2, ...)</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返回第一个不是 NULL 的 v，如果所有 v 都是 NULL，则返回 NULL。</a:t>
                      </a:r>
                      <a:endParaRPr lang="en-US" sz="12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499110">
                <a:tc>
                  <a:txBody>
                    <a:bodyPr/>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CASE a WHEN b THEN c [WHEN d THEN e]* [ELSE f] END</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当 a = b 时，返回 c;  [</a:t>
                      </a:r>
                      <a:r>
                        <a:rPr lang="en-US" sz="1200">
                          <a:solidFill>
                            <a:srgbClr val="172B4D"/>
                          </a:solidFill>
                          <a:latin typeface="Segoe UI" panose="020B0502040204020203" pitchFamily="34" charset="0"/>
                          <a:cs typeface="Segoe UI" panose="020B0502040204020203" pitchFamily="34" charset="0"/>
                          <a:sym typeface="+mn-ea"/>
                        </a:rPr>
                        <a:t>当 a = d 时，返回 e</a:t>
                      </a:r>
                      <a:r>
                        <a:rPr lang="en-US" sz="1200" b="0">
                          <a:solidFill>
                            <a:srgbClr val="172B4D"/>
                          </a:solidFill>
                          <a:latin typeface="Segoe UI" panose="020B0502040204020203" pitchFamily="34" charset="0"/>
                          <a:cs typeface="Segoe UI" panose="020B0502040204020203" pitchFamily="34" charset="0"/>
                        </a:rPr>
                        <a:t>]*  ;否则返回 f。</a:t>
                      </a:r>
                      <a:endParaRPr lang="en-US" sz="12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499110">
                <a:tc>
                  <a:txBody>
                    <a:bodyPr/>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CASE WHEN a THEN b [WHEN c THEN d]* [ELSE e] END</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When a = true, returns b; when c = true, returns d; else returns e.</a:t>
                      </a:r>
                      <a:endParaRPr lang="en-US" sz="1200" b="0">
                        <a:solidFill>
                          <a:srgbClr val="172B4D"/>
                        </a:solidFill>
                        <a:latin typeface="Segoe UI" panose="020B0502040204020203" pitchFamily="34" charset="0"/>
                        <a:cs typeface="Segoe UI" panose="020B0502040204020203" pitchFamily="34" charset="0"/>
                      </a:endParaRPr>
                    </a:p>
                    <a:p>
                      <a:pPr indent="0">
                        <a:buNone/>
                      </a:pPr>
                      <a:r>
                        <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rPr>
                        <a:t>a</a:t>
                      </a:r>
                      <a:r>
                        <a:rPr lang="zh-CN" altLang="en-US" sz="1200" b="0">
                          <a:solidFill>
                            <a:srgbClr val="172B4D"/>
                          </a:solidFill>
                          <a:latin typeface="Segoe UI" panose="020B0502040204020203" pitchFamily="34" charset="0"/>
                          <a:ea typeface="宋体" panose="02010600030101010101" pitchFamily="2" charset="-122"/>
                          <a:cs typeface="Segoe UI" panose="020B0502040204020203" pitchFamily="34" charset="0"/>
                        </a:rPr>
                        <a:t>可以是表达式，如</a:t>
                      </a:r>
                      <a:r>
                        <a:rPr lang="en-US" altLang="zh-CN" sz="1200" b="0">
                          <a:solidFill>
                            <a:srgbClr val="172B4D"/>
                          </a:solidFill>
                          <a:latin typeface="Segoe UI" panose="020B0502040204020203" pitchFamily="34" charset="0"/>
                          <a:ea typeface="宋体" panose="02010600030101010101" pitchFamily="2" charset="-122"/>
                          <a:cs typeface="Segoe UI" panose="020B0502040204020203" pitchFamily="34" charset="0"/>
                        </a:rPr>
                        <a:t>1=1</a:t>
                      </a:r>
                      <a:endParaRPr lang="en-US" altLang="zh-CN" sz="1200" b="0">
                        <a:solidFill>
                          <a:srgbClr val="172B4D"/>
                        </a:solidFill>
                        <a:latin typeface="Segoe UI" panose="020B0502040204020203" pitchFamily="34" charset="0"/>
                        <a:ea typeface="宋体" panose="02010600030101010101" pitchFamily="2" charset="-122"/>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681990">
                <a:tc>
                  <a:txBody>
                    <a:bodyPr/>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nullif( a, b )</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如果 a=b，则返回 NULL;否则返回a 。</a:t>
                      </a:r>
                      <a:endParaRPr lang="en-US" sz="1200" b="0">
                        <a:solidFill>
                          <a:srgbClr val="172B4D"/>
                        </a:solidFill>
                        <a:latin typeface="Segoe UI" panose="020B0502040204020203" pitchFamily="34" charset="0"/>
                        <a:cs typeface="Segoe UI" panose="020B0502040204020203" pitchFamily="34" charset="0"/>
                      </a:endParaRPr>
                    </a:p>
                    <a:p>
                      <a:pPr indent="0">
                        <a:buNone/>
                      </a:pPr>
                      <a:r>
                        <a:rPr lang="zh-CN" altLang="en-US" sz="1200" b="0">
                          <a:solidFill>
                            <a:srgbClr val="172B4D"/>
                          </a:solidFill>
                          <a:latin typeface="Segoe UI" panose="020B0502040204020203" pitchFamily="34" charset="0"/>
                          <a:cs typeface="Segoe UI" panose="020B0502040204020203" pitchFamily="34" charset="0"/>
                        </a:rPr>
                        <a:t>等价：</a:t>
                      </a:r>
                      <a:r>
                        <a:rPr lang="en-US" sz="1200" b="0">
                          <a:solidFill>
                            <a:srgbClr val="172B4D"/>
                          </a:solidFill>
                          <a:latin typeface="Segoe UI" panose="020B0502040204020203" pitchFamily="34" charset="0"/>
                          <a:cs typeface="Segoe UI" panose="020B0502040204020203" pitchFamily="34" charset="0"/>
                        </a:rPr>
                        <a:t>CASE WHEN a = b then NULL else a</a:t>
                      </a:r>
                      <a:endParaRPr lang="en-US" sz="12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771525">
                <a:tc>
                  <a:txBody>
                    <a:bodyPr/>
                    <a:p>
                      <a:pPr indent="0">
                        <a:buNone/>
                      </a:pPr>
                      <a:r>
                        <a:rPr lang="en-US" sz="1200" b="0">
                          <a:solidFill>
                            <a:srgbClr val="172B4D"/>
                          </a:solidFill>
                          <a:latin typeface="Segoe UI" panose="020B0502040204020203" pitchFamily="34" charset="0"/>
                          <a:cs typeface="Segoe UI" panose="020B0502040204020203" pitchFamily="34" charset="0"/>
                        </a:rPr>
                        <a:t>void</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solidFill>
                            <a:srgbClr val="172B4D"/>
                          </a:solidFill>
                          <a:latin typeface="Segoe UI" panose="020B0502040204020203" pitchFamily="34" charset="0"/>
                          <a:cs typeface="Segoe UI" panose="020B0502040204020203" pitchFamily="34" charset="0"/>
                        </a:rPr>
                        <a:t>assert_true(boolean condition)</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200" b="0">
                          <a:solidFill>
                            <a:srgbClr val="172B4D"/>
                          </a:solidFill>
                          <a:latin typeface="Segoe UI" panose="020B0502040204020203" pitchFamily="34" charset="0"/>
                          <a:cs typeface="Segoe UI" panose="020B0502040204020203" pitchFamily="34" charset="0"/>
                        </a:rPr>
                        <a:t>如果</a:t>
                      </a:r>
                      <a:r>
                        <a:rPr lang="en-US" altLang="zh-CN" sz="1200" b="0">
                          <a:solidFill>
                            <a:srgbClr val="172B4D"/>
                          </a:solidFill>
                          <a:latin typeface="Segoe UI" panose="020B0502040204020203" pitchFamily="34" charset="0"/>
                          <a:cs typeface="Segoe UI" panose="020B0502040204020203" pitchFamily="34" charset="0"/>
                        </a:rPr>
                        <a:t>boolean_condition</a:t>
                      </a:r>
                      <a:r>
                        <a:rPr lang="zh-CN" altLang="en-US" sz="1200" b="0">
                          <a:solidFill>
                            <a:srgbClr val="172B4D"/>
                          </a:solidFill>
                          <a:latin typeface="Segoe UI" panose="020B0502040204020203" pitchFamily="34" charset="0"/>
                          <a:cs typeface="Segoe UI" panose="020B0502040204020203" pitchFamily="34" charset="0"/>
                        </a:rPr>
                        <a:t>结果不为</a:t>
                      </a:r>
                      <a:r>
                        <a:rPr lang="en-US" altLang="zh-CN" sz="1200" b="0">
                          <a:solidFill>
                            <a:srgbClr val="172B4D"/>
                          </a:solidFill>
                          <a:latin typeface="Segoe UI" panose="020B0502040204020203" pitchFamily="34" charset="0"/>
                          <a:cs typeface="Segoe UI" panose="020B0502040204020203" pitchFamily="34" charset="0"/>
                        </a:rPr>
                        <a:t>True</a:t>
                      </a:r>
                      <a:r>
                        <a:rPr lang="zh-CN" altLang="en-US" sz="1200" b="0">
                          <a:solidFill>
                            <a:srgbClr val="172B4D"/>
                          </a:solidFill>
                          <a:latin typeface="Segoe UI" panose="020B0502040204020203" pitchFamily="34" charset="0"/>
                          <a:cs typeface="Segoe UI" panose="020B0502040204020203" pitchFamily="34" charset="0"/>
                        </a:rPr>
                        <a:t>，则引发异常报错</a:t>
                      </a:r>
                      <a:endParaRPr lang="zh-CN" altLang="en-US" sz="1200" b="0">
                        <a:solidFill>
                          <a:srgbClr val="172B4D"/>
                        </a:solidFill>
                        <a:latin typeface="Segoe UI" panose="020B0502040204020203" pitchFamily="34" charset="0"/>
                        <a:cs typeface="Segoe UI" panose="020B0502040204020203" pitchFamily="34" charset="0"/>
                      </a:endParaRPr>
                    </a:p>
                    <a:p>
                      <a:pPr algn="l">
                        <a:buClrTx/>
                        <a:buSzTx/>
                        <a:buFontTx/>
                        <a:buNone/>
                      </a:pPr>
                      <a:r>
                        <a:rPr lang="zh-CN" altLang="en-US" sz="1200" b="0">
                          <a:solidFill>
                            <a:srgbClr val="172B4D"/>
                          </a:solidFill>
                          <a:latin typeface="Segoe UI" panose="020B0502040204020203" pitchFamily="34" charset="0"/>
                          <a:cs typeface="Segoe UI" panose="020B0502040204020203" pitchFamily="34" charset="0"/>
                        </a:rPr>
                        <a:t>比如：select assert_true (2&lt;1).</a:t>
                      </a:r>
                      <a:endParaRPr lang="zh-CN" altLang="en-US" sz="12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String Functions</a:t>
            </a:r>
            <a:r>
              <a:t>字符串函数</a:t>
            </a:r>
            <a:r>
              <a:rPr lang="en-US" altLang="zh-CN"/>
              <a:t> - </a:t>
            </a:r>
            <a:r>
              <a:t>部分</a:t>
            </a:r>
          </a:p>
        </p:txBody>
      </p:sp>
      <p:graphicFrame>
        <p:nvGraphicFramePr>
          <p:cNvPr id="6" name="表格 5"/>
          <p:cNvGraphicFramePr/>
          <p:nvPr>
            <p:custDataLst>
              <p:tags r:id="rId1"/>
            </p:custDataLst>
          </p:nvPr>
        </p:nvGraphicFramePr>
        <p:xfrm>
          <a:off x="710565" y="1988820"/>
          <a:ext cx="10269855" cy="3551555"/>
        </p:xfrm>
        <a:graphic>
          <a:graphicData uri="http://schemas.openxmlformats.org/drawingml/2006/table">
            <a:tbl>
              <a:tblPr/>
              <a:tblGrid>
                <a:gridCol w="3423285"/>
                <a:gridCol w="3423285"/>
                <a:gridCol w="3423285"/>
              </a:tblGrid>
              <a:tr h="316230">
                <a:tc>
                  <a:txBody>
                    <a:bodyPr/>
                    <a:p>
                      <a:pPr indent="0">
                        <a:buNone/>
                      </a:pPr>
                      <a:r>
                        <a:rPr lang="en-US" sz="1200" b="1">
                          <a:solidFill>
                            <a:srgbClr val="172B4D"/>
                          </a:solidFill>
                          <a:latin typeface="Calibri" panose="020F0502020204030204" pitchFamily="34" charset="0"/>
                          <a:cs typeface="Calibri" panose="020F0502020204030204" pitchFamily="34" charset="0"/>
                        </a:rPr>
                        <a:t>Return Type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200" b="1">
                          <a:solidFill>
                            <a:srgbClr val="172B4D"/>
                          </a:solidFill>
                          <a:latin typeface="Calibri" panose="020F0502020204030204" pitchFamily="34" charset="0"/>
                          <a:cs typeface="Calibri" panose="020F0502020204030204" pitchFamily="34" charset="0"/>
                        </a:rPr>
                        <a:t>Name(Signature)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200" b="1">
                          <a:solidFill>
                            <a:srgbClr val="172B4D"/>
                          </a:solidFill>
                          <a:latin typeface="Calibri" panose="020F0502020204030204" pitchFamily="34" charset="0"/>
                          <a:cs typeface="Calibri" panose="020F0502020204030204" pitchFamily="34" charset="0"/>
                        </a:rPr>
                        <a:t>Description</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r>
              <a:tr h="499110">
                <a:tc>
                  <a:txBody>
                    <a:bodyPr/>
                    <a:p>
                      <a:pPr indent="0">
                        <a:buNone/>
                      </a:pPr>
                      <a:r>
                        <a:rPr lang="en-US" sz="1200" b="0">
                          <a:latin typeface="Calibri" panose="020F0502020204030204" pitchFamily="34" charset="0"/>
                          <a:cs typeface="Calibri" panose="020F0502020204030204" pitchFamily="34" charset="0"/>
                        </a:rPr>
                        <a:t>string</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concat(string|binary A, string|binary B...)</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sz="1200" b="0">
                          <a:latin typeface="Calibri" panose="020F0502020204030204" pitchFamily="34" charset="0"/>
                          <a:cs typeface="Calibri" panose="020F0502020204030204" pitchFamily="34" charset="0"/>
                        </a:rPr>
                        <a:t>连接字符串</a:t>
                      </a:r>
                      <a:endParaRPr lang="zh-CN" sz="1200" b="0">
                        <a:latin typeface="Calibri" panose="020F0502020204030204" pitchFamily="34" charset="0"/>
                        <a:cs typeface="Calibri" panose="020F0502020204030204" pitchFamily="34" charset="0"/>
                      </a:endParaRPr>
                    </a:p>
                    <a:p>
                      <a:pPr indent="0">
                        <a:buNone/>
                      </a:pPr>
                      <a:r>
                        <a:rPr lang="zh-CN" sz="1200" b="0">
                          <a:latin typeface="Calibri" panose="020F0502020204030204" pitchFamily="34" charset="0"/>
                          <a:ea typeface="Calibri" panose="020F0502020204030204" pitchFamily="34" charset="0"/>
                          <a:cs typeface="Calibri" panose="020F0502020204030204" pitchFamily="34" charset="0"/>
                        </a:rPr>
                        <a:t>For example, concat('foo', 'bar') results in 'foobar'</a:t>
                      </a:r>
                      <a:endParaRPr lang="zh-CN"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499110">
                <a:tc>
                  <a:txBody>
                    <a:bodyPr/>
                    <a:p>
                      <a:pPr indent="0">
                        <a:buNone/>
                      </a:pPr>
                      <a:r>
                        <a:rPr lang="en-US" sz="1200">
                          <a:latin typeface="Calibri" panose="020F0502020204030204" pitchFamily="34" charset="0"/>
                          <a:cs typeface="Calibri" panose="020F0502020204030204" pitchFamily="34" charset="0"/>
                          <a:sym typeface="+mn-ea"/>
                        </a:rPr>
                        <a:t>string</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concat_ws(string SEP, string A, string B...)</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sz="1200">
                          <a:latin typeface="Calibri" panose="020F0502020204030204" pitchFamily="34" charset="0"/>
                          <a:cs typeface="Calibri" panose="020F0502020204030204" pitchFamily="34" charset="0"/>
                          <a:sym typeface="+mn-ea"/>
                        </a:rPr>
                        <a:t>同</a:t>
                      </a:r>
                      <a:r>
                        <a:rPr lang="en-US" altLang="zh-CN" sz="1200">
                          <a:latin typeface="Calibri" panose="020F0502020204030204" pitchFamily="34" charset="0"/>
                          <a:cs typeface="Calibri" panose="020F0502020204030204" pitchFamily="34" charset="0"/>
                          <a:sym typeface="+mn-ea"/>
                        </a:rPr>
                        <a:t>concat</a:t>
                      </a:r>
                      <a:r>
                        <a:rPr lang="zh-CN" altLang="en-US" sz="1200">
                          <a:latin typeface="Calibri" panose="020F0502020204030204" pitchFamily="34" charset="0"/>
                          <a:cs typeface="Calibri" panose="020F0502020204030204" pitchFamily="34" charset="0"/>
                          <a:sym typeface="+mn-ea"/>
                        </a:rPr>
                        <a:t>，但是可以自己定义字符串之间的分隔符（</a:t>
                      </a:r>
                      <a:r>
                        <a:rPr lang="en-US" altLang="zh-CN" sz="1200">
                          <a:latin typeface="Calibri" panose="020F0502020204030204" pitchFamily="34" charset="0"/>
                          <a:cs typeface="Calibri" panose="020F0502020204030204" pitchFamily="34" charset="0"/>
                          <a:sym typeface="+mn-ea"/>
                        </a:rPr>
                        <a:t>SEP</a:t>
                      </a:r>
                      <a:r>
                        <a:rPr lang="zh-CN" altLang="en-US" sz="1200">
                          <a:latin typeface="Calibri" panose="020F0502020204030204" pitchFamily="34" charset="0"/>
                          <a:cs typeface="Calibri" panose="020F0502020204030204" pitchFamily="34" charset="0"/>
                          <a:sym typeface="+mn-ea"/>
                        </a:rPr>
                        <a:t>）</a:t>
                      </a:r>
                      <a:endParaRPr lang="zh-CN" altLang="en-US" sz="1200">
                        <a:latin typeface="Calibri" panose="020F0502020204030204" pitchFamily="34" charset="0"/>
                        <a:cs typeface="Calibri" panose="020F0502020204030204" pitchFamily="34" charset="0"/>
                        <a:sym typeface="+mn-ea"/>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429260">
                <a:tc>
                  <a:txBody>
                    <a:bodyPr/>
                    <a:p>
                      <a:pPr indent="0">
                        <a:buNone/>
                      </a:pPr>
                      <a:r>
                        <a:rPr lang="en-US" sz="1200" b="0">
                          <a:latin typeface="Calibri" panose="020F0502020204030204" pitchFamily="34" charset="0"/>
                          <a:cs typeface="Calibri" panose="020F0502020204030204" pitchFamily="34" charset="0"/>
                        </a:rPr>
                        <a:t>int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length(string A)</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sz="1200" b="0">
                          <a:latin typeface="Calibri" panose="020F0502020204030204" pitchFamily="34" charset="0"/>
                          <a:cs typeface="Calibri" panose="020F0502020204030204" pitchFamily="34" charset="0"/>
                        </a:rPr>
                        <a:t>字符串长度</a:t>
                      </a:r>
                      <a:endParaRPr lang="zh-CN"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499110">
                <a:tc>
                  <a:txBody>
                    <a:bodyPr/>
                    <a:p>
                      <a:pPr indent="0">
                        <a:buNone/>
                      </a:pPr>
                      <a:r>
                        <a:rPr lang="en-US" sz="1200" b="0">
                          <a:latin typeface="Calibri" panose="020F0502020204030204" pitchFamily="34" charset="0"/>
                          <a:cs typeface="Calibri" panose="020F0502020204030204" pitchFamily="34" charset="0"/>
                        </a:rPr>
                        <a:t>string</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algn="l">
                        <a:buClrTx/>
                        <a:buSzTx/>
                        <a:buFontTx/>
                        <a:buNone/>
                      </a:pPr>
                      <a:r>
                        <a:rPr lang="zh-CN" sz="1200" b="0">
                          <a:latin typeface="Calibri" panose="020F0502020204030204" pitchFamily="34" charset="0"/>
                          <a:cs typeface="Calibri" panose="020F0502020204030204" pitchFamily="34" charset="0"/>
                        </a:rPr>
                        <a:t>lower(string A)</a:t>
                      </a:r>
                      <a:endParaRPr lang="zh-CN" sz="1200" b="0">
                        <a:latin typeface="Calibri" panose="020F0502020204030204" pitchFamily="34" charset="0"/>
                        <a:cs typeface="Calibri" panose="020F0502020204030204" pitchFamily="34" charset="0"/>
                      </a:endParaRPr>
                    </a:p>
                    <a:p>
                      <a:pPr algn="l">
                        <a:buClrTx/>
                        <a:buSzTx/>
                        <a:buFontTx/>
                        <a:buNone/>
                      </a:pPr>
                      <a:r>
                        <a:rPr lang="zh-CN" sz="1200" b="0">
                          <a:latin typeface="Calibri" panose="020F0502020204030204" pitchFamily="34" charset="0"/>
                          <a:cs typeface="Calibri" panose="020F0502020204030204" pitchFamily="34" charset="0"/>
                        </a:rPr>
                        <a:t>upper(string a)</a:t>
                      </a:r>
                      <a:endParaRPr lang="zh-CN"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algn="l">
                        <a:buClrTx/>
                        <a:buSzTx/>
                        <a:buFontTx/>
                        <a:buNone/>
                      </a:pPr>
                      <a:r>
                        <a:rPr lang="zh-CN" sz="1200">
                          <a:latin typeface="Calibri" panose="020F0502020204030204" pitchFamily="34" charset="0"/>
                          <a:cs typeface="Calibri" panose="020F0502020204030204" pitchFamily="34" charset="0"/>
                          <a:sym typeface="+mn-ea"/>
                        </a:rPr>
                        <a:t>全部转小写</a:t>
                      </a:r>
                      <a:endParaRPr lang="zh-CN" sz="1200">
                        <a:latin typeface="Calibri" panose="020F0502020204030204" pitchFamily="34" charset="0"/>
                        <a:cs typeface="Calibri" panose="020F0502020204030204" pitchFamily="34" charset="0"/>
                        <a:sym typeface="+mn-ea"/>
                      </a:endParaRPr>
                    </a:p>
                    <a:p>
                      <a:pPr algn="l">
                        <a:buClrTx/>
                        <a:buSzTx/>
                        <a:buFontTx/>
                        <a:buNone/>
                      </a:pPr>
                      <a:r>
                        <a:rPr lang="zh-CN" sz="1200" b="0">
                          <a:latin typeface="Calibri" panose="020F0502020204030204" pitchFamily="34" charset="0"/>
                          <a:cs typeface="Calibri" panose="020F0502020204030204" pitchFamily="34" charset="0"/>
                        </a:rPr>
                        <a:t>全部转大写</a:t>
                      </a:r>
                      <a:endParaRPr lang="zh-CN"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530225">
                <a:tc>
                  <a:txBody>
                    <a:bodyPr/>
                    <a:p>
                      <a:pPr indent="0">
                        <a:buNone/>
                      </a:pPr>
                      <a:r>
                        <a:rPr lang="en-US" sz="1200">
                          <a:latin typeface="Calibri" panose="020F0502020204030204" pitchFamily="34" charset="0"/>
                          <a:cs typeface="Calibri" panose="020F0502020204030204" pitchFamily="34" charset="0"/>
                          <a:sym typeface="+mn-ea"/>
                        </a:rPr>
                        <a:t>string</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trim(string A)</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sz="1200" b="0">
                          <a:latin typeface="Calibri" panose="020F0502020204030204" pitchFamily="34" charset="0"/>
                          <a:cs typeface="Calibri" panose="020F0502020204030204" pitchFamily="34" charset="0"/>
                        </a:rPr>
                        <a:t>返回从 A 的两端裁剪空格得到的字符串。例如，</a:t>
                      </a:r>
                      <a:r>
                        <a:rPr lang="en-US" sz="1200" b="0">
                          <a:latin typeface="Calibri" panose="020F0502020204030204" pitchFamily="34" charset="0"/>
                          <a:cs typeface="Calibri" panose="020F0502020204030204" pitchFamily="34" charset="0"/>
                        </a:rPr>
                        <a:t>trim</a:t>
                      </a:r>
                      <a:r>
                        <a:rPr sz="1200" b="0">
                          <a:latin typeface="Calibri" panose="020F0502020204030204" pitchFamily="34" charset="0"/>
                          <a:cs typeface="Calibri" panose="020F0502020204030204" pitchFamily="34" charset="0"/>
                        </a:rPr>
                        <a:t>(‘ </a:t>
                      </a:r>
                      <a:r>
                        <a:rPr lang="en-US" sz="1200" b="0">
                          <a:latin typeface="Calibri" panose="020F0502020204030204" pitchFamily="34" charset="0"/>
                          <a:cs typeface="Calibri" panose="020F0502020204030204" pitchFamily="34" charset="0"/>
                        </a:rPr>
                        <a:t>   </a:t>
                      </a:r>
                      <a:r>
                        <a:rPr sz="1200" b="0">
                          <a:latin typeface="Calibri" panose="020F0502020204030204" pitchFamily="34" charset="0"/>
                          <a:cs typeface="Calibri" panose="020F0502020204030204" pitchFamily="34" charset="0"/>
                        </a:rPr>
                        <a:t>foobar</a:t>
                      </a:r>
                      <a:r>
                        <a:rPr lang="en-US" sz="1200" b="0">
                          <a:latin typeface="Calibri" panose="020F0502020204030204" pitchFamily="34" charset="0"/>
                          <a:cs typeface="Calibri" panose="020F0502020204030204" pitchFamily="34" charset="0"/>
                        </a:rPr>
                        <a:t>   </a:t>
                      </a:r>
                      <a:r>
                        <a:rPr sz="1200" b="0">
                          <a:latin typeface="Calibri" panose="020F0502020204030204" pitchFamily="34" charset="0"/>
                          <a:cs typeface="Calibri" panose="020F0502020204030204" pitchFamily="34" charset="0"/>
                        </a:rPr>
                        <a:t>’)的结果是‘ foobar’</a:t>
                      </a:r>
                      <a:endParaRPr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r h="778510">
                <a:tc>
                  <a:txBody>
                    <a:bodyPr/>
                    <a:p>
                      <a:pPr indent="0">
                        <a:buNone/>
                      </a:pPr>
                      <a:r>
                        <a:rPr lang="en-US" sz="1200" b="0">
                          <a:latin typeface="Calibri" panose="020F0502020204030204" pitchFamily="34" charset="0"/>
                          <a:cs typeface="Calibri" panose="020F0502020204030204" pitchFamily="34" charset="0"/>
                        </a:rPr>
                        <a:t>array</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split(string str, string pat)</a:t>
                      </a:r>
                      <a:endParaRPr 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p>
                      <a:pPr indent="0">
                        <a:buNone/>
                      </a:pPr>
                      <a:r>
                        <a:rPr lang="zh-CN" altLang="en-US" sz="1200" b="0">
                          <a:latin typeface="Calibri" panose="020F0502020204030204" pitchFamily="34" charset="0"/>
                          <a:cs typeface="Calibri" panose="020F0502020204030204" pitchFamily="34" charset="0"/>
                        </a:rPr>
                        <a:t>按照</a:t>
                      </a:r>
                      <a:r>
                        <a:rPr lang="en-US" altLang="zh-CN" sz="1200" b="0">
                          <a:latin typeface="Calibri" panose="020F0502020204030204" pitchFamily="34" charset="0"/>
                          <a:cs typeface="Calibri" panose="020F0502020204030204" pitchFamily="34" charset="0"/>
                        </a:rPr>
                        <a:t>pat</a:t>
                      </a:r>
                      <a:r>
                        <a:rPr lang="zh-CN" altLang="en-US" sz="1200" b="0">
                          <a:latin typeface="Calibri" panose="020F0502020204030204" pitchFamily="34" charset="0"/>
                          <a:cs typeface="Calibri" panose="020F0502020204030204" pitchFamily="34" charset="0"/>
                        </a:rPr>
                        <a:t>分隔字符串，</a:t>
                      </a:r>
                      <a:r>
                        <a:rPr lang="en-US" altLang="zh-CN" sz="1200" b="0">
                          <a:latin typeface="Calibri" panose="020F0502020204030204" pitchFamily="34" charset="0"/>
                          <a:cs typeface="Calibri" panose="020F0502020204030204" pitchFamily="34" charset="0"/>
                        </a:rPr>
                        <a:t>pat</a:t>
                      </a:r>
                      <a:r>
                        <a:rPr lang="zh-CN" altLang="en-US" sz="1200" b="0">
                          <a:latin typeface="Calibri" panose="020F0502020204030204" pitchFamily="34" charset="0"/>
                          <a:cs typeface="Calibri" panose="020F0502020204030204" pitchFamily="34" charset="0"/>
                        </a:rPr>
                        <a:t>是正则表达式</a:t>
                      </a:r>
                      <a:endParaRPr lang="zh-CN" altLang="en-US" sz="1200" b="0">
                        <a:latin typeface="Calibri" panose="020F0502020204030204" pitchFamily="34" charset="0"/>
                        <a:cs typeface="Calibri" panose="020F0502020204030204"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Data Masking Functions</a:t>
            </a:r>
            <a:r>
              <a:rPr lang="zh-CN" altLang="en-US"/>
              <a:t>数据脱敏函数</a:t>
            </a:r>
            <a:r>
              <a:rPr lang="en-US" altLang="zh-CN"/>
              <a:t> - </a:t>
            </a:r>
            <a:r>
              <a:t>部分</a:t>
            </a:r>
          </a:p>
        </p:txBody>
      </p:sp>
      <p:graphicFrame>
        <p:nvGraphicFramePr>
          <p:cNvPr id="5" name="表格 4"/>
          <p:cNvGraphicFramePr/>
          <p:nvPr>
            <p:custDataLst>
              <p:tags r:id="rId1"/>
            </p:custDataLst>
          </p:nvPr>
        </p:nvGraphicFramePr>
        <p:xfrm>
          <a:off x="1055370" y="2420620"/>
          <a:ext cx="10138410" cy="2684145"/>
        </p:xfrm>
        <a:graphic>
          <a:graphicData uri="http://schemas.openxmlformats.org/drawingml/2006/table">
            <a:tbl>
              <a:tblPr/>
              <a:tblGrid>
                <a:gridCol w="3379470"/>
                <a:gridCol w="3379470"/>
                <a:gridCol w="3379470"/>
              </a:tblGrid>
              <a:tr h="377190">
                <a:tc>
                  <a:txBody>
                    <a:bodyPr/>
                    <a:p>
                      <a:pPr indent="0">
                        <a:buNone/>
                      </a:pPr>
                      <a:r>
                        <a:rPr lang="en-US" sz="1600" b="1">
                          <a:solidFill>
                            <a:srgbClr val="172B4D"/>
                          </a:solidFill>
                          <a:latin typeface="Segoe UI" panose="020B0502040204020203" pitchFamily="34" charset="0"/>
                          <a:cs typeface="Segoe UI" panose="020B0502040204020203" pitchFamily="34" charset="0"/>
                        </a:rPr>
                        <a:t>Return Type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600" b="1">
                          <a:solidFill>
                            <a:srgbClr val="172B4D"/>
                          </a:solidFill>
                          <a:latin typeface="Segoe UI" panose="020B0502040204020203" pitchFamily="34" charset="0"/>
                          <a:cs typeface="Segoe UI" panose="020B0502040204020203" pitchFamily="34" charset="0"/>
                        </a:rPr>
                        <a:t>Name(Signature)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600" b="1">
                          <a:solidFill>
                            <a:srgbClr val="172B4D"/>
                          </a:solidFill>
                          <a:latin typeface="Segoe UI" panose="020B0502040204020203" pitchFamily="34" charset="0"/>
                          <a:cs typeface="Segoe UI" panose="020B0502040204020203" pitchFamily="34" charset="0"/>
                        </a:rPr>
                        <a:t>Description</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r>
              <a:tr h="377190">
                <a:tc>
                  <a:txBody>
                    <a:bodyPr/>
                    <a:p>
                      <a:pPr indent="0">
                        <a:buNone/>
                      </a:pPr>
                      <a:r>
                        <a:rPr lang="en-US" sz="1600" b="0">
                          <a:solidFill>
                            <a:srgbClr val="172B4D"/>
                          </a:solidFill>
                          <a:latin typeface="Segoe UI" panose="020B0502040204020203" pitchFamily="34" charset="0"/>
                          <a:cs typeface="Segoe UI" panose="020B0502040204020203" pitchFamily="34" charset="0"/>
                        </a:rPr>
                        <a:t>string</a:t>
                      </a:r>
                      <a:endParaRPr 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600" b="0">
                          <a:solidFill>
                            <a:srgbClr val="172B4D"/>
                          </a:solidFill>
                          <a:latin typeface="Segoe UI" panose="020B0502040204020203" pitchFamily="34" charset="0"/>
                          <a:cs typeface="Segoe UI" panose="020B0502040204020203" pitchFamily="34" charset="0"/>
                        </a:rPr>
                        <a:t>mask_hash(string|char|varchar str)</a:t>
                      </a:r>
                      <a:endParaRPr 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600" b="0">
                          <a:solidFill>
                            <a:srgbClr val="172B4D"/>
                          </a:solidFill>
                          <a:latin typeface="Segoe UI" panose="020B0502040204020203" pitchFamily="34" charset="0"/>
                          <a:cs typeface="Segoe UI" panose="020B0502040204020203" pitchFamily="34" charset="0"/>
                        </a:rPr>
                        <a:t>对字符串进行</a:t>
                      </a:r>
                      <a:r>
                        <a:rPr lang="en-US" altLang="zh-CN" sz="1600" b="0">
                          <a:solidFill>
                            <a:srgbClr val="172B4D"/>
                          </a:solidFill>
                          <a:latin typeface="Segoe UI" panose="020B0502040204020203" pitchFamily="34" charset="0"/>
                          <a:cs typeface="Segoe UI" panose="020B0502040204020203" pitchFamily="34" charset="0"/>
                        </a:rPr>
                        <a:t>hash</a:t>
                      </a:r>
                      <a:r>
                        <a:rPr lang="zh-CN" altLang="en-US" sz="1600" b="0">
                          <a:solidFill>
                            <a:srgbClr val="172B4D"/>
                          </a:solidFill>
                          <a:latin typeface="Segoe UI" panose="020B0502040204020203" pitchFamily="34" charset="0"/>
                          <a:cs typeface="Segoe UI" panose="020B0502040204020203" pitchFamily="34" charset="0"/>
                        </a:rPr>
                        <a:t>加密</a:t>
                      </a:r>
                      <a:endParaRPr lang="zh-CN" altLang="en-US" sz="1600" b="0">
                        <a:solidFill>
                          <a:srgbClr val="172B4D"/>
                        </a:solidFill>
                        <a:latin typeface="Segoe UI" panose="020B0502040204020203" pitchFamily="34" charset="0"/>
                        <a:cs typeface="Segoe UI" panose="020B0502040204020203" pitchFamily="34" charset="0"/>
                      </a:endParaRPr>
                    </a:p>
                    <a:p>
                      <a:pPr indent="0">
                        <a:buNone/>
                      </a:pPr>
                      <a:r>
                        <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rPr>
                        <a:t>非字符串加密会得到</a:t>
                      </a:r>
                      <a:r>
                        <a:rPr lang="en-US" altLang="zh-CN" sz="1600" b="0">
                          <a:solidFill>
                            <a:srgbClr val="172B4D"/>
                          </a:solidFill>
                          <a:latin typeface="Segoe UI" panose="020B0502040204020203" pitchFamily="34" charset="0"/>
                          <a:ea typeface="Segoe UI" panose="020B0502040204020203" pitchFamily="34" charset="0"/>
                          <a:cs typeface="Segoe UI" panose="020B0502040204020203" pitchFamily="34" charset="0"/>
                        </a:rPr>
                        <a:t>NULL</a:t>
                      </a:r>
                      <a:endParaRPr lang="en-US" altLang="zh-CN"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Misc. Functions</a:t>
            </a:r>
            <a:r>
              <a:t>其它函数</a:t>
            </a:r>
            <a:r>
              <a:rPr lang="en-US" altLang="zh-CN"/>
              <a:t> - </a:t>
            </a:r>
            <a:r>
              <a:t>部分</a:t>
            </a:r>
          </a:p>
        </p:txBody>
      </p:sp>
      <p:graphicFrame>
        <p:nvGraphicFramePr>
          <p:cNvPr id="5" name="表格 4"/>
          <p:cNvGraphicFramePr/>
          <p:nvPr>
            <p:custDataLst>
              <p:tags r:id="rId1"/>
            </p:custDataLst>
          </p:nvPr>
        </p:nvGraphicFramePr>
        <p:xfrm>
          <a:off x="1055370" y="2420620"/>
          <a:ext cx="10138410" cy="2263140"/>
        </p:xfrm>
        <a:graphic>
          <a:graphicData uri="http://schemas.openxmlformats.org/drawingml/2006/table">
            <a:tbl>
              <a:tblPr/>
              <a:tblGrid>
                <a:gridCol w="3379470"/>
                <a:gridCol w="3379470"/>
                <a:gridCol w="3379470"/>
              </a:tblGrid>
              <a:tr h="377190">
                <a:tc>
                  <a:txBody>
                    <a:bodyPr/>
                    <a:p>
                      <a:pPr indent="0">
                        <a:buNone/>
                      </a:pPr>
                      <a:r>
                        <a:rPr lang="en-US" sz="1600" b="1">
                          <a:solidFill>
                            <a:srgbClr val="172B4D"/>
                          </a:solidFill>
                          <a:latin typeface="Segoe UI" panose="020B0502040204020203" pitchFamily="34" charset="0"/>
                          <a:cs typeface="Segoe UI" panose="020B0502040204020203" pitchFamily="34" charset="0"/>
                        </a:rPr>
                        <a:t>Return Type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600" b="1">
                          <a:solidFill>
                            <a:srgbClr val="172B4D"/>
                          </a:solidFill>
                          <a:latin typeface="Segoe UI" panose="020B0502040204020203" pitchFamily="34" charset="0"/>
                          <a:cs typeface="Segoe UI" panose="020B0502040204020203" pitchFamily="34" charset="0"/>
                        </a:rPr>
                        <a:t>Name(Signature)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p>
                      <a:pPr indent="0">
                        <a:buNone/>
                      </a:pPr>
                      <a:r>
                        <a:rPr lang="en-US" sz="1600" b="1">
                          <a:solidFill>
                            <a:srgbClr val="172B4D"/>
                          </a:solidFill>
                          <a:latin typeface="Segoe UI" panose="020B0502040204020203" pitchFamily="34" charset="0"/>
                          <a:cs typeface="Segoe UI" panose="020B0502040204020203" pitchFamily="34" charset="0"/>
                        </a:rPr>
                        <a:t>Description</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r>
              <a:tr h="377190">
                <a:tc>
                  <a:txBody>
                    <a:bodyPr/>
                    <a:p>
                      <a:pPr indent="0">
                        <a:buNone/>
                      </a:pPr>
                      <a:r>
                        <a:rPr lang="en-US" sz="1600" b="0">
                          <a:solidFill>
                            <a:srgbClr val="172B4D"/>
                          </a:solidFill>
                          <a:latin typeface="Segoe UI" panose="020B0502040204020203" pitchFamily="34" charset="0"/>
                          <a:cs typeface="Segoe UI" panose="020B0502040204020203" pitchFamily="34" charset="0"/>
                        </a:rPr>
                        <a:t>int</a:t>
                      </a:r>
                      <a:endParaRPr 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sz="1600" b="0">
                          <a:solidFill>
                            <a:srgbClr val="172B4D"/>
                          </a:solidFill>
                          <a:latin typeface="Segoe UI" panose="020B0502040204020203" pitchFamily="34" charset="0"/>
                          <a:cs typeface="Segoe UI" panose="020B0502040204020203" pitchFamily="34" charset="0"/>
                        </a:rPr>
                        <a:t>hash(a1[, a2...]))</a:t>
                      </a:r>
                      <a:endParaRPr 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zh-CN" sz="1600" b="0">
                          <a:solidFill>
                            <a:srgbClr val="172B4D"/>
                          </a:solidFill>
                          <a:latin typeface="Segoe UI" panose="020B0502040204020203" pitchFamily="34" charset="0"/>
                          <a:cs typeface="Segoe UI" panose="020B0502040204020203" pitchFamily="34" charset="0"/>
                        </a:rPr>
                        <a:t>返回参数的</a:t>
                      </a:r>
                      <a:r>
                        <a:rPr lang="en-US" altLang="zh-CN" sz="1600" b="0">
                          <a:solidFill>
                            <a:srgbClr val="172B4D"/>
                          </a:solidFill>
                          <a:latin typeface="Segoe UI" panose="020B0502040204020203" pitchFamily="34" charset="0"/>
                          <a:cs typeface="Segoe UI" panose="020B0502040204020203" pitchFamily="34" charset="0"/>
                        </a:rPr>
                        <a:t>hash</a:t>
                      </a:r>
                      <a:r>
                        <a:rPr lang="zh-CN" altLang="en-US" sz="1600" b="0">
                          <a:solidFill>
                            <a:srgbClr val="172B4D"/>
                          </a:solidFill>
                          <a:latin typeface="Segoe UI" panose="020B0502040204020203" pitchFamily="34" charset="0"/>
                          <a:cs typeface="Segoe UI" panose="020B0502040204020203" pitchFamily="34" charset="0"/>
                        </a:rPr>
                        <a:t>数字</a:t>
                      </a:r>
                      <a:endPar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377190">
                <a:tc>
                  <a:txBody>
                    <a:bodyPr/>
                    <a:p>
                      <a:pPr indent="0">
                        <a:buNone/>
                      </a:pPr>
                      <a:r>
                        <a:rPr lang="en-US" altLang="en-US" sz="1600" b="0">
                          <a:solidFill>
                            <a:srgbClr val="172B4D"/>
                          </a:solidFill>
                          <a:latin typeface="Segoe UI" panose="020B0502040204020203" pitchFamily="34" charset="0"/>
                          <a:cs typeface="Segoe UI" panose="020B0502040204020203" pitchFamily="34" charset="0"/>
                        </a:rPr>
                        <a:t>string</a:t>
                      </a:r>
                      <a:endParaRPr lang="en-US" alt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altLang="en-US" sz="1600" b="0">
                          <a:solidFill>
                            <a:srgbClr val="172B4D"/>
                          </a:solidFill>
                          <a:latin typeface="Segoe UI" panose="020B0502040204020203" pitchFamily="34" charset="0"/>
                          <a:cs typeface="Segoe UI" panose="020B0502040204020203" pitchFamily="34" charset="0"/>
                        </a:rPr>
                        <a:t>current_user()</a:t>
                      </a:r>
                      <a:endParaRPr lang="en-US" alt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rPr>
                        <a:t>返回当前登录用户</a:t>
                      </a:r>
                      <a:endPar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377190">
                <a:tc>
                  <a:txBody>
                    <a:bodyPr/>
                    <a:p>
                      <a:pPr indent="0">
                        <a:buNone/>
                      </a:pPr>
                      <a:r>
                        <a:rPr lang="en-US" altLang="en-US" sz="1600" b="0">
                          <a:solidFill>
                            <a:srgbClr val="172B4D"/>
                          </a:solidFill>
                          <a:latin typeface="Segoe UI" panose="020B0502040204020203" pitchFamily="34" charset="0"/>
                          <a:cs typeface="Segoe UI" panose="020B0502040204020203" pitchFamily="34" charset="0"/>
                        </a:rPr>
                        <a:t>string</a:t>
                      </a:r>
                      <a:endParaRPr lang="en-US" alt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altLang="en-US" sz="1600" b="0">
                          <a:solidFill>
                            <a:srgbClr val="172B4D"/>
                          </a:solidFill>
                          <a:latin typeface="Segoe UI" panose="020B0502040204020203" pitchFamily="34" charset="0"/>
                          <a:cs typeface="Segoe UI" panose="020B0502040204020203" pitchFamily="34" charset="0"/>
                        </a:rPr>
                        <a:t>current_database()</a:t>
                      </a:r>
                      <a:endParaRPr lang="en-US" alt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rPr>
                        <a:t>返回当前选择的数据库</a:t>
                      </a:r>
                      <a:endPar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377190">
                <a:tc>
                  <a:txBody>
                    <a:bodyPr/>
                    <a:p>
                      <a:pPr indent="0">
                        <a:buNone/>
                      </a:pPr>
                      <a:r>
                        <a:rPr lang="en-US" altLang="en-US" sz="1600" b="0">
                          <a:solidFill>
                            <a:srgbClr val="172B4D"/>
                          </a:solidFill>
                          <a:latin typeface="Segoe UI" panose="020B0502040204020203" pitchFamily="34" charset="0"/>
                          <a:cs typeface="Segoe UI" panose="020B0502040204020203" pitchFamily="34" charset="0"/>
                        </a:rPr>
                        <a:t>string</a:t>
                      </a:r>
                      <a:endParaRPr lang="en-US" alt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altLang="en-US" sz="1600" b="0">
                          <a:solidFill>
                            <a:srgbClr val="172B4D"/>
                          </a:solidFill>
                          <a:latin typeface="Segoe UI" panose="020B0502040204020203" pitchFamily="34" charset="0"/>
                          <a:cs typeface="Segoe UI" panose="020B0502040204020203" pitchFamily="34" charset="0"/>
                        </a:rPr>
                        <a:t>version()</a:t>
                      </a:r>
                      <a:endParaRPr lang="en-US" alt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rPr>
                        <a:t>返回当前</a:t>
                      </a:r>
                      <a:r>
                        <a:rPr lang="en-US" altLang="zh-CN" sz="1600" b="0">
                          <a:solidFill>
                            <a:srgbClr val="172B4D"/>
                          </a:solidFill>
                          <a:latin typeface="Segoe UI" panose="020B0502040204020203" pitchFamily="34" charset="0"/>
                          <a:ea typeface="Segoe UI" panose="020B0502040204020203" pitchFamily="34" charset="0"/>
                          <a:cs typeface="Segoe UI" panose="020B0502040204020203" pitchFamily="34" charset="0"/>
                        </a:rPr>
                        <a:t>hive</a:t>
                      </a:r>
                      <a:r>
                        <a:rPr lang="zh-CN" altLang="en-US" sz="1600" b="0">
                          <a:solidFill>
                            <a:srgbClr val="172B4D"/>
                          </a:solidFill>
                          <a:latin typeface="Segoe UI" panose="020B0502040204020203" pitchFamily="34" charset="0"/>
                          <a:ea typeface="宋体" panose="02010600030101010101" pitchFamily="2" charset="-122"/>
                          <a:cs typeface="Segoe UI" panose="020B0502040204020203" pitchFamily="34" charset="0"/>
                        </a:rPr>
                        <a:t>版本</a:t>
                      </a:r>
                      <a:endParaRPr lang="zh-CN" altLang="en-US" sz="1600" b="0">
                        <a:solidFill>
                          <a:srgbClr val="172B4D"/>
                        </a:solidFill>
                        <a:latin typeface="Segoe UI" panose="020B0502040204020203" pitchFamily="34" charset="0"/>
                        <a:ea typeface="宋体" panose="02010600030101010101" pitchFamily="2" charset="-122"/>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r h="377190">
                <a:tc>
                  <a:txBody>
                    <a:bodyPr/>
                    <a:p>
                      <a:pPr indent="0">
                        <a:buNone/>
                      </a:pPr>
                      <a:r>
                        <a:rPr lang="en-US" altLang="en-US" sz="1600">
                          <a:solidFill>
                            <a:srgbClr val="172B4D"/>
                          </a:solidFill>
                          <a:latin typeface="Segoe UI" panose="020B0502040204020203" pitchFamily="34" charset="0"/>
                          <a:cs typeface="Segoe UI" panose="020B0502040204020203" pitchFamily="34" charset="0"/>
                          <a:sym typeface="+mn-ea"/>
                        </a:rPr>
                        <a:t>string</a:t>
                      </a:r>
                      <a:endParaRPr lang="en-US" alt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en-US" altLang="en-US" sz="1600" b="0">
                          <a:solidFill>
                            <a:srgbClr val="172B4D"/>
                          </a:solidFill>
                          <a:latin typeface="Segoe UI" panose="020B0502040204020203" pitchFamily="34" charset="0"/>
                          <a:cs typeface="Segoe UI" panose="020B0502040204020203" pitchFamily="34" charset="0"/>
                        </a:rPr>
                        <a:t>md5(string/binary)</a:t>
                      </a:r>
                      <a:endParaRPr lang="en-US" altLang="en-US" sz="1600" b="0">
                        <a:solidFill>
                          <a:srgbClr val="172B4D"/>
                        </a:solidFill>
                        <a:latin typeface="Segoe UI" panose="020B0502040204020203" pitchFamily="34" charset="0"/>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600" b="0">
                          <a:solidFill>
                            <a:srgbClr val="172B4D"/>
                          </a:solidFill>
                          <a:latin typeface="Segoe UI" panose="020B0502040204020203" pitchFamily="34" charset="0"/>
                          <a:ea typeface="宋体" panose="02010600030101010101" pitchFamily="2" charset="-122"/>
                          <a:cs typeface="Segoe UI" panose="020B0502040204020203" pitchFamily="34" charset="0"/>
                        </a:rPr>
                        <a:t>返回给定参数的</a:t>
                      </a:r>
                      <a:r>
                        <a:rPr lang="en-US" altLang="zh-CN" sz="1600" b="0">
                          <a:solidFill>
                            <a:srgbClr val="172B4D"/>
                          </a:solidFill>
                          <a:latin typeface="Segoe UI" panose="020B0502040204020203" pitchFamily="34" charset="0"/>
                          <a:ea typeface="宋体" panose="02010600030101010101" pitchFamily="2" charset="-122"/>
                          <a:cs typeface="Segoe UI" panose="020B0502040204020203" pitchFamily="34" charset="0"/>
                        </a:rPr>
                        <a:t>md5</a:t>
                      </a:r>
                      <a:r>
                        <a:rPr lang="zh-CN" altLang="en-US" sz="1600" b="0">
                          <a:solidFill>
                            <a:srgbClr val="172B4D"/>
                          </a:solidFill>
                          <a:latin typeface="Segoe UI" panose="020B0502040204020203" pitchFamily="34" charset="0"/>
                          <a:ea typeface="宋体" panose="02010600030101010101" pitchFamily="2" charset="-122"/>
                          <a:cs typeface="Segoe UI" panose="020B0502040204020203" pitchFamily="34" charset="0"/>
                        </a:rPr>
                        <a:t>值</a:t>
                      </a:r>
                      <a:endParaRPr lang="zh-CN" altLang="en-US" sz="1600" b="0">
                        <a:solidFill>
                          <a:srgbClr val="172B4D"/>
                        </a:solidFill>
                        <a:latin typeface="Segoe UI" panose="020B0502040204020203" pitchFamily="34" charset="0"/>
                        <a:ea typeface="宋体" panose="02010600030101010101" pitchFamily="2" charset="-122"/>
                        <a:cs typeface="Segoe UI" panose="020B0502040204020203" pitchFamily="34" charset="0"/>
                      </a:endParaRPr>
                    </a:p>
                  </a:txBody>
                  <a:tcPr marL="95250" marR="95250" marT="66675" marB="66675" vert="horz" anchor="t" anchorCtr="0">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pPr algn="l"/>
            <a:r>
              <a:rPr lang="zh-CN" altLang="en-US" dirty="0"/>
              <a:t>数据查询</a:t>
            </a:r>
            <a:endParaRPr lang="zh-CN" altLang="en-US" dirty="0"/>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endParaRPr lang="zh-CN" altLang="en-US" dirty="0">
              <a:solidFill>
                <a:srgbClr val="FF0000"/>
              </a:solidFill>
              <a:sym typeface="+mn-ea"/>
            </a:endParaRPr>
          </a:p>
        </p:txBody>
      </p:sp>
      <p:pic>
        <p:nvPicPr>
          <p:cNvPr id="3" name="图形 2" descr="303b32313537333932333bbcfdcdb7"/>
          <p:cNvPicPr>
            <a:picLocks noChangeAspect="1"/>
          </p:cNvPicPr>
          <p:nvPr>
            <p:custDataLst>
              <p:tags r:id="rId1"/>
            </p:custDataLst>
          </p:nvPr>
        </p:nvPicPr>
        <p:blipFill>
          <a:blip r:embed="rId2"/>
          <a:stretch>
            <a:fillRect/>
          </a:stretch>
        </p:blipFill>
        <p:spPr>
          <a:xfrm>
            <a:off x="4655776" y="407761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3"/>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4"/>
              </p:custDataLst>
            </p:nvPr>
          </p:nvSpPr>
          <p:spPr>
            <a:xfrm>
              <a:off x="12661" y="1204"/>
              <a:ext cx="4266" cy="483"/>
            </a:xfrm>
            <a:prstGeom prst="rect">
              <a:avLst/>
            </a:prstGeom>
            <a:noFill/>
          </p:spPr>
          <p:txBody>
            <a:bodyPr wrap="square" rtlCol="0">
              <a:spAutoFit/>
            </a:bodyPr>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需求分析</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5"/>
              </p:custDataLst>
            </p:nvPr>
          </p:nvSpPr>
          <p:spPr>
            <a:xfrm>
              <a:off x="12661" y="1998"/>
              <a:ext cx="4265" cy="483"/>
            </a:xfrm>
            <a:prstGeom prst="rect">
              <a:avLst/>
            </a:prstGeom>
            <a:noFill/>
          </p:spPr>
          <p:txBody>
            <a:bodyPr wrap="square" rtlCol="0">
              <a:spAutoFit/>
            </a:bodyPr>
            <a:p>
              <a:pPr algn="l">
                <a:buClrTx/>
                <a:buSzTx/>
                <a:buFontTx/>
              </a:pP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ETL</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数据清洗</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sp>
          <p:nvSpPr>
            <p:cNvPr id="6" name="文本框 5"/>
            <p:cNvSpPr txBox="1"/>
            <p:nvPr>
              <p:custDataLst>
                <p:tags r:id="rId6"/>
              </p:custDataLst>
            </p:nvPr>
          </p:nvSpPr>
          <p:spPr>
            <a:xfrm>
              <a:off x="12662" y="2792"/>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指标计算</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sp>
          <p:nvSpPr>
            <p:cNvPr id="8" name="文本框 7"/>
            <p:cNvSpPr txBox="1"/>
            <p:nvPr>
              <p:custDataLst>
                <p:tags r:id="rId7"/>
              </p:custDataLst>
            </p:nvPr>
          </p:nvSpPr>
          <p:spPr>
            <a:xfrm>
              <a:off x="12661" y="3586"/>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可视化展现</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掌握案例的基础背景和需求</a:t>
            </a:r>
            <a:endParaRPr lang="zh-CN" altLang="en-US" sz="1600" dirty="0">
              <a:solidFill>
                <a:srgbClr val="FF0000"/>
              </a:solidFill>
            </a:endParaRPr>
          </a:p>
          <a:p>
            <a:r>
              <a:rPr lang="zh-CN" altLang="en-US" sz="1600" dirty="0">
                <a:solidFill>
                  <a:srgbClr val="FF0000"/>
                </a:solidFill>
              </a:rPr>
              <a:t>完成案例数据的导入</a:t>
            </a:r>
            <a:endParaRPr lang="zh-CN" altLang="en-US" sz="1600" dirty="0">
              <a:solidFill>
                <a:srgbClr val="FF0000"/>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背景介绍</a:t>
            </a:r>
            <a:endParaRPr kumimoji="1" lang="zh-CN" altLang="en-US" dirty="0"/>
          </a:p>
        </p:txBody>
      </p:sp>
      <p:sp>
        <p:nvSpPr>
          <p:cNvPr id="11" name="文本框 10"/>
          <p:cNvSpPr txBox="1"/>
          <p:nvPr/>
        </p:nvSpPr>
        <p:spPr>
          <a:xfrm>
            <a:off x="710880" y="1654261"/>
            <a:ext cx="10902000" cy="1568450"/>
          </a:xfrm>
          <a:prstGeom prst="rect">
            <a:avLst/>
          </a:prstGeom>
          <a:noFill/>
        </p:spPr>
        <p:txBody>
          <a:bodyPr wrap="square" rtlCol="0">
            <a:spAutoFit/>
          </a:bodyPr>
          <a:lstStyle/>
          <a:p>
            <a:pPr fontAlgn="auto">
              <a:lnSpc>
                <a:spcPct val="200000"/>
              </a:lnSpc>
              <a:spcBef>
                <a:spcPts val="0"/>
              </a:spcBef>
              <a:spcAft>
                <a:spcPts val="0"/>
              </a:spcAft>
            </a:pPr>
            <a:r>
              <a:rPr lang="zh-CN" altLang="en-US" sz="1600" dirty="0">
                <a:solidFill>
                  <a:srgbClr val="262626"/>
                </a:solidFill>
                <a:ea typeface="Alibaba PuHuiTi R" pitchFamily="18" charset="-122"/>
              </a:rPr>
              <a:t> </a:t>
            </a:r>
            <a:r>
              <a:rPr lang="zh-CN" altLang="en-US" sz="1600" dirty="0" smtClean="0">
                <a:solidFill>
                  <a:srgbClr val="262626"/>
                </a:solidFill>
                <a:ea typeface="Alibaba PuHuiTi R" pitchFamily="18" charset="-122"/>
              </a:rPr>
              <a:t>        聊天</a:t>
            </a:r>
            <a:r>
              <a:rPr lang="zh-CN" altLang="en-US" sz="1600" dirty="0">
                <a:solidFill>
                  <a:srgbClr val="262626"/>
                </a:solidFill>
                <a:ea typeface="Alibaba PuHuiTi R" pitchFamily="18" charset="-122"/>
              </a:rPr>
              <a:t>平台每天都会有大量的用户在线，会出现大量的聊天数据，通过对</a:t>
            </a:r>
            <a:r>
              <a:rPr lang="zh-CN" altLang="en-US" sz="1600" b="1" dirty="0">
                <a:solidFill>
                  <a:srgbClr val="92D050"/>
                </a:solidFill>
                <a:ea typeface="Alibaba PuHuiTi R" pitchFamily="18" charset="-122"/>
              </a:rPr>
              <a:t>聊天数据的统计分析</a:t>
            </a:r>
            <a:r>
              <a:rPr lang="zh-CN" altLang="en-US" sz="1600" dirty="0">
                <a:solidFill>
                  <a:srgbClr val="262626"/>
                </a:solidFill>
                <a:ea typeface="Alibaba PuHuiTi R" pitchFamily="18" charset="-122"/>
              </a:rPr>
              <a:t>，可以更好的对用户构建</a:t>
            </a:r>
            <a:r>
              <a:rPr lang="zh-CN" altLang="en-US" sz="1600" b="1" dirty="0">
                <a:solidFill>
                  <a:srgbClr val="262626"/>
                </a:solidFill>
                <a:ea typeface="Alibaba PuHuiTi R" pitchFamily="18" charset="-122"/>
              </a:rPr>
              <a:t>精准的</a:t>
            </a:r>
            <a:r>
              <a:rPr lang="zh-CN" altLang="en-US" sz="1600" b="1" dirty="0">
                <a:solidFill>
                  <a:srgbClr val="92D050"/>
                </a:solidFill>
                <a:ea typeface="Alibaba PuHuiTi R" pitchFamily="18" charset="-122"/>
              </a:rPr>
              <a:t>用户画像</a:t>
            </a:r>
            <a:r>
              <a:rPr lang="zh-CN" altLang="en-US" sz="1600" dirty="0">
                <a:solidFill>
                  <a:srgbClr val="262626"/>
                </a:solidFill>
                <a:ea typeface="Alibaba PuHuiTi R" pitchFamily="18" charset="-122"/>
              </a:rPr>
              <a:t>，为用户提供更好的服务以及</a:t>
            </a:r>
            <a:r>
              <a:rPr lang="zh-CN" altLang="en-US" sz="1600" dirty="0" smtClean="0">
                <a:solidFill>
                  <a:srgbClr val="262626"/>
                </a:solidFill>
                <a:ea typeface="Alibaba PuHuiTi R" pitchFamily="18" charset="-122"/>
              </a:rPr>
              <a:t>实现</a:t>
            </a:r>
            <a:r>
              <a:rPr lang="zh-CN" altLang="en-US" sz="1600" b="1" dirty="0" smtClean="0">
                <a:solidFill>
                  <a:srgbClr val="C00000"/>
                </a:solidFill>
                <a:ea typeface="Alibaba PuHuiTi R" pitchFamily="18" charset="-122"/>
              </a:rPr>
              <a:t>高</a:t>
            </a:r>
            <a:r>
              <a:rPr lang="en-US" altLang="zh-CN" sz="1600" b="1" dirty="0" smtClean="0">
                <a:solidFill>
                  <a:srgbClr val="C00000"/>
                </a:solidFill>
                <a:ea typeface="Alibaba PuHuiTi R" pitchFamily="18" charset="-122"/>
              </a:rPr>
              <a:t>ROI</a:t>
            </a:r>
            <a:r>
              <a:rPr lang="zh-CN" altLang="en-US" sz="1600" b="1" dirty="0" smtClean="0">
                <a:solidFill>
                  <a:srgbClr val="262626"/>
                </a:solidFill>
                <a:ea typeface="Alibaba PuHuiTi R" pitchFamily="18" charset="-122"/>
              </a:rPr>
              <a:t>的</a:t>
            </a:r>
            <a:r>
              <a:rPr lang="zh-CN" altLang="en-US" sz="1600" b="1" dirty="0">
                <a:solidFill>
                  <a:srgbClr val="262626"/>
                </a:solidFill>
                <a:ea typeface="Alibaba PuHuiTi R" pitchFamily="18" charset="-122"/>
              </a:rPr>
              <a:t>平台运营推广</a:t>
            </a:r>
            <a:r>
              <a:rPr lang="zh-CN" altLang="en-US" sz="1600" dirty="0">
                <a:solidFill>
                  <a:srgbClr val="262626"/>
                </a:solidFill>
                <a:ea typeface="Alibaba PuHuiTi R" pitchFamily="18" charset="-122"/>
              </a:rPr>
              <a:t>，给公司的发展决策提供精确的数据支撑。</a:t>
            </a:r>
            <a:endParaRPr lang="zh-CN" altLang="en-US" sz="1600" dirty="0">
              <a:solidFill>
                <a:srgbClr val="262626"/>
              </a:solidFill>
              <a:ea typeface="Alibaba PuHuiTi R" pitchFamily="18" charset="-122"/>
            </a:endParaRPr>
          </a:p>
          <a:p>
            <a:pPr fontAlgn="auto">
              <a:lnSpc>
                <a:spcPct val="200000"/>
              </a:lnSpc>
              <a:spcBef>
                <a:spcPts val="0"/>
              </a:spcBef>
              <a:spcAft>
                <a:spcPts val="0"/>
              </a:spcAft>
            </a:pPr>
            <a:r>
              <a:rPr lang="zh-CN" altLang="en-US" sz="1600" dirty="0">
                <a:solidFill>
                  <a:srgbClr val="262626"/>
                </a:solidFill>
                <a:ea typeface="Alibaba PuHuiTi R" pitchFamily="18" charset="-122"/>
              </a:rPr>
              <a:t>我们将基于一个社交平台</a:t>
            </a:r>
            <a:r>
              <a:rPr lang="en-US" altLang="zh-CN" sz="1600" dirty="0">
                <a:solidFill>
                  <a:srgbClr val="262626"/>
                </a:solidFill>
                <a:ea typeface="Alibaba PuHuiTi R" pitchFamily="18" charset="-122"/>
              </a:rPr>
              <a:t>App</a:t>
            </a:r>
            <a:r>
              <a:rPr lang="zh-CN" altLang="en-US" sz="1600" dirty="0">
                <a:solidFill>
                  <a:srgbClr val="262626"/>
                </a:solidFill>
                <a:ea typeface="Alibaba PuHuiTi R" pitchFamily="18" charset="-122"/>
              </a:rPr>
              <a:t>的用户数据，完成相关指标的统计分析并结合</a:t>
            </a:r>
            <a:r>
              <a:rPr lang="en-US" altLang="zh-CN" sz="1600" dirty="0">
                <a:solidFill>
                  <a:srgbClr val="262626"/>
                </a:solidFill>
                <a:ea typeface="Alibaba PuHuiTi R" pitchFamily="18" charset="-122"/>
              </a:rPr>
              <a:t>BI</a:t>
            </a:r>
            <a:r>
              <a:rPr lang="zh-CN" altLang="en-US" sz="1600" dirty="0">
                <a:solidFill>
                  <a:srgbClr val="262626"/>
                </a:solidFill>
                <a:ea typeface="Alibaba PuHuiTi R" pitchFamily="18" charset="-122"/>
              </a:rPr>
              <a:t>工具对指标进行可视化</a:t>
            </a:r>
            <a:r>
              <a:rPr lang="zh-CN" altLang="en-US" sz="1600" dirty="0">
                <a:solidFill>
                  <a:srgbClr val="262626"/>
                </a:solidFill>
                <a:ea typeface="Alibaba PuHuiTi R" pitchFamily="18" charset="-122"/>
              </a:rPr>
              <a:t>展现。</a:t>
            </a:r>
            <a:endParaRPr lang="zh-CN" altLang="en-US" sz="1600" dirty="0">
              <a:solidFill>
                <a:srgbClr val="262626"/>
              </a:solidFill>
              <a:ea typeface="Alibaba PuHuiTi R" pitchFamily="18"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t="13442"/>
          <a:stretch>
            <a:fillRect/>
          </a:stretch>
        </p:blipFill>
        <p:spPr>
          <a:xfrm>
            <a:off x="2269490" y="3429151"/>
            <a:ext cx="7804785" cy="3100554"/>
          </a:xfrm>
          <a:prstGeom prst="rect">
            <a:avLst/>
          </a:prstGeo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body" sz="quarter" idx="10"/>
          </p:nvPr>
        </p:nvSpPr>
        <p:spPr bwMode="auto">
          <a:xfrm>
            <a:off x="710880" y="101401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pPr>
            <a:r>
              <a:rPr kumimoji="0" lang="zh-CN" altLang="en-US" i="0" u="none" strike="noStrike" cap="none" normalizeH="0" baseline="0" dirty="0" smtClean="0">
                <a:ln>
                  <a:noFill/>
                </a:ln>
                <a:solidFill>
                  <a:schemeClr val="tx1"/>
                </a:solidFill>
                <a:effectLst/>
              </a:rPr>
              <a:t>目标</a:t>
            </a:r>
            <a:endParaRPr kumimoji="0" lang="en-US" altLang="zh-CN" i="0" u="none" strike="noStrike" cap="none" normalizeH="0" baseline="0" dirty="0" smtClean="0">
              <a:ln>
                <a:noFill/>
              </a:ln>
              <a:solidFill>
                <a:schemeClr val="tx1"/>
              </a:solidFill>
              <a:effectLst/>
            </a:endParaRPr>
          </a:p>
        </p:txBody>
      </p:sp>
      <p:sp>
        <p:nvSpPr>
          <p:cNvPr id="15" name="文本占位符 14"/>
          <p:cNvSpPr>
            <a:spLocks noGrp="1"/>
          </p:cNvSpPr>
          <p:nvPr>
            <p:ph type="body" sz="quarter" idx="11"/>
          </p:nvPr>
        </p:nvSpPr>
        <p:spPr/>
        <p:txBody>
          <a:bodyPr/>
          <a:lstStyle/>
          <a:p>
            <a:pPr marL="0" lvl="0" indent="0">
              <a:buNone/>
            </a:pPr>
            <a:r>
              <a:rPr lang="zh-CN" altLang="zh-CN" dirty="0" smtClean="0">
                <a:solidFill>
                  <a:srgbClr val="333333"/>
                </a:solidFill>
                <a:latin typeface="Open Sans" panose="020B0606030504020204" pitchFamily="34" charset="0"/>
                <a:cs typeface="Open Sans" panose="020B0606030504020204" pitchFamily="34" charset="0"/>
              </a:rPr>
              <a:t>基于</a:t>
            </a:r>
            <a:r>
              <a:rPr lang="zh-CN" altLang="zh-CN" dirty="0">
                <a:solidFill>
                  <a:srgbClr val="333333"/>
                </a:solidFill>
                <a:latin typeface="Open Sans" panose="020B0606030504020204" pitchFamily="34" charset="0"/>
                <a:cs typeface="Open Sans" panose="020B0606030504020204" pitchFamily="34" charset="0"/>
              </a:rPr>
              <a:t>Hadoop和Hive实现聊天数据统计分析，构建</a:t>
            </a:r>
            <a:r>
              <a:rPr lang="zh-CN" altLang="zh-CN" dirty="0">
                <a:solidFill>
                  <a:srgbClr val="C00000"/>
                </a:solidFill>
                <a:latin typeface="Open Sans" panose="020B0606030504020204" pitchFamily="34" charset="0"/>
                <a:cs typeface="Open Sans" panose="020B0606030504020204" pitchFamily="34" charset="0"/>
              </a:rPr>
              <a:t>聊天数据分析报表</a:t>
            </a:r>
            <a:r>
              <a:rPr lang="zh-CN" altLang="zh-CN" dirty="0">
                <a:solidFill>
                  <a:srgbClr val="C00000"/>
                </a:solidFill>
              </a:rPr>
              <a:t> </a:t>
            </a:r>
            <a:endParaRPr lang="en-US" altLang="zh-CN" dirty="0">
              <a:solidFill>
                <a:srgbClr val="C00000"/>
              </a:solidFill>
            </a:endParaRPr>
          </a:p>
          <a:p>
            <a:endParaRPr lang="zh-CN" altLang="en-US"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t="8291"/>
          <a:stretch>
            <a:fillRect/>
          </a:stretch>
        </p:blipFill>
        <p:spPr>
          <a:xfrm>
            <a:off x="2762885" y="2349121"/>
            <a:ext cx="6644005" cy="4013579"/>
          </a:xfrm>
          <a:prstGeom prst="rect">
            <a:avLst/>
          </a:prstGeom>
        </p:spPr>
      </p:pic>
      <p:sp>
        <p:nvSpPr>
          <p:cNvPr id="14"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endParaRPr kumimoji="1" lang="zh-CN" alt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body" sz="quarter" idx="10"/>
          </p:nvPr>
        </p:nvSpPr>
        <p:spPr bwMode="auto">
          <a:xfrm>
            <a:off x="710880" y="101401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pPr>
            <a:r>
              <a:rPr kumimoji="0" lang="zh-CN" altLang="en-US" i="0" u="none" strike="noStrike" cap="none" normalizeH="0" baseline="0" dirty="0" smtClean="0">
                <a:ln>
                  <a:noFill/>
                </a:ln>
                <a:solidFill>
                  <a:schemeClr val="tx1"/>
                </a:solidFill>
                <a:effectLst/>
              </a:rPr>
              <a:t>需求</a:t>
            </a:r>
            <a:endParaRPr kumimoji="0" lang="en-US" altLang="zh-CN" i="0" u="none" strike="noStrike" cap="none" normalizeH="0" baseline="0" dirty="0" smtClean="0">
              <a:ln>
                <a:noFill/>
              </a:ln>
              <a:solidFill>
                <a:schemeClr val="tx1"/>
              </a:solidFill>
              <a:effectLst/>
            </a:endParaRPr>
          </a:p>
        </p:txBody>
      </p:sp>
      <p:sp>
        <p:nvSpPr>
          <p:cNvPr id="14"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endParaRPr kumimoji="1" lang="zh-CN" altLang="en-US" dirty="0"/>
          </a:p>
        </p:txBody>
      </p:sp>
      <p:sp>
        <p:nvSpPr>
          <p:cNvPr id="2" name="文本占位符 1"/>
          <p:cNvSpPr>
            <a:spLocks noGrp="1"/>
          </p:cNvSpPr>
          <p:nvPr>
            <p:ph type="body" sz="quarter" idx="11"/>
          </p:nvPr>
        </p:nvSpPr>
        <p:spPr/>
        <p:txBody>
          <a:bodyPr/>
          <a:lstStyle/>
          <a:p>
            <a:r>
              <a:rPr lang="zh-CN" altLang="en-US" dirty="0"/>
              <a:t>统计今日</a:t>
            </a:r>
            <a:r>
              <a:rPr lang="zh-CN" altLang="en-US" dirty="0">
                <a:solidFill>
                  <a:srgbClr val="92D050"/>
                </a:solidFill>
              </a:rPr>
              <a:t>总消息量</a:t>
            </a:r>
            <a:endParaRPr lang="zh-CN" altLang="en-US" dirty="0">
              <a:solidFill>
                <a:srgbClr val="92D050"/>
              </a:solidFill>
            </a:endParaRPr>
          </a:p>
          <a:p>
            <a:r>
              <a:rPr lang="zh-CN" altLang="en-US" dirty="0"/>
              <a:t>统计今日</a:t>
            </a:r>
            <a:r>
              <a:rPr lang="zh-CN" altLang="en-US" dirty="0">
                <a:solidFill>
                  <a:srgbClr val="92D050"/>
                </a:solidFill>
              </a:rPr>
              <a:t>每小时</a:t>
            </a:r>
            <a:r>
              <a:rPr lang="zh-CN" altLang="en-US" dirty="0"/>
              <a:t>消息量、发送和接收用户数</a:t>
            </a:r>
            <a:endParaRPr lang="zh-CN" altLang="en-US" dirty="0"/>
          </a:p>
          <a:p>
            <a:r>
              <a:rPr lang="zh-CN" altLang="en-US" dirty="0"/>
              <a:t>统计今日</a:t>
            </a:r>
            <a:r>
              <a:rPr lang="zh-CN" altLang="en-US" dirty="0">
                <a:solidFill>
                  <a:srgbClr val="92D050"/>
                </a:solidFill>
              </a:rPr>
              <a:t>各地区</a:t>
            </a:r>
            <a:r>
              <a:rPr lang="zh-CN" altLang="en-US" dirty="0"/>
              <a:t>发送消息数据量</a:t>
            </a:r>
            <a:endParaRPr lang="zh-CN" altLang="en-US" dirty="0"/>
          </a:p>
          <a:p>
            <a:r>
              <a:rPr lang="zh-CN" altLang="en-US" dirty="0"/>
              <a:t>统计今日发送消息和接收消息的</a:t>
            </a:r>
            <a:r>
              <a:rPr lang="zh-CN" altLang="en-US" dirty="0">
                <a:solidFill>
                  <a:srgbClr val="92D050"/>
                </a:solidFill>
              </a:rPr>
              <a:t>用户数</a:t>
            </a:r>
            <a:endParaRPr lang="zh-CN" altLang="en-US" dirty="0">
              <a:solidFill>
                <a:srgbClr val="92D050"/>
              </a:solidFill>
            </a:endParaRPr>
          </a:p>
          <a:p>
            <a:r>
              <a:rPr lang="zh-CN" altLang="en-US" dirty="0"/>
              <a:t>统计今日</a:t>
            </a:r>
            <a:r>
              <a:rPr lang="zh-CN" altLang="en-US" dirty="0">
                <a:solidFill>
                  <a:srgbClr val="92D050"/>
                </a:solidFill>
              </a:rPr>
              <a:t>发送消息最多的</a:t>
            </a:r>
            <a:r>
              <a:rPr lang="en-US" altLang="zh-CN" dirty="0">
                <a:solidFill>
                  <a:srgbClr val="92D050"/>
                </a:solidFill>
              </a:rPr>
              <a:t>Top10</a:t>
            </a:r>
            <a:r>
              <a:rPr lang="zh-CN" altLang="en-US" dirty="0">
                <a:solidFill>
                  <a:srgbClr val="92D050"/>
                </a:solidFill>
              </a:rPr>
              <a:t>用户</a:t>
            </a:r>
            <a:endParaRPr lang="zh-CN" altLang="en-US" dirty="0">
              <a:solidFill>
                <a:srgbClr val="92D050"/>
              </a:solidFill>
            </a:endParaRPr>
          </a:p>
          <a:p>
            <a:r>
              <a:rPr lang="zh-CN" altLang="en-US" dirty="0"/>
              <a:t>统计今日</a:t>
            </a:r>
            <a:r>
              <a:rPr lang="zh-CN" altLang="en-US" dirty="0">
                <a:solidFill>
                  <a:srgbClr val="92D050"/>
                </a:solidFill>
              </a:rPr>
              <a:t>接收消息最多的</a:t>
            </a:r>
            <a:r>
              <a:rPr lang="en-US" altLang="zh-CN" dirty="0">
                <a:solidFill>
                  <a:srgbClr val="92D050"/>
                </a:solidFill>
              </a:rPr>
              <a:t>Top10</a:t>
            </a:r>
            <a:r>
              <a:rPr lang="zh-CN" altLang="en-US" dirty="0">
                <a:solidFill>
                  <a:srgbClr val="92D050"/>
                </a:solidFill>
              </a:rPr>
              <a:t>用户</a:t>
            </a:r>
            <a:endParaRPr lang="zh-CN" altLang="en-US" dirty="0">
              <a:solidFill>
                <a:srgbClr val="92D050"/>
              </a:solidFill>
            </a:endParaRPr>
          </a:p>
          <a:p>
            <a:r>
              <a:rPr lang="zh-CN" altLang="en-US" dirty="0"/>
              <a:t>统计发送人的</a:t>
            </a:r>
            <a:r>
              <a:rPr lang="zh-CN" altLang="en-US" dirty="0">
                <a:solidFill>
                  <a:srgbClr val="92D050"/>
                </a:solidFill>
              </a:rPr>
              <a:t>手机型号分布情况</a:t>
            </a:r>
            <a:endParaRPr lang="zh-CN" altLang="en-US" dirty="0">
              <a:solidFill>
                <a:srgbClr val="92D050"/>
              </a:solidFill>
            </a:endParaRPr>
          </a:p>
          <a:p>
            <a:r>
              <a:rPr lang="zh-CN" altLang="en-US" dirty="0"/>
              <a:t>统计发送人的</a:t>
            </a:r>
            <a:r>
              <a:rPr lang="zh-CN" altLang="en-US" dirty="0">
                <a:solidFill>
                  <a:srgbClr val="92D050"/>
                </a:solidFill>
              </a:rPr>
              <a:t>设备操作系统分布情况</a:t>
            </a:r>
            <a:endParaRPr lang="zh-CN" altLang="en-US" dirty="0">
              <a:solidFill>
                <a:srgbClr val="92D050"/>
              </a:solidFill>
            </a:endParaRPr>
          </a:p>
          <a:p>
            <a:endParaRPr lang="zh-CN" altLang="en-US"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t="7914"/>
          <a:stretch>
            <a:fillRect/>
          </a:stretch>
        </p:blipFill>
        <p:spPr>
          <a:xfrm>
            <a:off x="6085205" y="2119329"/>
            <a:ext cx="5244465" cy="3181016"/>
          </a:xfrm>
          <a:prstGeom prst="rect">
            <a:avLst/>
          </a:prstGeom>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数据内容</a:t>
            </a:r>
            <a:endParaRPr lang="en-US" altLang="zh-CN" dirty="0"/>
          </a:p>
        </p:txBody>
      </p:sp>
      <p:sp>
        <p:nvSpPr>
          <p:cNvPr id="3" name="文本占位符 2"/>
          <p:cNvSpPr>
            <a:spLocks noGrp="1"/>
          </p:cNvSpPr>
          <p:nvPr>
            <p:ph type="body" sz="quarter" idx="11"/>
          </p:nvPr>
        </p:nvSpPr>
        <p:spPr>
          <a:xfrm>
            <a:off x="710880" y="1834393"/>
            <a:ext cx="10952201" cy="1312220"/>
          </a:xfrm>
        </p:spPr>
        <p:txBody>
          <a:bodyPr/>
          <a:lstStyle/>
          <a:p>
            <a:r>
              <a:rPr lang="zh-CN" altLang="en-US" dirty="0"/>
              <a:t>数据大小：</a:t>
            </a:r>
            <a:r>
              <a:rPr lang="en-US" altLang="zh-CN" dirty="0"/>
              <a:t>30</a:t>
            </a:r>
            <a:r>
              <a:rPr lang="zh-CN" altLang="en-US" dirty="0"/>
              <a:t>万条</a:t>
            </a:r>
            <a:r>
              <a:rPr lang="zh-CN" altLang="en-US" dirty="0" smtClean="0"/>
              <a:t>数据</a:t>
            </a:r>
            <a:endParaRPr lang="en-US" altLang="zh-CN" dirty="0" smtClean="0"/>
          </a:p>
          <a:p>
            <a:r>
              <a:rPr lang="zh-CN" altLang="en-US" dirty="0"/>
              <a:t>列分隔符：</a:t>
            </a:r>
            <a:r>
              <a:rPr lang="en-US" altLang="zh-CN" dirty="0" smtClean="0">
                <a:solidFill>
                  <a:srgbClr val="92D050"/>
                </a:solidFill>
              </a:rPr>
              <a:t>Hive</a:t>
            </a:r>
            <a:r>
              <a:rPr dirty="0" smtClean="0">
                <a:solidFill>
                  <a:srgbClr val="92D050"/>
                </a:solidFill>
              </a:rPr>
              <a:t>默认分隔符</a:t>
            </a:r>
            <a:r>
              <a:rPr lang="en-US" altLang="zh-CN" dirty="0" smtClean="0">
                <a:solidFill>
                  <a:srgbClr val="92D050"/>
                </a:solidFill>
              </a:rPr>
              <a:t>’\001’</a:t>
            </a:r>
            <a:endParaRPr lang="en-US" altLang="zh-CN" b="1" dirty="0" smtClean="0">
              <a:solidFill>
                <a:srgbClr val="92D050"/>
              </a:solidFill>
            </a:endParaRPr>
          </a:p>
          <a:p>
            <a:r>
              <a:rPr lang="zh-CN" altLang="en-US" dirty="0" smtClean="0"/>
              <a:t>数据字典及样例数据</a:t>
            </a:r>
            <a:endParaRPr lang="zh-CN" altLang="en-US" dirty="0"/>
          </a:p>
        </p:txBody>
      </p:sp>
      <p:graphicFrame>
        <p:nvGraphicFramePr>
          <p:cNvPr id="7" name="表格 6"/>
          <p:cNvGraphicFramePr>
            <a:graphicFrameLocks noGrp="1"/>
          </p:cNvGraphicFramePr>
          <p:nvPr/>
        </p:nvGraphicFramePr>
        <p:xfrm>
          <a:off x="533400" y="3523735"/>
          <a:ext cx="11335871" cy="1758074"/>
        </p:xfrm>
        <a:graphic>
          <a:graphicData uri="http://schemas.openxmlformats.org/drawingml/2006/table">
            <a:tbl>
              <a:tblPr>
                <a:tableStyleId>{5C22544A-7EE6-4342-B048-85BDC9FD1C3A}</a:tableStyleId>
              </a:tblPr>
              <a:tblGrid>
                <a:gridCol w="811306"/>
                <a:gridCol w="502023"/>
                <a:gridCol w="528918"/>
                <a:gridCol w="519953"/>
                <a:gridCol w="528918"/>
                <a:gridCol w="537882"/>
                <a:gridCol w="412376"/>
                <a:gridCol w="546848"/>
                <a:gridCol w="519952"/>
                <a:gridCol w="555812"/>
                <a:gridCol w="564777"/>
                <a:gridCol w="564776"/>
                <a:gridCol w="493059"/>
                <a:gridCol w="421341"/>
                <a:gridCol w="582706"/>
                <a:gridCol w="546847"/>
                <a:gridCol w="493059"/>
                <a:gridCol w="421341"/>
                <a:gridCol w="609600"/>
                <a:gridCol w="1174377"/>
              </a:tblGrid>
              <a:tr h="879037">
                <a:tc>
                  <a:txBody>
                    <a:bodyPr/>
                    <a:lstStyle/>
                    <a:p>
                      <a:pPr algn="ctr" fontAlgn="ctr"/>
                      <a:r>
                        <a:rPr lang="zh-CN" altLang="en-US" sz="1200" u="none" strike="noStrike" dirty="0">
                          <a:effectLst/>
                        </a:rPr>
                        <a:t>消息时间</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发件人昵称</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发件人账号</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发件人性别</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a:t>
                      </a:r>
                      <a:r>
                        <a:rPr lang="en-US" sz="1200" u="none" strike="noStrike">
                          <a:effectLst/>
                        </a:rPr>
                        <a:t>IP</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发件人系统</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dirty="0">
                          <a:effectLst/>
                        </a:rPr>
                        <a:t>发件人手机型号</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dirty="0">
                          <a:effectLst/>
                        </a:rPr>
                        <a:t>发件人网络制式</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a:t>
                      </a:r>
                      <a:r>
                        <a:rPr lang="en-US" sz="1200" u="none" strike="noStrike">
                          <a:effectLst/>
                        </a:rPr>
                        <a:t>GPS</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收件人昵称</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a:t>
                      </a:r>
                      <a:r>
                        <a:rPr lang="en-US" sz="1200" u="none" strike="noStrike">
                          <a:effectLst/>
                        </a:rPr>
                        <a:t>IP</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收件人账号</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收件人系统</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收件人手机型号</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收件人网络制式</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a:t>
                      </a:r>
                      <a:r>
                        <a:rPr lang="en-US" sz="1200" u="none" strike="noStrike">
                          <a:effectLst/>
                        </a:rPr>
                        <a:t>GPS</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收件人性别</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消息类型</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双方距离</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消息</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r>
              <a:tr h="879037">
                <a:tc>
                  <a:txBody>
                    <a:bodyPr/>
                    <a:lstStyle/>
                    <a:p>
                      <a:pPr algn="ctr" fontAlgn="ctr"/>
                      <a:r>
                        <a:rPr lang="en-US" altLang="zh-CN" sz="1200" u="none" strike="noStrike" dirty="0" smtClean="0">
                          <a:effectLst/>
                        </a:rPr>
                        <a:t>2021-11-01 </a:t>
                      </a:r>
                      <a:r>
                        <a:rPr lang="en-US" altLang="zh-CN" sz="1200" u="none" strike="noStrike" dirty="0">
                          <a:effectLst/>
                        </a:rPr>
                        <a:t>15:11:33</a:t>
                      </a:r>
                      <a:endParaRPr lang="en-US" altLang="zh-CN"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古博易</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dirty="0">
                          <a:effectLst/>
                        </a:rPr>
                        <a:t>14747877194</a:t>
                      </a:r>
                      <a:endParaRPr lang="en-US" altLang="zh-CN"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男</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48.147.134.255</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Android 8.0</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小米 </a:t>
                      </a:r>
                      <a:r>
                        <a:rPr lang="en-US" sz="1200" u="none" strike="noStrike">
                          <a:effectLst/>
                        </a:rPr>
                        <a:t>Redmi K30</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4G</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94.704577,36.247553</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莱优</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97.61.25.52</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17832829395</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IOS 10.0</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Apple iPhone 10</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4G</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84.034145,41.423804 </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女</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TEXT</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77.82KM</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dirty="0">
                          <a:effectLst/>
                        </a:rPr>
                        <a:t>天涯海角惆怅渡，牛郎织女隔天河。佛祖座前长顿首，只求共度一百年。</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表分类</a:t>
            </a:r>
          </a:p>
        </p:txBody>
      </p:sp>
      <p:sp>
        <p:nvSpPr>
          <p:cNvPr id="3" name="文本占位符 2"/>
          <p:cNvSpPr>
            <a:spLocks noGrp="1"/>
          </p:cNvSpPr>
          <p:nvPr>
            <p:ph type="body" sz="quarter" idx="11"/>
          </p:nvPr>
        </p:nvSpPr>
        <p:spPr/>
        <p:txBody>
          <a:bodyPr/>
          <a:p>
            <a:r>
              <a:rPr lang="en-US" altLang="zh-CN"/>
              <a:t>Hive</a:t>
            </a:r>
            <a:r>
              <a:rPr lang="zh-CN" altLang="en-US"/>
              <a:t>中可以创建的表有好几种类型，</a:t>
            </a:r>
            <a:r>
              <a:rPr lang="en-US" altLang="zh-CN"/>
              <a:t> </a:t>
            </a:r>
            <a:r>
              <a:rPr lang="zh-CN" altLang="en-US"/>
              <a:t>分别是：</a:t>
            </a:r>
            <a:endParaRPr lang="zh-CN" altLang="en-US"/>
          </a:p>
          <a:p>
            <a:pPr marL="285750" indent="-285750">
              <a:buFont typeface="Arial" panose="020B0604020202020204" pitchFamily="34" charset="0"/>
              <a:buChar char="•"/>
            </a:pPr>
            <a:r>
              <a:rPr lang="zh-CN" altLang="en-US"/>
              <a:t>内部表</a:t>
            </a:r>
            <a:endParaRPr lang="zh-CN" altLang="en-US"/>
          </a:p>
          <a:p>
            <a:pPr marL="285750" indent="-285750">
              <a:buFont typeface="Arial" panose="020B0604020202020204" pitchFamily="34" charset="0"/>
              <a:buChar char="•"/>
            </a:pPr>
            <a:r>
              <a:rPr lang="zh-CN" altLang="en-US"/>
              <a:t>外部表</a:t>
            </a:r>
            <a:endParaRPr lang="zh-CN" altLang="en-US"/>
          </a:p>
          <a:p>
            <a:pPr marL="285750" indent="-285750">
              <a:buFont typeface="Arial" panose="020B0604020202020204" pitchFamily="34" charset="0"/>
              <a:buChar char="•"/>
            </a:pPr>
            <a:r>
              <a:rPr lang="zh-CN" altLang="en-US"/>
              <a:t>分区表</a:t>
            </a:r>
            <a:endParaRPr lang="zh-CN" altLang="en-US"/>
          </a:p>
          <a:p>
            <a:pPr marL="285750" indent="-285750">
              <a:buFont typeface="Arial" panose="020B0604020202020204" pitchFamily="34" charset="0"/>
              <a:buChar char="•"/>
            </a:pPr>
            <a:r>
              <a:rPr lang="zh-CN" altLang="en-US"/>
              <a:t>分桶表</a:t>
            </a:r>
            <a:endParaRPr lang="zh-CN" altLang="en-US"/>
          </a:p>
          <a:p>
            <a:pPr>
              <a:buFont typeface="Arial" panose="020B0604020202020204" pitchFamily="34" charset="0"/>
            </a:pPr>
            <a:endParaRPr lang="zh-CN" altLang="en-US"/>
          </a:p>
          <a:p>
            <a:pPr>
              <a:buFont typeface="Arial" panose="020B0604020202020204" pitchFamily="34" charset="0"/>
            </a:pPr>
            <a:r>
              <a:rPr lang="zh-CN" altLang="en-US"/>
              <a:t>不同类型的表有各自的用途。</a:t>
            </a:r>
            <a:endParaRPr lang="zh-CN" altLang="en-US"/>
          </a:p>
          <a:p>
            <a:pPr>
              <a:buFont typeface="Arial" panose="020B0604020202020204" pitchFamily="34" charset="0"/>
            </a:pPr>
            <a:r>
              <a:rPr lang="zh-CN" altLang="en-US"/>
              <a:t>我们首先学习内部表和外部表的区别。</a:t>
            </a:r>
            <a:endParaRPr lang="zh-CN" altLang="en-US"/>
          </a:p>
        </p:txBody>
      </p:sp>
      <p:pic>
        <p:nvPicPr>
          <p:cNvPr id="18" name="图片 17" descr="01 (99)"/>
          <p:cNvPicPr>
            <a:picLocks noChangeAspect="1"/>
          </p:cNvPicPr>
          <p:nvPr>
            <p:custDataLst>
              <p:tags r:id="rId1"/>
            </p:custDataLst>
          </p:nvPr>
        </p:nvPicPr>
        <p:blipFill>
          <a:blip r:embed="rId2"/>
          <a:stretch>
            <a:fillRect/>
          </a:stretch>
        </p:blipFill>
        <p:spPr>
          <a:xfrm>
            <a:off x="10595610" y="5038725"/>
            <a:ext cx="1838325" cy="183832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建库建表</a:t>
            </a:r>
            <a:endParaRPr kumimoji="1" lang="zh-CN" altLang="en-US" dirty="0"/>
          </a:p>
        </p:txBody>
      </p:sp>
      <p:sp>
        <p:nvSpPr>
          <p:cNvPr id="7" name="Rectangle 4"/>
          <p:cNvSpPr>
            <a:spLocks noChangeArrowheads="1"/>
          </p:cNvSpPr>
          <p:nvPr/>
        </p:nvSpPr>
        <p:spPr bwMode="auto">
          <a:xfrm>
            <a:off x="710880" y="1457271"/>
            <a:ext cx="3950120" cy="30038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1" u="none" strike="noStrike" cap="none" normalizeH="0" baseline="0" dirty="0" smtClean="0">
                <a:ln>
                  <a:noFill/>
                </a:ln>
                <a:solidFill>
                  <a:srgbClr val="8C8C8C"/>
                </a:solidFill>
                <a:effectLst/>
                <a:latin typeface="Arial Unicode MS" panose="020B0604020202020204" pitchFamily="34" charset="-122"/>
                <a:ea typeface="JetBrains Mono"/>
              </a:rPr>
              <a:t>--</a:t>
            </a:r>
            <a:r>
              <a:rPr kumimoji="0" lang="zh-CN" sz="16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如果数据库已存在就删除</a:t>
            </a:r>
            <a:br>
              <a:rPr kumimoji="0" lang="zh-CN" sz="16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drop database if exists </a:t>
            </a:r>
            <a:r>
              <a:rPr kumimoji="0" lang="zh-CN" altLang="zh-CN" sz="1600" b="0" i="0" u="none" strike="noStrike" cap="none" normalizeH="0" baseline="0" dirty="0" smtClean="0">
                <a:ln>
                  <a:noFill/>
                </a:ln>
                <a:solidFill>
                  <a:srgbClr val="000000"/>
                </a:solidFill>
                <a:effectLst/>
                <a:latin typeface="Arial Unicode MS" panose="020B0604020202020204" pitchFamily="34" charset="-122"/>
                <a:ea typeface="JetBrains Mono"/>
              </a:rPr>
              <a:t>db_msg </a:t>
            </a: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cascade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1" u="none" strike="noStrike" cap="none" normalizeH="0" baseline="0" dirty="0" smtClean="0">
                <a:ln>
                  <a:noFill/>
                </a:ln>
                <a:solidFill>
                  <a:srgbClr val="8C8C8C"/>
                </a:solidFill>
                <a:effectLst/>
                <a:latin typeface="Arial Unicode MS" panose="020B0604020202020204" pitchFamily="34" charset="-122"/>
                <a:ea typeface="JetBrains Mono"/>
              </a:rPr>
              <a:t>--</a:t>
            </a:r>
            <a:r>
              <a:rPr kumimoji="0" lang="zh-CN" sz="16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创建数据库</a:t>
            </a:r>
            <a:br>
              <a:rPr kumimoji="0" lang="zh-CN" sz="16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create database </a:t>
            </a:r>
            <a:r>
              <a:rPr kumimoji="0" lang="zh-CN" altLang="zh-CN" sz="1600" b="0" i="0" u="none" strike="noStrike" cap="none" normalizeH="0" baseline="0" dirty="0" smtClean="0">
                <a:ln>
                  <a:noFill/>
                </a:ln>
                <a:solidFill>
                  <a:srgbClr val="000000"/>
                </a:solidFill>
                <a:effectLst/>
                <a:latin typeface="Arial Unicode MS" panose="020B0604020202020204" pitchFamily="34" charset="-122"/>
                <a:ea typeface="JetBrains Mono"/>
              </a:rPr>
              <a:t>db_msg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1" u="none" strike="noStrike" cap="none" normalizeH="0" baseline="0" dirty="0" smtClean="0">
                <a:ln>
                  <a:noFill/>
                </a:ln>
                <a:solidFill>
                  <a:srgbClr val="8C8C8C"/>
                </a:solidFill>
                <a:effectLst/>
                <a:latin typeface="Arial Unicode MS" panose="020B0604020202020204" pitchFamily="34" charset="-122"/>
                <a:ea typeface="JetBrains Mono"/>
              </a:rPr>
              <a:t>--</a:t>
            </a:r>
            <a:r>
              <a:rPr kumimoji="0" lang="zh-CN" sz="16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切换数据库</a:t>
            </a:r>
            <a:br>
              <a:rPr kumimoji="0" lang="zh-CN" sz="16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use </a:t>
            </a:r>
            <a:r>
              <a:rPr kumimoji="0" lang="zh-CN" altLang="zh-CN" sz="1600" b="0" i="0" u="none" strike="noStrike" cap="none" normalizeH="0" baseline="0" dirty="0" smtClean="0">
                <a:ln>
                  <a:noFill/>
                </a:ln>
                <a:solidFill>
                  <a:srgbClr val="000000"/>
                </a:solidFill>
                <a:effectLst/>
                <a:latin typeface="Arial Unicode MS" panose="020B0604020202020204" pitchFamily="34" charset="-122"/>
                <a:ea typeface="JetBrains Mono"/>
              </a:rPr>
              <a:t>db_msg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1" u="none" strike="noStrike" cap="none" normalizeH="0" baseline="0" dirty="0" smtClean="0">
                <a:ln>
                  <a:noFill/>
                </a:ln>
                <a:solidFill>
                  <a:srgbClr val="8C8C8C"/>
                </a:solidFill>
                <a:effectLst/>
                <a:latin typeface="Arial Unicode MS" panose="020B0604020202020204" pitchFamily="34" charset="-122"/>
                <a:ea typeface="JetBrains Mono"/>
              </a:rPr>
              <a:t>--</a:t>
            </a:r>
            <a:r>
              <a:rPr kumimoji="0" lang="zh-CN" sz="16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t>列举数据库</a:t>
            </a:r>
            <a:br>
              <a:rPr kumimoji="0" lang="zh-CN" sz="1600" b="0" i="1" u="none" strike="noStrike" cap="none" normalizeH="0" baseline="0" dirty="0" smtClean="0">
                <a:ln>
                  <a:noFill/>
                </a:ln>
                <a:solidFill>
                  <a:srgbClr val="8C8C8C"/>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show databases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a:t>
            </a:r>
            <a:endParaRPr kumimoji="0" lang="zh-CN" altLang="zh-CN" sz="2400" b="0" i="0" u="none" strike="noStrike" cap="none" normalizeH="0" baseline="0" dirty="0" smtClean="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1"/>
          <a:stretch>
            <a:fillRect/>
          </a:stretch>
        </p:blipFill>
        <p:spPr>
          <a:xfrm>
            <a:off x="6746781" y="1925726"/>
            <a:ext cx="3526772" cy="2414226"/>
          </a:xfrm>
          <a:prstGeom prst="rect">
            <a:avLst/>
          </a:prstGeom>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建库建表</a:t>
            </a:r>
            <a:endParaRPr kumimoji="1" lang="zh-CN" altLang="en-US" dirty="0"/>
          </a:p>
        </p:txBody>
      </p:sp>
      <p:pic>
        <p:nvPicPr>
          <p:cNvPr id="3" name="图片 2"/>
          <p:cNvPicPr>
            <a:picLocks noChangeAspect="1"/>
          </p:cNvPicPr>
          <p:nvPr/>
        </p:nvPicPr>
        <p:blipFill>
          <a:blip r:embed="rId1"/>
          <a:stretch>
            <a:fillRect/>
          </a:stretch>
        </p:blipFill>
        <p:spPr>
          <a:xfrm>
            <a:off x="6527800" y="2151380"/>
            <a:ext cx="5574030" cy="3721100"/>
          </a:xfrm>
          <a:prstGeom prst="rect">
            <a:avLst/>
          </a:prstGeom>
        </p:spPr>
      </p:pic>
      <p:sp>
        <p:nvSpPr>
          <p:cNvPr id="5" name="文本框 4"/>
          <p:cNvSpPr txBox="1"/>
          <p:nvPr/>
        </p:nvSpPr>
        <p:spPr>
          <a:xfrm>
            <a:off x="710565" y="1700530"/>
            <a:ext cx="5760720" cy="4707890"/>
          </a:xfrm>
          <a:prstGeom prst="rect">
            <a:avLst/>
          </a:prstGeom>
          <a:noFill/>
          <a:ln w="9525">
            <a:noFill/>
          </a:ln>
        </p:spPr>
        <p:txBody>
          <a:bodyPr wrap="square">
            <a:spAutoFit/>
          </a:bodyPr>
          <a:p>
            <a:pPr marL="0" indent="0"/>
            <a:r>
              <a:rPr lang="zh-CN" sz="1200" b="0">
                <a:solidFill>
                  <a:srgbClr val="808080"/>
                </a:solidFill>
                <a:latin typeface="Consolas" panose="020B0609020204030204" charset="0"/>
                <a:ea typeface="宋体" panose="02010600030101010101" pitchFamily="2" charset="-122"/>
                <a:cs typeface="Consolas" panose="020B0609020204030204" charset="0"/>
              </a:rPr>
              <a:t>--如果表已存在就删除</a:t>
            </a:r>
            <a:r>
              <a:rPr lang="en-US" sz="1200" b="1">
                <a:solidFill>
                  <a:srgbClr val="800000"/>
                </a:solidFill>
                <a:latin typeface="Consolas" panose="020B0609020204030204" charset="0"/>
                <a:ea typeface="宋体" panose="02010600030101010101" pitchFamily="2" charset="-122"/>
                <a:cs typeface="Consolas" panose="020B0609020204030204" charset="0"/>
              </a:rPr>
              <a:t>drop</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if</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exists</a:t>
            </a:r>
            <a:r>
              <a:rPr lang="en-US" sz="1200" b="0">
                <a:solidFill>
                  <a:srgbClr val="000000"/>
                </a:solidFill>
                <a:latin typeface="Consolas" panose="020B0609020204030204" charset="0"/>
                <a:ea typeface="宋体" panose="02010600030101010101" pitchFamily="2" charset="-122"/>
                <a:cs typeface="Consolas" panose="020B0609020204030204" charset="0"/>
              </a:rPr>
              <a:t> db_msg.tb_msg_source </a:t>
            </a:r>
            <a:r>
              <a:rPr lang="en-US" sz="1200" b="0">
                <a:solidFill>
                  <a:srgbClr val="FF0000"/>
                </a:solidFill>
                <a:latin typeface="Consolas" panose="020B0609020204030204" charset="0"/>
                <a:ea typeface="宋体" panose="02010600030101010101" pitchFamily="2" charset="-122"/>
                <a:cs typeface="Consolas" panose="020B0609020204030204" charset="0"/>
              </a:rPr>
              <a:t>;</a:t>
            </a:r>
            <a:r>
              <a:rPr lang="zh-CN" sz="1200" b="0">
                <a:solidFill>
                  <a:srgbClr val="808080"/>
                </a:solidFill>
                <a:latin typeface="Consolas" panose="020B0609020204030204" charset="0"/>
                <a:ea typeface="宋体" panose="02010600030101010101" pitchFamily="2" charset="-122"/>
                <a:cs typeface="Consolas" panose="020B0609020204030204" charset="0"/>
              </a:rPr>
              <a:t>--建表</a:t>
            </a:r>
            <a:r>
              <a:rPr lang="en-US" sz="1200" b="1">
                <a:solidFill>
                  <a:srgbClr val="800000"/>
                </a:solidFill>
                <a:latin typeface="Consolas" panose="020B0609020204030204" charset="0"/>
                <a:ea typeface="宋体" panose="02010600030101010101" pitchFamily="2" charset="-122"/>
                <a:cs typeface="Consolas" panose="020B0609020204030204" charset="0"/>
              </a:rPr>
              <a:t>create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db_msg.tb_msg_source(msg_time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"消息发送时间"</a:t>
            </a:r>
            <a:r>
              <a:rPr lang="en-US" sz="1200" b="0">
                <a:solidFill>
                  <a:srgbClr val="000000"/>
                </a:solidFill>
                <a:latin typeface="Consolas" panose="020B0609020204030204" charset="0"/>
                <a:ea typeface="宋体" panose="02010600030101010101" pitchFamily="2" charset="-122"/>
                <a:cs typeface="Consolas" panose="020B0609020204030204" charset="0"/>
              </a:rPr>
              <a:t>,sender_name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"发送人昵称"</a:t>
            </a:r>
            <a:r>
              <a:rPr lang="en-US" sz="1200" b="0">
                <a:solidFill>
                  <a:srgbClr val="000000"/>
                </a:solidFill>
                <a:latin typeface="Consolas" panose="020B0609020204030204" charset="0"/>
                <a:ea typeface="宋体" panose="02010600030101010101" pitchFamily="2" charset="-122"/>
                <a:cs typeface="Consolas" panose="020B0609020204030204" charset="0"/>
              </a:rPr>
              <a:t>,sender_account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"发送人账号"</a:t>
            </a:r>
            <a:r>
              <a:rPr lang="en-US" sz="1200" b="0">
                <a:solidFill>
                  <a:srgbClr val="000000"/>
                </a:solidFill>
                <a:latin typeface="Consolas" panose="020B0609020204030204" charset="0"/>
                <a:ea typeface="宋体" panose="02010600030101010101" pitchFamily="2" charset="-122"/>
                <a:cs typeface="Consolas" panose="020B0609020204030204" charset="0"/>
              </a:rPr>
              <a:t>,sender_sex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"发送人性别"</a:t>
            </a:r>
            <a:r>
              <a:rPr lang="en-US" sz="1200" b="0">
                <a:solidFill>
                  <a:srgbClr val="000000"/>
                </a:solidFill>
                <a:latin typeface="Consolas" panose="020B0609020204030204" charset="0"/>
                <a:ea typeface="宋体" panose="02010600030101010101" pitchFamily="2" charset="-122"/>
                <a:cs typeface="Consolas" panose="020B0609020204030204" charset="0"/>
              </a:rPr>
              <a:t>,sender_ip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"发送人ip地址"</a:t>
            </a:r>
            <a:r>
              <a:rPr lang="en-US" sz="1200" b="0">
                <a:solidFill>
                  <a:srgbClr val="000000"/>
                </a:solidFill>
                <a:latin typeface="Consolas" panose="020B0609020204030204" charset="0"/>
                <a:ea typeface="宋体" panose="02010600030101010101" pitchFamily="2" charset="-122"/>
                <a:cs typeface="Consolas" panose="020B0609020204030204" charset="0"/>
              </a:rPr>
              <a:t>,sender_os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"发送人操作系统"</a:t>
            </a:r>
            <a:r>
              <a:rPr lang="en-US" sz="1200" b="0">
                <a:solidFill>
                  <a:srgbClr val="000000"/>
                </a:solidFill>
                <a:latin typeface="Consolas" panose="020B0609020204030204" charset="0"/>
                <a:ea typeface="宋体" panose="02010600030101010101" pitchFamily="2" charset="-122"/>
                <a:cs typeface="Consolas" panose="020B0609020204030204" charset="0"/>
              </a:rPr>
              <a:t>,sender_phonetype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"发送人手机型号"</a:t>
            </a:r>
            <a:r>
              <a:rPr lang="en-US" sz="1200" b="0">
                <a:solidFill>
                  <a:srgbClr val="000000"/>
                </a:solidFill>
                <a:latin typeface="Consolas" panose="020B0609020204030204" charset="0"/>
                <a:ea typeface="宋体" panose="02010600030101010101" pitchFamily="2" charset="-122"/>
                <a:cs typeface="Consolas" panose="020B0609020204030204" charset="0"/>
              </a:rPr>
              <a:t>,sender_network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"发送人网络类型"</a:t>
            </a:r>
            <a:r>
              <a:rPr lang="en-US" sz="1200" b="0">
                <a:solidFill>
                  <a:srgbClr val="000000"/>
                </a:solidFill>
                <a:latin typeface="Consolas" panose="020B0609020204030204" charset="0"/>
                <a:ea typeface="宋体" panose="02010600030101010101" pitchFamily="2" charset="-122"/>
                <a:cs typeface="Consolas" panose="020B0609020204030204" charset="0"/>
              </a:rPr>
              <a:t>,sender_gps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"发送人的GPS定位"</a:t>
            </a:r>
            <a:r>
              <a:rPr lang="en-US" sz="1200" b="0">
                <a:solidFill>
                  <a:srgbClr val="000000"/>
                </a:solidFill>
                <a:latin typeface="Consolas" panose="020B0609020204030204" charset="0"/>
                <a:ea typeface="宋体" panose="02010600030101010101" pitchFamily="2" charset="-122"/>
                <a:cs typeface="Consolas" panose="020B0609020204030204" charset="0"/>
              </a:rPr>
              <a:t>,receiver_name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"接收人昵称"</a:t>
            </a:r>
            <a:r>
              <a:rPr lang="en-US" sz="1200" b="0">
                <a:solidFill>
                  <a:srgbClr val="000000"/>
                </a:solidFill>
                <a:latin typeface="Consolas" panose="020B0609020204030204" charset="0"/>
                <a:ea typeface="宋体" panose="02010600030101010101" pitchFamily="2" charset="-122"/>
                <a:cs typeface="Consolas" panose="020B0609020204030204" charset="0"/>
              </a:rPr>
              <a:t>,receiver_ip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"接收人IP"</a:t>
            </a:r>
            <a:r>
              <a:rPr lang="en-US" sz="1200" b="0">
                <a:solidFill>
                  <a:srgbClr val="000000"/>
                </a:solidFill>
                <a:latin typeface="Consolas" panose="020B0609020204030204" charset="0"/>
                <a:ea typeface="宋体" panose="02010600030101010101" pitchFamily="2" charset="-122"/>
                <a:cs typeface="Consolas" panose="020B0609020204030204" charset="0"/>
              </a:rPr>
              <a:t>,receiver_account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"接收人账号"</a:t>
            </a:r>
            <a:r>
              <a:rPr lang="en-US" sz="1200" b="0">
                <a:solidFill>
                  <a:srgbClr val="000000"/>
                </a:solidFill>
                <a:latin typeface="Consolas" panose="020B0609020204030204" charset="0"/>
                <a:ea typeface="宋体" panose="02010600030101010101" pitchFamily="2" charset="-122"/>
                <a:cs typeface="Consolas" panose="020B0609020204030204" charset="0"/>
              </a:rPr>
              <a:t>,receiver_os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"接收人操作系统"</a:t>
            </a:r>
            <a:r>
              <a:rPr lang="en-US" sz="1200" b="0">
                <a:solidFill>
                  <a:srgbClr val="000000"/>
                </a:solidFill>
                <a:latin typeface="Consolas" panose="020B0609020204030204" charset="0"/>
                <a:ea typeface="宋体" panose="02010600030101010101" pitchFamily="2" charset="-122"/>
                <a:cs typeface="Consolas" panose="020B0609020204030204" charset="0"/>
              </a:rPr>
              <a:t>,receiver_phonetype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"接收人手机型号"</a:t>
            </a:r>
            <a:r>
              <a:rPr lang="en-US" sz="1200" b="0">
                <a:solidFill>
                  <a:srgbClr val="000000"/>
                </a:solidFill>
                <a:latin typeface="Consolas" panose="020B0609020204030204" charset="0"/>
                <a:ea typeface="宋体" panose="02010600030101010101" pitchFamily="2" charset="-122"/>
                <a:cs typeface="Consolas" panose="020B0609020204030204" charset="0"/>
              </a:rPr>
              <a:t>,receiver_network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"接收人网络类型"</a:t>
            </a:r>
            <a:r>
              <a:rPr lang="en-US" sz="1200" b="0">
                <a:solidFill>
                  <a:srgbClr val="000000"/>
                </a:solidFill>
                <a:latin typeface="Consolas" panose="020B0609020204030204" charset="0"/>
                <a:ea typeface="宋体" panose="02010600030101010101" pitchFamily="2" charset="-122"/>
                <a:cs typeface="Consolas" panose="020B0609020204030204" charset="0"/>
              </a:rPr>
              <a:t>,receiver_gps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"接收人的GPS定位"</a:t>
            </a:r>
            <a:r>
              <a:rPr lang="en-US" sz="1200" b="0">
                <a:solidFill>
                  <a:srgbClr val="000000"/>
                </a:solidFill>
                <a:latin typeface="Consolas" panose="020B0609020204030204" charset="0"/>
                <a:ea typeface="宋体" panose="02010600030101010101" pitchFamily="2" charset="-122"/>
                <a:cs typeface="Consolas" panose="020B0609020204030204" charset="0"/>
              </a:rPr>
              <a:t>,receiver_sex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"接收人性别"</a:t>
            </a:r>
            <a:r>
              <a:rPr lang="en-US" sz="1200" b="0">
                <a:solidFill>
                  <a:srgbClr val="000000"/>
                </a:solidFill>
                <a:latin typeface="Consolas" panose="020B0609020204030204" charset="0"/>
                <a:ea typeface="宋体" panose="02010600030101010101" pitchFamily="2" charset="-122"/>
                <a:cs typeface="Consolas" panose="020B0609020204030204" charset="0"/>
              </a:rPr>
              <a:t>,msg_type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"消息类型"</a:t>
            </a:r>
            <a:r>
              <a:rPr lang="en-US" sz="1200" b="0">
                <a:solidFill>
                  <a:srgbClr val="000000"/>
                </a:solidFill>
                <a:latin typeface="Consolas" panose="020B0609020204030204" charset="0"/>
                <a:ea typeface="宋体" panose="02010600030101010101" pitchFamily="2" charset="-122"/>
                <a:cs typeface="Consolas" panose="020B0609020204030204" charset="0"/>
              </a:rPr>
              <a:t>,distance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"双方距离"</a:t>
            </a:r>
            <a:r>
              <a:rPr lang="en-US" sz="1200" b="0">
                <a:solidFill>
                  <a:srgbClr val="000000"/>
                </a:solidFill>
                <a:latin typeface="Consolas" panose="020B0609020204030204" charset="0"/>
                <a:ea typeface="宋体" panose="02010600030101010101" pitchFamily="2" charset="-122"/>
                <a:cs typeface="Consolas" panose="020B0609020204030204" charset="0"/>
              </a:rPr>
              <a:t>,message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"消息内容"</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200" b="0">
              <a:latin typeface="Consolas" panose="020B0609020204030204" charset="0"/>
              <a:ea typeface="宋体" panose="02010600030101010101" pitchFamily="2" charset="-122"/>
              <a:cs typeface="Consolas" panose="020B0609020204030204" charset="0"/>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565" y="1645920"/>
            <a:ext cx="9432290" cy="4219575"/>
          </a:xfrm>
        </p:spPr>
        <p:txBody>
          <a:bodyPr/>
          <a:lstStyle/>
          <a:p>
            <a:pPr>
              <a:lnSpc>
                <a:spcPct val="200000"/>
              </a:lnSpc>
            </a:pPr>
            <a:r>
              <a:rPr lang="zh-CN" altLang="en-US" dirty="0" smtClean="0"/>
              <a:t>上传文件到</a:t>
            </a:r>
            <a:r>
              <a:rPr dirty="0" smtClean="0"/>
              <a:t>Linux</a:t>
            </a:r>
            <a:r>
              <a:rPr lang="zh-CN" altLang="en-US" dirty="0" smtClean="0"/>
              <a:t>系统</a:t>
            </a:r>
            <a:endParaRPr lang="zh-CN" altLang="en-US" dirty="0" smtClean="0"/>
          </a:p>
          <a:p>
            <a:pPr>
              <a:lnSpc>
                <a:spcPct val="200000"/>
              </a:lnSpc>
            </a:pPr>
            <a:r>
              <a:rPr dirty="0" smtClean="0">
                <a:solidFill>
                  <a:schemeClr val="accent3">
                    <a:lumMod val="50000"/>
                  </a:schemeClr>
                </a:solidFill>
              </a:rPr>
              <a:t>load</a:t>
            </a:r>
            <a:r>
              <a:rPr lang="zh-CN" altLang="en-US" dirty="0" smtClean="0">
                <a:solidFill>
                  <a:schemeClr val="accent3">
                    <a:lumMod val="50000"/>
                  </a:schemeClr>
                </a:solidFill>
              </a:rPr>
              <a:t>数据到表</a:t>
            </a:r>
            <a:endParaRPr lang="zh-CN" altLang="en-US" dirty="0" smtClean="0">
              <a:solidFill>
                <a:schemeClr val="accent3">
                  <a:lumMod val="50000"/>
                </a:schemeClr>
              </a:solidFill>
            </a:endParaRPr>
          </a:p>
          <a:p>
            <a:pPr marL="0" indent="0">
              <a:lnSpc>
                <a:spcPct val="200000"/>
              </a:lnSpc>
              <a:buNone/>
            </a:pPr>
            <a:r>
              <a:rPr lang="zh-CN" altLang="en-US" dirty="0" smtClean="0">
                <a:solidFill>
                  <a:schemeClr val="accent3">
                    <a:lumMod val="50000"/>
                  </a:schemeClr>
                </a:solidFill>
              </a:rPr>
              <a:t>load data local inpath '/home/hadoop/chat_data-30W.csv' </a:t>
            </a:r>
            <a:r>
              <a:rPr dirty="0" smtClean="0">
                <a:solidFill>
                  <a:schemeClr val="accent3">
                    <a:lumMod val="50000"/>
                  </a:schemeClr>
                </a:solidFill>
              </a:rPr>
              <a:t>overwrite </a:t>
            </a:r>
            <a:r>
              <a:rPr lang="zh-CN" altLang="en-US" dirty="0" smtClean="0">
                <a:solidFill>
                  <a:schemeClr val="accent3">
                    <a:lumMod val="50000"/>
                  </a:schemeClr>
                </a:solidFill>
              </a:rPr>
              <a:t>into table tb_msg_source;</a:t>
            </a:r>
            <a:endParaRPr lang="zh-CN" altLang="en-US" dirty="0" smtClean="0">
              <a:solidFill>
                <a:schemeClr val="accent3">
                  <a:lumMod val="50000"/>
                </a:schemeClr>
              </a:solidFill>
            </a:endParaRPr>
          </a:p>
        </p:txBody>
      </p:sp>
      <p:sp>
        <p:nvSpPr>
          <p:cNvPr id="4" name="文本占位符 3"/>
          <p:cNvSpPr>
            <a:spLocks noGrp="1"/>
          </p:cNvSpPr>
          <p:nvPr>
            <p:ph type="body" sz="quarter" idx="10"/>
          </p:nvPr>
        </p:nvSpPr>
        <p:spPr/>
        <p:txBody>
          <a:bodyPr/>
          <a:lstStyle/>
          <a:p>
            <a:r>
              <a:rPr kumimoji="1" lang="zh-CN" altLang="en-US" dirty="0" smtClean="0"/>
              <a:t>加载数据</a:t>
            </a:r>
            <a:endParaRPr kumimoji="1" lang="zh-CN" altLang="en-US"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4219575"/>
          </a:xfrm>
        </p:spPr>
        <p:txBody>
          <a:bodyPr/>
          <a:lstStyle/>
          <a:p>
            <a:pPr>
              <a:lnSpc>
                <a:spcPct val="200000"/>
              </a:lnSpc>
            </a:pPr>
            <a:r>
              <a:rPr lang="zh-CN" altLang="en-US" dirty="0" smtClean="0"/>
              <a:t>验证结果</a:t>
            </a:r>
            <a:endParaRPr lang="en-US" altLang="zh-CN" dirty="0" smtClean="0"/>
          </a:p>
          <a:p>
            <a:pPr marL="360680" lvl="1" indent="0">
              <a:lnSpc>
                <a:spcPct val="200000"/>
              </a:lnSpc>
              <a:buNone/>
            </a:pPr>
            <a:r>
              <a:rPr lang="en-US" altLang="zh-CN" dirty="0"/>
              <a:t> </a:t>
            </a:r>
            <a:r>
              <a:rPr lang="en-US" altLang="zh-CN" dirty="0" smtClean="0"/>
              <a:t>       </a:t>
            </a:r>
            <a:endParaRPr lang="zh-CN" altLang="en-US" b="1" dirty="0"/>
          </a:p>
        </p:txBody>
      </p:sp>
      <p:sp>
        <p:nvSpPr>
          <p:cNvPr id="4" name="文本占位符 3"/>
          <p:cNvSpPr>
            <a:spLocks noGrp="1"/>
          </p:cNvSpPr>
          <p:nvPr>
            <p:ph type="body" sz="quarter" idx="10"/>
          </p:nvPr>
        </p:nvSpPr>
        <p:spPr/>
        <p:txBody>
          <a:bodyPr/>
          <a:lstStyle/>
          <a:p>
            <a:r>
              <a:rPr kumimoji="1" lang="zh-CN" altLang="en-US" dirty="0" smtClean="0"/>
              <a:t>加载数据</a:t>
            </a:r>
            <a:endParaRPr kumimoji="1" lang="zh-CN" altLang="en-US" dirty="0"/>
          </a:p>
        </p:txBody>
      </p:sp>
      <p:sp>
        <p:nvSpPr>
          <p:cNvPr id="5" name="Rectangle 1"/>
          <p:cNvSpPr>
            <a:spLocks noChangeArrowheads="1"/>
          </p:cNvSpPr>
          <p:nvPr/>
        </p:nvSpPr>
        <p:spPr bwMode="auto">
          <a:xfrm>
            <a:off x="1063689" y="2187953"/>
            <a:ext cx="9123680" cy="11988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smtClean="0">
                <a:ln>
                  <a:noFill/>
                </a:ln>
                <a:effectLst/>
                <a:latin typeface="Arial Unicode MS" panose="020B0604020202020204" pitchFamily="34" charset="-122"/>
                <a:ea typeface="JetBrains Mono"/>
              </a:rPr>
              <a:t>select </a:t>
            </a:r>
            <a:endParaRPr kumimoji="0" lang="zh-CN" altLang="zh-CN" sz="1600" b="0" i="0" u="none" strike="noStrike" cap="none" normalizeH="0" baseline="0" dirty="0" smtClean="0">
              <a:ln>
                <a:noFill/>
              </a:ln>
              <a:effectLst/>
              <a:latin typeface="Arial Unicode MS" panose="020B0604020202020204" pitchFamily="34" charset="-122"/>
              <a:ea typeface="JetBrains Mono"/>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smtClean="0">
                <a:ln>
                  <a:noFill/>
                </a:ln>
                <a:effectLst/>
                <a:latin typeface="Arial Unicode MS" panose="020B0604020202020204" pitchFamily="34" charset="-122"/>
                <a:ea typeface="JetBrains Mono"/>
              </a:rPr>
              <a:t> </a:t>
            </a:r>
            <a:r>
              <a:rPr kumimoji="0" lang="en-US" altLang="zh-CN" sz="1600" b="0" i="0" u="none" strike="noStrike" cap="none" normalizeH="0" baseline="0" dirty="0" smtClean="0">
                <a:ln>
                  <a:noFill/>
                </a:ln>
                <a:effectLst/>
                <a:latin typeface="Arial Unicode MS" panose="020B0604020202020204" pitchFamily="34" charset="-122"/>
                <a:ea typeface="JetBrains Mono"/>
              </a:rPr>
              <a:t>   </a:t>
            </a:r>
            <a:r>
              <a:rPr kumimoji="0" lang="zh-CN" altLang="zh-CN" sz="1600" b="0" i="0" u="none" strike="noStrike" cap="none" normalizeH="0" baseline="0" dirty="0" smtClean="0">
                <a:ln>
                  <a:noFill/>
                </a:ln>
                <a:effectLst/>
                <a:latin typeface="Arial Unicode MS" panose="020B0604020202020204" pitchFamily="34" charset="-122"/>
                <a:ea typeface="JetBrains Mono"/>
              </a:rPr>
              <a:t>msg_time, sender_name, sender_ip, sender_phonetype, receiver_name, receiver_network </a:t>
            </a:r>
            <a:endParaRPr kumimoji="0" lang="zh-CN" altLang="zh-CN" sz="1600" b="0" i="0" u="none" strike="noStrike" cap="none" normalizeH="0" baseline="0" dirty="0" smtClean="0">
              <a:ln>
                <a:noFill/>
              </a:ln>
              <a:effectLst/>
              <a:latin typeface="Arial Unicode MS" panose="020B0604020202020204" pitchFamily="34" charset="-122"/>
              <a:ea typeface="JetBrains Mono"/>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smtClean="0">
                <a:ln>
                  <a:noFill/>
                </a:ln>
                <a:effectLst/>
                <a:latin typeface="Arial Unicode MS" panose="020B0604020202020204" pitchFamily="34" charset="-122"/>
                <a:ea typeface="JetBrains Mono"/>
              </a:rPr>
              <a:t>from tb_msg_source limit 10;</a:t>
            </a:r>
            <a:endParaRPr kumimoji="0" lang="zh-CN" altLang="zh-CN" sz="1600" b="0" i="0" u="none" strike="noStrike" cap="none" normalizeH="0" baseline="0" dirty="0" smtClean="0">
              <a:ln>
                <a:noFill/>
              </a:ln>
              <a:effectLst/>
              <a:latin typeface="Arial Unicode MS" panose="020B0604020202020204" pitchFamily="34" charset="-122"/>
              <a:ea typeface="JetBrains Mono"/>
            </a:endParaRPr>
          </a:p>
        </p:txBody>
      </p:sp>
      <p:pic>
        <p:nvPicPr>
          <p:cNvPr id="7" name="图片 6"/>
          <p:cNvPicPr>
            <a:picLocks noChangeAspect="1"/>
          </p:cNvPicPr>
          <p:nvPr/>
        </p:nvPicPr>
        <p:blipFill>
          <a:blip r:embed="rId1"/>
          <a:stretch>
            <a:fillRect/>
          </a:stretch>
        </p:blipFill>
        <p:spPr>
          <a:xfrm>
            <a:off x="1063689" y="3459275"/>
            <a:ext cx="8763349" cy="3084961"/>
          </a:xfrm>
          <a:prstGeom prst="rect">
            <a:avLst/>
          </a:prstGeom>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pPr algn="l"/>
            <a:r>
              <a:rPr lang="zh-CN" altLang="en-US" dirty="0"/>
              <a:t>数据查询</a:t>
            </a:r>
            <a:endParaRPr lang="zh-CN" altLang="en-US" dirty="0"/>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endParaRPr lang="zh-CN" altLang="en-US" dirty="0">
              <a:solidFill>
                <a:srgbClr val="FF0000"/>
              </a:solidFill>
              <a:sym typeface="+mn-ea"/>
            </a:endParaRPr>
          </a:p>
        </p:txBody>
      </p:sp>
      <p:pic>
        <p:nvPicPr>
          <p:cNvPr id="3" name="图形 2" descr="303b32313537333932333bbcfdcdb7"/>
          <p:cNvPicPr>
            <a:picLocks noChangeAspect="1"/>
          </p:cNvPicPr>
          <p:nvPr>
            <p:custDataLst>
              <p:tags r:id="rId1"/>
            </p:custDataLst>
          </p:nvPr>
        </p:nvPicPr>
        <p:blipFill>
          <a:blip r:embed="rId2"/>
          <a:stretch>
            <a:fillRect/>
          </a:stretch>
        </p:blipFill>
        <p:spPr>
          <a:xfrm>
            <a:off x="4655776" y="407761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3"/>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4"/>
              </p:custDataLst>
            </p:nvPr>
          </p:nvSpPr>
          <p:spPr>
            <a:xfrm>
              <a:off x="12661" y="1204"/>
              <a:ext cx="4266"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需求分析</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5"/>
              </p:custDataLst>
            </p:nvPr>
          </p:nvSpPr>
          <p:spPr>
            <a:xfrm>
              <a:off x="12661" y="1998"/>
              <a:ext cx="4265" cy="483"/>
            </a:xfrm>
            <a:prstGeom prst="rect">
              <a:avLst/>
            </a:prstGeom>
            <a:noFill/>
          </p:spPr>
          <p:txBody>
            <a:bodyPr wrap="square" rtlCol="0">
              <a:spAutoFit/>
            </a:bodyPr>
            <a:p>
              <a:pPr algn="l">
                <a:buClrTx/>
                <a:buSzTx/>
                <a:buFontTx/>
              </a:pPr>
              <a:r>
                <a:rPr lang="en-US" altLang="zh-CN" sz="1400">
                  <a:solidFill>
                    <a:srgbClr val="FF0000"/>
                  </a:solidFill>
                  <a:latin typeface="阿里巴巴普惠体" panose="00020600040101010101" pitchFamily="18" charset="-122"/>
                  <a:ea typeface="阿里巴巴普惠体" panose="00020600040101010101" pitchFamily="18" charset="-122"/>
                  <a:sym typeface="+mn-ea"/>
                </a:rPr>
                <a:t>ETL</a:t>
              </a:r>
              <a:r>
                <a:rPr lang="zh-CN" altLang="en-US" sz="1400">
                  <a:solidFill>
                    <a:srgbClr val="FF0000"/>
                  </a:solidFill>
                  <a:latin typeface="阿里巴巴普惠体" panose="00020600040101010101" pitchFamily="18" charset="-122"/>
                  <a:ea typeface="阿里巴巴普惠体" panose="00020600040101010101" pitchFamily="18" charset="-122"/>
                  <a:sym typeface="+mn-ea"/>
                </a:rPr>
                <a:t>数据清洗</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6" name="文本框 5"/>
            <p:cNvSpPr txBox="1"/>
            <p:nvPr>
              <p:custDataLst>
                <p:tags r:id="rId6"/>
              </p:custDataLst>
            </p:nvPr>
          </p:nvSpPr>
          <p:spPr>
            <a:xfrm>
              <a:off x="12662" y="2792"/>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指标计算</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sp>
          <p:nvSpPr>
            <p:cNvPr id="8" name="文本框 7"/>
            <p:cNvSpPr txBox="1"/>
            <p:nvPr>
              <p:custDataLst>
                <p:tags r:id="rId7"/>
              </p:custDataLst>
            </p:nvPr>
          </p:nvSpPr>
          <p:spPr>
            <a:xfrm>
              <a:off x="12661" y="3586"/>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可视化展现</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完成数据源的清洗</a:t>
            </a:r>
            <a:r>
              <a:rPr lang="zh-CN" altLang="en-US" sz="1600" dirty="0">
                <a:solidFill>
                  <a:srgbClr val="FF0000"/>
                </a:solidFill>
              </a:rPr>
              <a:t>工作</a:t>
            </a:r>
            <a:endParaRPr lang="zh-CN" altLang="en-US" sz="1600" dirty="0">
              <a:solidFill>
                <a:srgbClr val="FF0000"/>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4219575"/>
          </a:xfrm>
        </p:spPr>
        <p:txBody>
          <a:bodyPr/>
          <a:lstStyle/>
          <a:p>
            <a:pPr>
              <a:lnSpc>
                <a:spcPct val="200000"/>
              </a:lnSpc>
            </a:pPr>
            <a:r>
              <a:rPr lang="zh-CN" altLang="en-US" dirty="0" smtClean="0"/>
              <a:t>数据问题</a:t>
            </a:r>
            <a:r>
              <a:rPr lang="en-US" altLang="zh-CN" dirty="0" smtClean="0"/>
              <a:t> </a:t>
            </a:r>
            <a:endParaRPr lang="en-US" altLang="zh-CN" dirty="0" smtClean="0"/>
          </a:p>
          <a:p>
            <a:pPr lvl="1">
              <a:lnSpc>
                <a:spcPct val="200000"/>
              </a:lnSpc>
            </a:pPr>
            <a:r>
              <a:rPr lang="zh-CN" altLang="en-US" dirty="0"/>
              <a:t>问题</a:t>
            </a:r>
            <a:r>
              <a:rPr lang="en-US" altLang="zh-CN" dirty="0"/>
              <a:t>1</a:t>
            </a:r>
            <a:r>
              <a:rPr lang="zh-CN" altLang="en-US" dirty="0"/>
              <a:t>：当前数据中，有一些数据的字段为空，不是合法数据</a:t>
            </a:r>
            <a:endParaRPr lang="zh-CN" altLang="en-US" dirty="0"/>
          </a:p>
        </p:txBody>
      </p:sp>
      <p:sp>
        <p:nvSpPr>
          <p:cNvPr id="4" name="文本占位符 3"/>
          <p:cNvSpPr>
            <a:spLocks noGrp="1"/>
          </p:cNvSpPr>
          <p:nvPr>
            <p:ph type="body" sz="quarter" idx="10"/>
          </p:nvPr>
        </p:nvSpPr>
        <p:spPr/>
        <p:txBody>
          <a:bodyPr/>
          <a:lstStyle/>
          <a:p>
            <a:r>
              <a:rPr kumimoji="1" lang="zh-CN" altLang="en-US" dirty="0" smtClean="0"/>
              <a:t>数据清洗</a:t>
            </a:r>
            <a:endParaRPr kumimoji="1" lang="zh-CN" altLang="en-US" dirty="0"/>
          </a:p>
        </p:txBody>
      </p:sp>
      <p:sp>
        <p:nvSpPr>
          <p:cNvPr id="9" name="Rectangle 4"/>
          <p:cNvSpPr>
            <a:spLocks noChangeArrowheads="1"/>
          </p:cNvSpPr>
          <p:nvPr/>
        </p:nvSpPr>
        <p:spPr bwMode="auto">
          <a:xfrm>
            <a:off x="1380565" y="2932855"/>
            <a:ext cx="3254188"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select</a:t>
            </a:r>
            <a:b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msg_time,</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   sender_name,</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   sender_gps</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from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db_msg.tb_msg_source</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where </a:t>
            </a:r>
            <a:r>
              <a:rPr kumimoji="0" lang="zh-CN" altLang="zh-CN" sz="1600" b="0" i="1" u="none" strike="noStrike" cap="none" normalizeH="0" baseline="0" dirty="0" smtClean="0">
                <a:ln>
                  <a:noFill/>
                </a:ln>
                <a:solidFill>
                  <a:srgbClr val="080808"/>
                </a:solidFill>
                <a:effectLst/>
                <a:latin typeface="Arial Unicode MS" panose="020B0604020202020204" pitchFamily="34" charset="-122"/>
                <a:ea typeface="JetBrains Mono"/>
              </a:rPr>
              <a:t>length</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(sender_gps) = </a:t>
            </a:r>
            <a:r>
              <a:rPr kumimoji="0" lang="zh-CN" altLang="zh-CN" sz="1600" b="0" i="0" u="none" strike="noStrike" cap="none" normalizeH="0" baseline="0" dirty="0" smtClean="0">
                <a:ln>
                  <a:noFill/>
                </a:ln>
                <a:solidFill>
                  <a:srgbClr val="1750EB"/>
                </a:solidFill>
                <a:effectLst/>
                <a:latin typeface="Arial Unicode MS" panose="020B0604020202020204" pitchFamily="34" charset="-122"/>
                <a:ea typeface="JetBrains Mono"/>
              </a:rPr>
              <a:t>0</a:t>
            </a:r>
            <a:br>
              <a:rPr kumimoji="0" lang="zh-CN" altLang="zh-CN" sz="1600" b="0" i="0" u="none" strike="noStrike" cap="none" normalizeH="0" baseline="0" dirty="0" smtClean="0">
                <a:ln>
                  <a:noFill/>
                </a:ln>
                <a:solidFill>
                  <a:srgbClr val="1750EB"/>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limit </a:t>
            </a:r>
            <a:r>
              <a:rPr kumimoji="0" lang="zh-CN" altLang="zh-CN" sz="1600" b="0" i="0" u="none" strike="noStrike" cap="none" normalizeH="0" baseline="0" dirty="0" smtClean="0">
                <a:ln>
                  <a:noFill/>
                </a:ln>
                <a:solidFill>
                  <a:srgbClr val="1750EB"/>
                </a:solidFill>
                <a:effectLst/>
                <a:latin typeface="Arial Unicode MS" panose="020B0604020202020204" pitchFamily="34" charset="-122"/>
                <a:ea typeface="JetBrains Mono"/>
              </a:rPr>
              <a:t>10</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a:t>
            </a:r>
            <a:endParaRPr kumimoji="0" lang="zh-CN" altLang="zh-CN" sz="2400" b="0" i="0" u="none" strike="noStrike" cap="none" normalizeH="0" baseline="0" dirty="0" smtClean="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1"/>
          <a:stretch>
            <a:fillRect/>
          </a:stretch>
        </p:blipFill>
        <p:spPr>
          <a:xfrm>
            <a:off x="4820685" y="2932855"/>
            <a:ext cx="6859121" cy="2710918"/>
          </a:xfrm>
          <a:prstGeom prst="rect">
            <a:avLst/>
          </a:prstGeom>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4219575"/>
          </a:xfrm>
        </p:spPr>
        <p:txBody>
          <a:bodyPr/>
          <a:lstStyle/>
          <a:p>
            <a:pPr>
              <a:lnSpc>
                <a:spcPct val="200000"/>
              </a:lnSpc>
            </a:pPr>
            <a:r>
              <a:rPr lang="zh-CN" altLang="en-US" dirty="0" smtClean="0"/>
              <a:t>数据问题</a:t>
            </a:r>
            <a:r>
              <a:rPr lang="en-US" altLang="zh-CN" dirty="0" smtClean="0"/>
              <a:t> </a:t>
            </a:r>
            <a:endParaRPr lang="en-US" altLang="zh-CN" dirty="0" smtClean="0"/>
          </a:p>
          <a:p>
            <a:pPr lvl="1">
              <a:lnSpc>
                <a:spcPct val="200000"/>
              </a:lnSpc>
            </a:pPr>
            <a:r>
              <a:rPr lang="zh-CN" altLang="en-US" dirty="0" smtClean="0"/>
              <a:t>问题</a:t>
            </a:r>
            <a:r>
              <a:rPr lang="en-US" altLang="zh-CN" dirty="0" smtClean="0"/>
              <a:t>2</a:t>
            </a:r>
            <a:r>
              <a:rPr lang="zh-CN" altLang="en-US" dirty="0"/>
              <a:t>：需求中，需要统计每天、每个小时的消息量，但是数据中没有天和小时字段，只有整体时间字段，不好处理</a:t>
            </a:r>
            <a:endParaRPr lang="zh-CN" altLang="en-US" dirty="0"/>
          </a:p>
        </p:txBody>
      </p:sp>
      <p:sp>
        <p:nvSpPr>
          <p:cNvPr id="4" name="文本占位符 3"/>
          <p:cNvSpPr>
            <a:spLocks noGrp="1"/>
          </p:cNvSpPr>
          <p:nvPr>
            <p:ph type="body" sz="quarter" idx="10"/>
          </p:nvPr>
        </p:nvSpPr>
        <p:spPr/>
        <p:txBody>
          <a:bodyPr/>
          <a:lstStyle/>
          <a:p>
            <a:r>
              <a:rPr kumimoji="1" lang="zh-CN" altLang="en-US" dirty="0" smtClean="0"/>
              <a:t>数据清洗</a:t>
            </a:r>
            <a:endParaRPr kumimoji="1" lang="zh-CN" altLang="en-US" dirty="0"/>
          </a:p>
        </p:txBody>
      </p:sp>
      <p:sp>
        <p:nvSpPr>
          <p:cNvPr id="2" name="Rectangle 1"/>
          <p:cNvSpPr>
            <a:spLocks noChangeArrowheads="1"/>
          </p:cNvSpPr>
          <p:nvPr/>
        </p:nvSpPr>
        <p:spPr bwMode="auto">
          <a:xfrm>
            <a:off x="1443317" y="2992666"/>
            <a:ext cx="2810385" cy="15265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select</a:t>
            </a:r>
            <a:b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msg_time</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from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db_msg.tb_msg_source</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limit </a:t>
            </a:r>
            <a:r>
              <a:rPr kumimoji="0" lang="zh-CN" altLang="zh-CN" sz="1600" b="0" i="0" u="none" strike="noStrike" cap="none" normalizeH="0" baseline="0" dirty="0" smtClean="0">
                <a:ln>
                  <a:noFill/>
                </a:ln>
                <a:solidFill>
                  <a:srgbClr val="1750EB"/>
                </a:solidFill>
                <a:effectLst/>
                <a:latin typeface="Arial Unicode MS" panose="020B0604020202020204" pitchFamily="34" charset="-122"/>
                <a:ea typeface="JetBrains Mono"/>
              </a:rPr>
              <a:t>10</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a:t>
            </a:r>
            <a:endParaRPr kumimoji="0" lang="zh-CN" altLang="zh-CN" sz="24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5453062" y="2752286"/>
            <a:ext cx="3724275" cy="3533775"/>
          </a:xfrm>
          <a:prstGeom prst="rect">
            <a:avLst/>
          </a:prstGeom>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4219575"/>
          </a:xfrm>
        </p:spPr>
        <p:txBody>
          <a:bodyPr/>
          <a:lstStyle/>
          <a:p>
            <a:pPr>
              <a:lnSpc>
                <a:spcPct val="200000"/>
              </a:lnSpc>
            </a:pPr>
            <a:r>
              <a:rPr lang="zh-CN" altLang="en-US" dirty="0" smtClean="0"/>
              <a:t>数据问题</a:t>
            </a:r>
            <a:r>
              <a:rPr lang="en-US" altLang="zh-CN" dirty="0" smtClean="0"/>
              <a:t> </a:t>
            </a:r>
            <a:endParaRPr lang="en-US" altLang="zh-CN" dirty="0" smtClean="0"/>
          </a:p>
          <a:p>
            <a:pPr lvl="1">
              <a:lnSpc>
                <a:spcPct val="200000"/>
              </a:lnSpc>
            </a:pPr>
            <a:r>
              <a:rPr lang="zh-CN" altLang="en-US" dirty="0" smtClean="0"/>
              <a:t>问题</a:t>
            </a:r>
            <a:r>
              <a:rPr lang="en-US" altLang="zh-CN" dirty="0"/>
              <a:t>3</a:t>
            </a:r>
            <a:r>
              <a:rPr lang="zh-CN" altLang="en-US" dirty="0"/>
              <a:t>：需求中，需要对经度和维度构建地区的可视化地图，但是数据中</a:t>
            </a:r>
            <a:r>
              <a:rPr lang="en-US" altLang="zh-CN" dirty="0"/>
              <a:t>GPS</a:t>
            </a:r>
            <a:r>
              <a:rPr lang="zh-CN" altLang="en-US" dirty="0"/>
              <a:t>经纬度为一个字段，不好处理</a:t>
            </a:r>
            <a:endParaRPr lang="zh-CN" altLang="en-US" dirty="0"/>
          </a:p>
        </p:txBody>
      </p:sp>
      <p:sp>
        <p:nvSpPr>
          <p:cNvPr id="4" name="文本占位符 3"/>
          <p:cNvSpPr>
            <a:spLocks noGrp="1"/>
          </p:cNvSpPr>
          <p:nvPr>
            <p:ph type="body" sz="quarter" idx="10"/>
          </p:nvPr>
        </p:nvSpPr>
        <p:spPr/>
        <p:txBody>
          <a:bodyPr/>
          <a:lstStyle/>
          <a:p>
            <a:r>
              <a:rPr kumimoji="1" lang="zh-CN" altLang="en-US" dirty="0" smtClean="0"/>
              <a:t>数据清洗</a:t>
            </a:r>
            <a:endParaRPr kumimoji="1" lang="zh-CN" altLang="en-US" dirty="0"/>
          </a:p>
        </p:txBody>
      </p:sp>
      <p:sp>
        <p:nvSpPr>
          <p:cNvPr id="6" name="Rectangle 1"/>
          <p:cNvSpPr>
            <a:spLocks noChangeArrowheads="1"/>
          </p:cNvSpPr>
          <p:nvPr/>
        </p:nvSpPr>
        <p:spPr bwMode="auto">
          <a:xfrm>
            <a:off x="1407459" y="2992666"/>
            <a:ext cx="2810385" cy="15265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select</a:t>
            </a:r>
            <a:b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sender_gps</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from </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db_msg.tb_msg_source</a:t>
            </a:r>
            <a:b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smtClean="0">
                <a:ln>
                  <a:noFill/>
                </a:ln>
                <a:solidFill>
                  <a:srgbClr val="0033B3"/>
                </a:solidFill>
                <a:effectLst/>
                <a:latin typeface="Arial Unicode MS" panose="020B0604020202020204" pitchFamily="34" charset="-122"/>
                <a:ea typeface="JetBrains Mono"/>
              </a:rPr>
              <a:t>limit </a:t>
            </a:r>
            <a:r>
              <a:rPr kumimoji="0" lang="zh-CN" altLang="zh-CN" sz="1600" b="0" i="0" u="none" strike="noStrike" cap="none" normalizeH="0" baseline="0" dirty="0" smtClean="0">
                <a:ln>
                  <a:noFill/>
                </a:ln>
                <a:solidFill>
                  <a:srgbClr val="1750EB"/>
                </a:solidFill>
                <a:effectLst/>
                <a:latin typeface="Arial Unicode MS" panose="020B0604020202020204" pitchFamily="34" charset="-122"/>
                <a:ea typeface="JetBrains Mono"/>
              </a:rPr>
              <a:t>10</a:t>
            </a:r>
            <a:r>
              <a:rPr kumimoji="0" lang="zh-CN" altLang="zh-CN" sz="1600" b="0" i="0" u="none" strike="noStrike" cap="none" normalizeH="0" baseline="0" dirty="0" smtClean="0">
                <a:ln>
                  <a:noFill/>
                </a:ln>
                <a:solidFill>
                  <a:srgbClr val="080808"/>
                </a:solidFill>
                <a:effectLst/>
                <a:latin typeface="Arial Unicode MS" panose="020B0604020202020204" pitchFamily="34" charset="-122"/>
                <a:ea typeface="JetBrains Mono"/>
              </a:rPr>
              <a:t>;</a:t>
            </a:r>
            <a:endParaRPr kumimoji="0" lang="zh-CN" altLang="zh-CN" sz="2400" b="0" i="0" u="none" strike="noStrike" cap="none" normalizeH="0" baseline="0" dirty="0" smtClean="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1"/>
          <a:stretch>
            <a:fillRect/>
          </a:stretch>
        </p:blipFill>
        <p:spPr>
          <a:xfrm>
            <a:off x="5317191" y="2704661"/>
            <a:ext cx="3924300" cy="3629025"/>
          </a:xfrm>
          <a:prstGeom prst="rect">
            <a:avLst/>
          </a:prstGeom>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3320314"/>
          </a:xfrm>
        </p:spPr>
        <p:txBody>
          <a:bodyPr/>
          <a:lstStyle/>
          <a:p>
            <a:pPr>
              <a:lnSpc>
                <a:spcPct val="200000"/>
              </a:lnSpc>
            </a:pPr>
            <a:r>
              <a:rPr lang="zh-CN" altLang="en-US" dirty="0" smtClean="0"/>
              <a:t>需求</a:t>
            </a:r>
            <a:endParaRPr lang="zh-CN" altLang="en-US" dirty="0" smtClean="0"/>
          </a:p>
          <a:p>
            <a:pPr lvl="1">
              <a:lnSpc>
                <a:spcPct val="200000"/>
              </a:lnSpc>
            </a:pPr>
            <a:r>
              <a:rPr lang="zh-CN" altLang="en-US" dirty="0"/>
              <a:t>需求</a:t>
            </a:r>
            <a:r>
              <a:rPr lang="en-US" altLang="zh-CN" dirty="0"/>
              <a:t>1</a:t>
            </a:r>
            <a:r>
              <a:rPr lang="zh-CN" altLang="en-US" dirty="0"/>
              <a:t>：对字段为空的不合法数据进行</a:t>
            </a:r>
            <a:r>
              <a:rPr lang="zh-CN" altLang="en-US" dirty="0" smtClean="0"/>
              <a:t>过滤</a:t>
            </a:r>
            <a:endParaRPr lang="en-US" altLang="zh-CN" dirty="0" smtClean="0"/>
          </a:p>
          <a:p>
            <a:pPr lvl="2">
              <a:lnSpc>
                <a:spcPct val="200000"/>
              </a:lnSpc>
            </a:pPr>
            <a:r>
              <a:rPr lang="en-US" altLang="zh-CN" dirty="0" smtClean="0"/>
              <a:t>where</a:t>
            </a:r>
            <a:r>
              <a:rPr lang="zh-CN" altLang="en-US" dirty="0" smtClean="0"/>
              <a:t>过滤</a:t>
            </a:r>
            <a:endParaRPr lang="zh-CN" altLang="en-US" dirty="0"/>
          </a:p>
          <a:p>
            <a:pPr lvl="1">
              <a:lnSpc>
                <a:spcPct val="200000"/>
              </a:lnSpc>
            </a:pPr>
            <a:r>
              <a:rPr lang="zh-CN" altLang="en-US" dirty="0"/>
              <a:t>需求</a:t>
            </a:r>
            <a:r>
              <a:rPr lang="en-US" altLang="zh-CN" dirty="0"/>
              <a:t>2</a:t>
            </a:r>
            <a:r>
              <a:rPr lang="zh-CN" altLang="en-US" dirty="0"/>
              <a:t>：通过时间字段构建天和小时</a:t>
            </a:r>
            <a:r>
              <a:rPr lang="zh-CN" altLang="en-US" dirty="0" smtClean="0"/>
              <a:t>字段</a:t>
            </a:r>
            <a:endParaRPr lang="en-US" altLang="zh-CN" dirty="0" smtClean="0"/>
          </a:p>
          <a:p>
            <a:pPr lvl="2">
              <a:lnSpc>
                <a:spcPct val="200000"/>
              </a:lnSpc>
            </a:pPr>
            <a:r>
              <a:rPr lang="en-US" altLang="zh-CN" dirty="0" err="1" smtClean="0"/>
              <a:t>date hour</a:t>
            </a:r>
            <a:r>
              <a:rPr lang="zh-CN" altLang="en-US" dirty="0" smtClean="0"/>
              <a:t>函数</a:t>
            </a:r>
            <a:endParaRPr lang="zh-CN" altLang="en-US" dirty="0"/>
          </a:p>
          <a:p>
            <a:pPr lvl="1">
              <a:lnSpc>
                <a:spcPct val="200000"/>
              </a:lnSpc>
            </a:pPr>
            <a:r>
              <a:rPr lang="zh-CN" altLang="en-US" dirty="0"/>
              <a:t>需求</a:t>
            </a:r>
            <a:r>
              <a:rPr lang="en-US" altLang="zh-CN" dirty="0"/>
              <a:t>3</a:t>
            </a:r>
            <a:r>
              <a:rPr lang="zh-CN" altLang="en-US" dirty="0"/>
              <a:t>：从</a:t>
            </a:r>
            <a:r>
              <a:rPr lang="en-US" altLang="zh-CN" dirty="0"/>
              <a:t>GPS</a:t>
            </a:r>
            <a:r>
              <a:rPr lang="zh-CN" altLang="en-US" dirty="0"/>
              <a:t>的经纬度中提取经度和维</a:t>
            </a:r>
            <a:r>
              <a:rPr lang="zh-CN" altLang="en-US" dirty="0" smtClean="0"/>
              <a:t>度</a:t>
            </a:r>
            <a:endParaRPr lang="en-US" altLang="zh-CN" dirty="0" smtClean="0"/>
          </a:p>
          <a:p>
            <a:pPr lvl="2">
              <a:lnSpc>
                <a:spcPct val="200000"/>
              </a:lnSpc>
            </a:pPr>
            <a:r>
              <a:rPr lang="en-US" altLang="zh-CN" dirty="0" smtClean="0"/>
              <a:t>split</a:t>
            </a:r>
            <a:r>
              <a:rPr lang="zh-CN" altLang="en-US" dirty="0" smtClean="0"/>
              <a:t>函数</a:t>
            </a:r>
            <a:endParaRPr lang="zh-CN" altLang="en-US" dirty="0"/>
          </a:p>
          <a:p>
            <a:pPr lvl="1">
              <a:lnSpc>
                <a:spcPct val="200000"/>
              </a:lnSpc>
            </a:pPr>
            <a:r>
              <a:rPr lang="zh-CN" altLang="en-US" dirty="0"/>
              <a:t>需求</a:t>
            </a:r>
            <a:r>
              <a:rPr lang="en-US" altLang="zh-CN" dirty="0"/>
              <a:t>4</a:t>
            </a:r>
            <a:r>
              <a:rPr lang="zh-CN" altLang="en-US" dirty="0"/>
              <a:t>：将</a:t>
            </a:r>
            <a:r>
              <a:rPr lang="en-US" altLang="zh-CN" dirty="0"/>
              <a:t>ETL</a:t>
            </a:r>
            <a:r>
              <a:rPr lang="zh-CN" altLang="en-US" dirty="0"/>
              <a:t>以后的结果保存到一张新的</a:t>
            </a:r>
            <a:r>
              <a:rPr lang="en-US" altLang="zh-CN" dirty="0"/>
              <a:t>Hive</a:t>
            </a:r>
            <a:r>
              <a:rPr lang="zh-CN" altLang="en-US" dirty="0"/>
              <a:t>表</a:t>
            </a:r>
            <a:r>
              <a:rPr lang="zh-CN" altLang="en-US" dirty="0" smtClean="0"/>
              <a:t>中</a:t>
            </a:r>
            <a:endParaRPr lang="zh-CN" altLang="en-US" b="1" dirty="0">
              <a:solidFill>
                <a:srgbClr val="C00000"/>
              </a:solidFill>
            </a:endParaRPr>
          </a:p>
        </p:txBody>
      </p:sp>
      <p:sp>
        <p:nvSpPr>
          <p:cNvPr id="4" name="文本占位符 3"/>
          <p:cNvSpPr>
            <a:spLocks noGrp="1"/>
          </p:cNvSpPr>
          <p:nvPr>
            <p:ph type="body" sz="quarter" idx="10"/>
          </p:nvPr>
        </p:nvSpPr>
        <p:spPr/>
        <p:txBody>
          <a:bodyPr/>
          <a:lstStyle/>
          <a:p>
            <a:r>
              <a:rPr kumimoji="1" lang="zh-CN" altLang="en-US" dirty="0" smtClean="0"/>
              <a:t>数据清洗</a:t>
            </a:r>
            <a:endParaRPr kumimoji="1" lang="zh-CN" altLang="en-US" dirty="0"/>
          </a:p>
        </p:txBody>
      </p:sp>
      <p:sp>
        <p:nvSpPr>
          <p:cNvPr id="100" name="文本框 99"/>
          <p:cNvSpPr txBox="1"/>
          <p:nvPr/>
        </p:nvSpPr>
        <p:spPr>
          <a:xfrm>
            <a:off x="5951855" y="1457325"/>
            <a:ext cx="5080000" cy="4892675"/>
          </a:xfrm>
          <a:prstGeom prst="rect">
            <a:avLst/>
          </a:prstGeom>
          <a:noFill/>
          <a:ln w="9525">
            <a:noFill/>
          </a:ln>
        </p:spPr>
        <p:txBody>
          <a:bodyPr>
            <a:spAutoFit/>
          </a:bodyPr>
          <a:p>
            <a:pPr marL="0" indent="0"/>
            <a:r>
              <a:rPr lang="en-US" sz="1200" b="1">
                <a:solidFill>
                  <a:srgbClr val="800000"/>
                </a:solidFill>
                <a:latin typeface="Consolas" panose="020B0609020204030204" charset="0"/>
                <a:ea typeface="宋体" panose="02010600030101010101" pitchFamily="2" charset="-122"/>
                <a:cs typeface="Consolas" panose="020B0609020204030204" charset="0"/>
              </a:rPr>
              <a:t>create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db_msg.tb_msg_etl(msg_time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"消息发送时间"</a:t>
            </a:r>
            <a:r>
              <a:rPr lang="en-US" sz="1200" b="0">
                <a:solidFill>
                  <a:srgbClr val="000000"/>
                </a:solidFill>
                <a:latin typeface="Consolas" panose="020B0609020204030204" charset="0"/>
                <a:ea typeface="宋体" panose="02010600030101010101" pitchFamily="2" charset="-122"/>
                <a:cs typeface="Consolas" panose="020B0609020204030204" charset="0"/>
              </a:rPr>
              <a:t>,sender_name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"发送人昵称"</a:t>
            </a:r>
            <a:r>
              <a:rPr lang="en-US" sz="1200" b="0">
                <a:solidFill>
                  <a:srgbClr val="000000"/>
                </a:solidFill>
                <a:latin typeface="Consolas" panose="020B0609020204030204" charset="0"/>
                <a:ea typeface="宋体" panose="02010600030101010101" pitchFamily="2" charset="-122"/>
                <a:cs typeface="Consolas" panose="020B0609020204030204" charset="0"/>
              </a:rPr>
              <a:t>,sender_account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"发送人账号"</a:t>
            </a:r>
            <a:r>
              <a:rPr lang="en-US" sz="1200" b="0">
                <a:solidFill>
                  <a:srgbClr val="000000"/>
                </a:solidFill>
                <a:latin typeface="Consolas" panose="020B0609020204030204" charset="0"/>
                <a:ea typeface="宋体" panose="02010600030101010101" pitchFamily="2" charset="-122"/>
                <a:cs typeface="Consolas" panose="020B0609020204030204" charset="0"/>
              </a:rPr>
              <a:t>,sender_sex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"发送人性别"</a:t>
            </a:r>
            <a:r>
              <a:rPr lang="en-US" sz="1200" b="0">
                <a:solidFill>
                  <a:srgbClr val="000000"/>
                </a:solidFill>
                <a:latin typeface="Consolas" panose="020B0609020204030204" charset="0"/>
                <a:ea typeface="宋体" panose="02010600030101010101" pitchFamily="2" charset="-122"/>
                <a:cs typeface="Consolas" panose="020B0609020204030204" charset="0"/>
              </a:rPr>
              <a:t>,sender_ip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"发送人ip地址"</a:t>
            </a:r>
            <a:r>
              <a:rPr lang="en-US" sz="1200" b="0">
                <a:solidFill>
                  <a:srgbClr val="000000"/>
                </a:solidFill>
                <a:latin typeface="Consolas" panose="020B0609020204030204" charset="0"/>
                <a:ea typeface="宋体" panose="02010600030101010101" pitchFamily="2" charset="-122"/>
                <a:cs typeface="Consolas" panose="020B0609020204030204" charset="0"/>
              </a:rPr>
              <a:t>,sender_os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"发送人操作系统"</a:t>
            </a:r>
            <a:r>
              <a:rPr lang="en-US" sz="1200" b="0">
                <a:solidFill>
                  <a:srgbClr val="000000"/>
                </a:solidFill>
                <a:latin typeface="Consolas" panose="020B0609020204030204" charset="0"/>
                <a:ea typeface="宋体" panose="02010600030101010101" pitchFamily="2" charset="-122"/>
                <a:cs typeface="Consolas" panose="020B0609020204030204" charset="0"/>
              </a:rPr>
              <a:t>,sender_phonetype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"发送人手机型号"</a:t>
            </a:r>
            <a:r>
              <a:rPr lang="en-US" sz="1200" b="0">
                <a:solidFill>
                  <a:srgbClr val="000000"/>
                </a:solidFill>
                <a:latin typeface="Consolas" panose="020B0609020204030204" charset="0"/>
                <a:ea typeface="宋体" panose="02010600030101010101" pitchFamily="2" charset="-122"/>
                <a:cs typeface="Consolas" panose="020B0609020204030204" charset="0"/>
              </a:rPr>
              <a:t>,sender_network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"发送人网络类型"</a:t>
            </a:r>
            <a:r>
              <a:rPr lang="en-US" sz="1200" b="0">
                <a:solidFill>
                  <a:srgbClr val="000000"/>
                </a:solidFill>
                <a:latin typeface="Consolas" panose="020B0609020204030204" charset="0"/>
                <a:ea typeface="宋体" panose="02010600030101010101" pitchFamily="2" charset="-122"/>
                <a:cs typeface="Consolas" panose="020B0609020204030204" charset="0"/>
              </a:rPr>
              <a:t>,sender_gps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"发送人的GPS定位"</a:t>
            </a:r>
            <a:r>
              <a:rPr lang="en-US" sz="1200" b="0">
                <a:solidFill>
                  <a:srgbClr val="000000"/>
                </a:solidFill>
                <a:latin typeface="Consolas" panose="020B0609020204030204" charset="0"/>
                <a:ea typeface="宋体" panose="02010600030101010101" pitchFamily="2" charset="-122"/>
                <a:cs typeface="Consolas" panose="020B0609020204030204" charset="0"/>
              </a:rPr>
              <a:t>,receiver_name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"接收人昵称"</a:t>
            </a:r>
            <a:r>
              <a:rPr lang="en-US" sz="1200" b="0">
                <a:solidFill>
                  <a:srgbClr val="000000"/>
                </a:solidFill>
                <a:latin typeface="Consolas" panose="020B0609020204030204" charset="0"/>
                <a:ea typeface="宋体" panose="02010600030101010101" pitchFamily="2" charset="-122"/>
                <a:cs typeface="Consolas" panose="020B0609020204030204" charset="0"/>
              </a:rPr>
              <a:t>,receiver_ip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"接收人IP"</a:t>
            </a:r>
            <a:r>
              <a:rPr lang="en-US" sz="1200" b="0">
                <a:solidFill>
                  <a:srgbClr val="000000"/>
                </a:solidFill>
                <a:latin typeface="Consolas" panose="020B0609020204030204" charset="0"/>
                <a:ea typeface="宋体" panose="02010600030101010101" pitchFamily="2" charset="-122"/>
                <a:cs typeface="Consolas" panose="020B0609020204030204" charset="0"/>
              </a:rPr>
              <a:t>,receiver_account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"接收人账号"</a:t>
            </a:r>
            <a:r>
              <a:rPr lang="en-US" sz="1200" b="0">
                <a:solidFill>
                  <a:srgbClr val="000000"/>
                </a:solidFill>
                <a:latin typeface="Consolas" panose="020B0609020204030204" charset="0"/>
                <a:ea typeface="宋体" panose="02010600030101010101" pitchFamily="2" charset="-122"/>
                <a:cs typeface="Consolas" panose="020B0609020204030204" charset="0"/>
              </a:rPr>
              <a:t>,receiver_os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"接收人操作系统"</a:t>
            </a:r>
            <a:r>
              <a:rPr lang="en-US" sz="1200" b="0">
                <a:solidFill>
                  <a:srgbClr val="000000"/>
                </a:solidFill>
                <a:latin typeface="Consolas" panose="020B0609020204030204" charset="0"/>
                <a:ea typeface="宋体" panose="02010600030101010101" pitchFamily="2" charset="-122"/>
                <a:cs typeface="Consolas" panose="020B0609020204030204" charset="0"/>
              </a:rPr>
              <a:t>,receiver_phonetype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"接收人手机型号"</a:t>
            </a:r>
            <a:r>
              <a:rPr lang="en-US" sz="1200" b="0">
                <a:solidFill>
                  <a:srgbClr val="000000"/>
                </a:solidFill>
                <a:latin typeface="Consolas" panose="020B0609020204030204" charset="0"/>
                <a:ea typeface="宋体" panose="02010600030101010101" pitchFamily="2" charset="-122"/>
                <a:cs typeface="Consolas" panose="020B0609020204030204" charset="0"/>
              </a:rPr>
              <a:t>,receiver_network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"接收人网络类型"</a:t>
            </a:r>
            <a:r>
              <a:rPr lang="en-US" sz="1200" b="0">
                <a:solidFill>
                  <a:srgbClr val="000000"/>
                </a:solidFill>
                <a:latin typeface="Consolas" panose="020B0609020204030204" charset="0"/>
                <a:ea typeface="宋体" panose="02010600030101010101" pitchFamily="2" charset="-122"/>
                <a:cs typeface="Consolas" panose="020B0609020204030204" charset="0"/>
              </a:rPr>
              <a:t>,receiver_gps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"接收人的GPS定位"</a:t>
            </a:r>
            <a:r>
              <a:rPr lang="en-US" sz="1200" b="0">
                <a:solidFill>
                  <a:srgbClr val="000000"/>
                </a:solidFill>
                <a:latin typeface="Consolas" panose="020B0609020204030204" charset="0"/>
                <a:ea typeface="宋体" panose="02010600030101010101" pitchFamily="2" charset="-122"/>
                <a:cs typeface="Consolas" panose="020B0609020204030204" charset="0"/>
              </a:rPr>
              <a:t>,receiver_sex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"接收人性别"</a:t>
            </a:r>
            <a:r>
              <a:rPr lang="en-US" sz="1200" b="0">
                <a:solidFill>
                  <a:srgbClr val="000000"/>
                </a:solidFill>
                <a:latin typeface="Consolas" panose="020B0609020204030204" charset="0"/>
                <a:ea typeface="宋体" panose="02010600030101010101" pitchFamily="2" charset="-122"/>
                <a:cs typeface="Consolas" panose="020B0609020204030204" charset="0"/>
              </a:rPr>
              <a:t>,msg_type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"消息类型"</a:t>
            </a:r>
            <a:r>
              <a:rPr lang="en-US" sz="1200" b="0">
                <a:solidFill>
                  <a:srgbClr val="000000"/>
                </a:solidFill>
                <a:latin typeface="Consolas" panose="020B0609020204030204" charset="0"/>
                <a:ea typeface="宋体" panose="02010600030101010101" pitchFamily="2" charset="-122"/>
                <a:cs typeface="Consolas" panose="020B0609020204030204" charset="0"/>
              </a:rPr>
              <a:t>,distance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"双方距离"</a:t>
            </a:r>
            <a:r>
              <a:rPr lang="en-US" sz="1200" b="0">
                <a:solidFill>
                  <a:srgbClr val="000000"/>
                </a:solidFill>
                <a:latin typeface="Consolas" panose="020B0609020204030204" charset="0"/>
                <a:ea typeface="宋体" panose="02010600030101010101" pitchFamily="2" charset="-122"/>
                <a:cs typeface="Consolas" panose="020B0609020204030204" charset="0"/>
              </a:rPr>
              <a:t>,message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"消息内容"</a:t>
            </a:r>
            <a:r>
              <a:rPr lang="en-US" sz="1200" b="0">
                <a:solidFill>
                  <a:srgbClr val="000000"/>
                </a:solidFill>
                <a:latin typeface="Consolas" panose="020B0609020204030204" charset="0"/>
                <a:ea typeface="宋体" panose="02010600030101010101" pitchFamily="2" charset="-122"/>
                <a:cs typeface="Consolas" panose="020B0609020204030204" charset="0"/>
              </a:rPr>
              <a:t>,msg_day </a:t>
            </a:r>
            <a:r>
              <a:rPr lang="en-US" sz="1200" b="1">
                <a:solidFill>
                  <a:srgbClr val="000080"/>
                </a:solidFill>
                <a:latin typeface="Consolas" panose="020B0609020204030204" charset="0"/>
                <a:cs typeface="Consolas" panose="020B0609020204030204" charset="0"/>
                <a:sym typeface="+mn-ea"/>
              </a:rPr>
              <a:t>string</a:t>
            </a:r>
            <a:r>
              <a:rPr lang="en-US" sz="1200" b="1">
                <a:solidFill>
                  <a:srgbClr val="00008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"消息日"</a:t>
            </a:r>
            <a:r>
              <a:rPr lang="en-US" sz="1200" b="0">
                <a:solidFill>
                  <a:srgbClr val="000000"/>
                </a:solidFill>
                <a:latin typeface="Consolas" panose="020B0609020204030204" charset="0"/>
                <a:ea typeface="宋体" panose="02010600030101010101" pitchFamily="2" charset="-122"/>
                <a:cs typeface="Consolas" panose="020B0609020204030204" charset="0"/>
              </a:rPr>
              <a:t>,msg_hour </a:t>
            </a:r>
            <a:r>
              <a:rPr lang="en-US" sz="1200" b="1">
                <a:solidFill>
                  <a:srgbClr val="000080"/>
                </a:solidFill>
                <a:latin typeface="Consolas" panose="020B0609020204030204" charset="0"/>
                <a:cs typeface="Consolas" panose="020B0609020204030204" charset="0"/>
                <a:sym typeface="+mn-ea"/>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"消息小时"</a:t>
            </a:r>
            <a:r>
              <a:rPr lang="en-US" sz="1200" b="0">
                <a:solidFill>
                  <a:srgbClr val="000000"/>
                </a:solidFill>
                <a:latin typeface="Consolas" panose="020B0609020204030204" charset="0"/>
                <a:ea typeface="宋体" panose="02010600030101010101" pitchFamily="2" charset="-122"/>
                <a:cs typeface="Consolas" panose="020B0609020204030204" charset="0"/>
              </a:rPr>
              <a:t>,sender_lng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"经度"</a:t>
            </a:r>
            <a:r>
              <a:rPr lang="en-US" sz="1200" b="0">
                <a:solidFill>
                  <a:srgbClr val="000000"/>
                </a:solidFill>
                <a:latin typeface="Consolas" panose="020B0609020204030204" charset="0"/>
                <a:ea typeface="宋体" panose="02010600030101010101" pitchFamily="2" charset="-122"/>
                <a:cs typeface="Consolas" panose="020B0609020204030204" charset="0"/>
              </a:rPr>
              <a:t>,sender_lat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"纬度"</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200" b="0">
              <a:latin typeface="Consolas" panose="020B0609020204030204" charset="0"/>
              <a:ea typeface="宋体" panose="02010600030101010101" pitchFamily="2" charset="-122"/>
              <a:cs typeface="Consolas" panose="020B060902020403020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内部表和外部表</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zh-CN" altLang="en-US"/>
              <a:t>内部表（</a:t>
            </a:r>
            <a:r>
              <a:rPr lang="en-US" altLang="zh-CN">
                <a:solidFill>
                  <a:schemeClr val="accent6">
                    <a:lumMod val="50000"/>
                  </a:schemeClr>
                </a:solidFill>
                <a:latin typeface="Consolas" panose="020B0609020204030204" charset="0"/>
                <a:cs typeface="Consolas" panose="020B0609020204030204" charset="0"/>
                <a:sym typeface="+mn-ea"/>
              </a:rPr>
              <a:t>CREATE TABLE table_name ......</a:t>
            </a:r>
            <a:r>
              <a:rPr lang="zh-CN" altLang="en-US">
                <a:solidFill>
                  <a:schemeClr val="accent6">
                    <a:lumMod val="50000"/>
                  </a:schemeClr>
                </a:solidFill>
                <a:latin typeface="Consolas" panose="020B0609020204030204" charset="0"/>
                <a:cs typeface="Consolas" panose="020B0609020204030204" charset="0"/>
                <a:sym typeface="+mn-ea"/>
              </a:rPr>
              <a:t>）</a:t>
            </a:r>
            <a:endParaRPr lang="zh-CN" altLang="en-US"/>
          </a:p>
          <a:p>
            <a:pPr>
              <a:buFont typeface="Arial" panose="020B0604020202020204" pitchFamily="34" charset="0"/>
            </a:pPr>
            <a:r>
              <a:rPr lang="zh-CN" altLang="en-US"/>
              <a:t>未被</a:t>
            </a:r>
            <a:r>
              <a:rPr lang="en-US" altLang="zh-CN"/>
              <a:t>external</a:t>
            </a:r>
            <a:r>
              <a:rPr lang="zh-CN" altLang="en-US"/>
              <a:t>关键字修饰的即是内部表，</a:t>
            </a:r>
            <a:r>
              <a:rPr lang="en-US" altLang="zh-CN"/>
              <a:t> </a:t>
            </a:r>
            <a:r>
              <a:rPr lang="zh-CN" altLang="en-US"/>
              <a:t>即普通表。</a:t>
            </a:r>
            <a:r>
              <a:rPr lang="en-US" altLang="zh-CN"/>
              <a:t> </a:t>
            </a:r>
            <a:r>
              <a:rPr lang="zh-CN" altLang="en-US"/>
              <a:t>内部表又称管理表,内部表数据存储的位置由hive.metastore.warehouse.dir参数决定（默认：/user/hive/warehouse），删除内部表会直接</a:t>
            </a:r>
            <a:r>
              <a:rPr lang="zh-CN" altLang="en-US">
                <a:solidFill>
                  <a:srgbClr val="FF0000"/>
                </a:solidFill>
              </a:rPr>
              <a:t>删除元数据（metadata）及存储数据</a:t>
            </a:r>
            <a:r>
              <a:rPr lang="zh-CN" altLang="en-US"/>
              <a:t>，因此内部表不适合和其他工具共享数据。</a:t>
            </a:r>
            <a:endParaRPr lang="zh-CN" altLang="en-US"/>
          </a:p>
          <a:p>
            <a:pPr>
              <a:buFont typeface="Arial" panose="020B0604020202020204" pitchFamily="34" charset="0"/>
            </a:pPr>
            <a:endParaRPr lang="zh-CN" altLang="en-US"/>
          </a:p>
          <a:p>
            <a:pPr marL="285750" indent="-285750">
              <a:buFont typeface="Arial" panose="020B0604020202020204" pitchFamily="34" charset="0"/>
              <a:buChar char="•"/>
            </a:pPr>
            <a:r>
              <a:rPr lang="zh-CN" altLang="en-US"/>
              <a:t>外部表</a:t>
            </a:r>
            <a:r>
              <a:rPr lang="zh-CN" altLang="en-US">
                <a:sym typeface="+mn-ea"/>
              </a:rPr>
              <a:t>（</a:t>
            </a:r>
            <a:r>
              <a:rPr lang="en-US" altLang="zh-CN">
                <a:solidFill>
                  <a:schemeClr val="accent6">
                    <a:lumMod val="50000"/>
                  </a:schemeClr>
                </a:solidFill>
                <a:latin typeface="Consolas" panose="020B0609020204030204" charset="0"/>
                <a:cs typeface="Consolas" panose="020B0609020204030204" charset="0"/>
                <a:sym typeface="+mn-ea"/>
              </a:rPr>
              <a:t>CREATE EXTERNAL TABLE table_name ......LOCATION......</a:t>
            </a:r>
            <a:r>
              <a:rPr lang="zh-CN" altLang="en-US">
                <a:solidFill>
                  <a:schemeClr val="accent6">
                    <a:lumMod val="50000"/>
                  </a:schemeClr>
                </a:solidFill>
                <a:latin typeface="Consolas" panose="020B0609020204030204" charset="0"/>
                <a:cs typeface="Consolas" panose="020B0609020204030204" charset="0"/>
                <a:sym typeface="+mn-ea"/>
              </a:rPr>
              <a:t>）</a:t>
            </a:r>
            <a:endParaRPr lang="zh-CN" altLang="en-US"/>
          </a:p>
          <a:p>
            <a:pPr>
              <a:buFont typeface="Arial" panose="020B0604020202020204" pitchFamily="34" charset="0"/>
            </a:pPr>
            <a:r>
              <a:rPr lang="zh-CN" altLang="en-US">
                <a:sym typeface="+mn-ea"/>
              </a:rPr>
              <a:t>被</a:t>
            </a:r>
            <a:r>
              <a:rPr lang="en-US" altLang="zh-CN">
                <a:sym typeface="+mn-ea"/>
              </a:rPr>
              <a:t>external</a:t>
            </a:r>
            <a:r>
              <a:rPr lang="zh-CN" altLang="en-US">
                <a:sym typeface="+mn-ea"/>
              </a:rPr>
              <a:t>关键字修饰的即是外部表，</a:t>
            </a:r>
            <a:r>
              <a:rPr lang="en-US" altLang="zh-CN">
                <a:sym typeface="+mn-ea"/>
              </a:rPr>
              <a:t> </a:t>
            </a:r>
            <a:r>
              <a:rPr lang="zh-CN" altLang="en-US">
                <a:sym typeface="+mn-ea"/>
              </a:rPr>
              <a:t>即关联表。</a:t>
            </a:r>
            <a:endParaRPr lang="zh-CN" altLang="en-US">
              <a:sym typeface="+mn-ea"/>
            </a:endParaRPr>
          </a:p>
          <a:p>
            <a:pPr>
              <a:buFont typeface="Arial" panose="020B0604020202020204" pitchFamily="34" charset="0"/>
            </a:pPr>
            <a:r>
              <a:rPr lang="zh-CN" altLang="en-US"/>
              <a:t>外部表是指表数据可以在任何位置，通过</a:t>
            </a:r>
            <a:r>
              <a:rPr lang="en-US" altLang="zh-CN"/>
              <a:t>LOCATION</a:t>
            </a:r>
            <a:r>
              <a:rPr lang="zh-CN" altLang="en-US"/>
              <a:t>关键字指定。</a:t>
            </a:r>
            <a:r>
              <a:rPr lang="en-US" altLang="zh-CN"/>
              <a:t> </a:t>
            </a:r>
            <a:r>
              <a:rPr lang="zh-CN" altLang="en-US"/>
              <a:t>数据存储的不同也代表了这个表在理念是并不是</a:t>
            </a:r>
            <a:r>
              <a:rPr lang="en-US" altLang="zh-CN"/>
              <a:t>Hive</a:t>
            </a:r>
            <a:r>
              <a:rPr lang="zh-CN" altLang="en-US"/>
              <a:t>内部管理的，而是可以随意临时链接到外部数据上的。</a:t>
            </a:r>
            <a:endParaRPr lang="zh-CN" altLang="en-US"/>
          </a:p>
          <a:p>
            <a:pPr>
              <a:buFont typeface="Arial" panose="020B0604020202020204" pitchFamily="34" charset="0"/>
            </a:pPr>
            <a:r>
              <a:rPr lang="zh-CN" altLang="en-US"/>
              <a:t>所以，在删除外部表的时候，</a:t>
            </a:r>
            <a:r>
              <a:rPr lang="en-US" altLang="zh-CN"/>
              <a:t> </a:t>
            </a:r>
            <a:r>
              <a:rPr lang="zh-CN" altLang="en-US"/>
              <a:t>仅仅是删除元数据（表的信息），不会删除数据本身。</a:t>
            </a:r>
            <a:endParaRPr lang="zh-CN" altLang="en-US"/>
          </a:p>
        </p:txBody>
      </p:sp>
      <p:pic>
        <p:nvPicPr>
          <p:cNvPr id="7" name="图片 6" descr="01 (139)"/>
          <p:cNvPicPr>
            <a:picLocks noChangeAspect="1"/>
          </p:cNvPicPr>
          <p:nvPr>
            <p:custDataLst>
              <p:tags r:id="rId1"/>
            </p:custDataLst>
          </p:nvPr>
        </p:nvPicPr>
        <p:blipFill>
          <a:blip r:embed="rId2"/>
          <a:stretch>
            <a:fillRect/>
          </a:stretch>
        </p:blipFill>
        <p:spPr>
          <a:xfrm>
            <a:off x="11130280" y="5438775"/>
            <a:ext cx="1261110" cy="1261110"/>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en-US" altLang="zh-CN" dirty="0" smtClean="0"/>
              <a:t>ETL</a:t>
            </a:r>
            <a:r>
              <a:rPr kumimoji="1" lang="zh-CN" altLang="en-US" dirty="0" smtClean="0"/>
              <a:t>数据清洗</a:t>
            </a:r>
            <a:endParaRPr kumimoji="1" lang="zh-CN" altLang="en-US" dirty="0"/>
          </a:p>
        </p:txBody>
      </p:sp>
      <p:sp>
        <p:nvSpPr>
          <p:cNvPr id="11" name="Rectangle 5"/>
          <p:cNvSpPr>
            <a:spLocks noChangeArrowheads="1"/>
          </p:cNvSpPr>
          <p:nvPr/>
        </p:nvSpPr>
        <p:spPr bwMode="auto">
          <a:xfrm>
            <a:off x="911074" y="2025354"/>
            <a:ext cx="9386047" cy="26765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smtClean="0">
                <a:ln>
                  <a:noFill/>
                </a:ln>
                <a:effectLst/>
                <a:latin typeface="Consolas" panose="020B0609020204030204" charset="0"/>
                <a:cs typeface="Consolas" panose="020B0609020204030204" charset="0"/>
              </a:rPr>
              <a:t>INSERT OVERWRITE TABLE db_msg.tb_msg_etl</a:t>
            </a:r>
            <a:endParaRPr kumimoji="0" sz="1400" b="0" u="none" strike="noStrike" cap="none" normalizeH="0" baseline="0" dirty="0" smtClean="0">
              <a:ln>
                <a:noFill/>
              </a:ln>
              <a:effectLst/>
              <a:latin typeface="Consolas" panose="020B0609020204030204" charset="0"/>
              <a:cs typeface="Consolas" panose="020B060902020403020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smtClean="0">
                <a:ln>
                  <a:noFill/>
                </a:ln>
                <a:effectLst/>
                <a:latin typeface="Consolas" panose="020B0609020204030204" charset="0"/>
                <a:cs typeface="Consolas" panose="020B0609020204030204" charset="0"/>
              </a:rPr>
              <a:t>SELECT </a:t>
            </a:r>
            <a:endParaRPr kumimoji="0" sz="1400" b="0" u="none" strike="noStrike" cap="none" normalizeH="0" baseline="0" dirty="0" smtClean="0">
              <a:ln>
                <a:noFill/>
              </a:ln>
              <a:effectLst/>
              <a:latin typeface="Consolas" panose="020B0609020204030204" charset="0"/>
              <a:cs typeface="Consolas" panose="020B060902020403020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sz="1400" b="0" u="none" strike="noStrike" cap="none" normalizeH="0" baseline="0" dirty="0" smtClean="0">
                <a:ln>
                  <a:noFill/>
                </a:ln>
                <a:effectLst/>
                <a:latin typeface="Consolas" panose="020B0609020204030204" charset="0"/>
                <a:cs typeface="Consolas" panose="020B0609020204030204" charset="0"/>
              </a:rPr>
              <a:t>    </a:t>
            </a:r>
            <a:r>
              <a:rPr kumimoji="0" sz="1400" b="0" u="none" strike="noStrike" cap="none" normalizeH="0" baseline="0" dirty="0" smtClean="0">
                <a:ln>
                  <a:noFill/>
                </a:ln>
                <a:effectLst/>
                <a:latin typeface="Consolas" panose="020B0609020204030204" charset="0"/>
                <a:cs typeface="Consolas" panose="020B0609020204030204" charset="0"/>
              </a:rPr>
              <a:t>*, </a:t>
            </a:r>
            <a:endParaRPr kumimoji="0" sz="1400" b="0" u="none" strike="noStrike" cap="none" normalizeH="0" baseline="0" dirty="0" smtClean="0">
              <a:ln>
                <a:noFill/>
              </a:ln>
              <a:effectLst/>
              <a:latin typeface="Consolas" panose="020B0609020204030204" charset="0"/>
              <a:cs typeface="Consolas" panose="020B060902020403020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smtClean="0">
                <a:ln>
                  <a:noFill/>
                </a:ln>
                <a:effectLst/>
                <a:latin typeface="Consolas" panose="020B0609020204030204" charset="0"/>
                <a:cs typeface="Consolas" panose="020B0609020204030204" charset="0"/>
              </a:rPr>
              <a:t> </a:t>
            </a:r>
            <a:r>
              <a:rPr kumimoji="0" lang="en-US" sz="1400" b="0" u="none" strike="noStrike" cap="none" normalizeH="0" baseline="0" dirty="0" smtClean="0">
                <a:ln>
                  <a:noFill/>
                </a:ln>
                <a:effectLst/>
                <a:latin typeface="Consolas" panose="020B0609020204030204" charset="0"/>
                <a:cs typeface="Consolas" panose="020B0609020204030204" charset="0"/>
              </a:rPr>
              <a:t>   </a:t>
            </a:r>
            <a:r>
              <a:rPr kumimoji="0" sz="1400" b="0" u="none" strike="noStrike" cap="none" normalizeH="0" baseline="0" dirty="0" smtClean="0">
                <a:ln>
                  <a:noFill/>
                </a:ln>
                <a:effectLst/>
                <a:latin typeface="Consolas" panose="020B0609020204030204" charset="0"/>
                <a:cs typeface="Consolas" panose="020B0609020204030204" charset="0"/>
              </a:rPr>
              <a:t>day(msg_time) as msg_day, </a:t>
            </a:r>
            <a:endParaRPr kumimoji="0" sz="1400" b="0" u="none" strike="noStrike" cap="none" normalizeH="0" baseline="0" dirty="0" smtClean="0">
              <a:ln>
                <a:noFill/>
              </a:ln>
              <a:effectLst/>
              <a:latin typeface="Consolas" panose="020B0609020204030204" charset="0"/>
              <a:cs typeface="Consolas" panose="020B060902020403020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smtClean="0">
                <a:ln>
                  <a:noFill/>
                </a:ln>
                <a:effectLst/>
                <a:latin typeface="Consolas" panose="020B0609020204030204" charset="0"/>
                <a:cs typeface="Consolas" panose="020B0609020204030204" charset="0"/>
              </a:rPr>
              <a:t> </a:t>
            </a:r>
            <a:r>
              <a:rPr kumimoji="0" lang="en-US" sz="1400" b="0" u="none" strike="noStrike" cap="none" normalizeH="0" baseline="0" dirty="0" smtClean="0">
                <a:ln>
                  <a:noFill/>
                </a:ln>
                <a:effectLst/>
                <a:latin typeface="Consolas" panose="020B0609020204030204" charset="0"/>
                <a:cs typeface="Consolas" panose="020B0609020204030204" charset="0"/>
              </a:rPr>
              <a:t>   </a:t>
            </a:r>
            <a:r>
              <a:rPr kumimoji="0" sz="1400" b="0" u="none" strike="noStrike" cap="none" normalizeH="0" baseline="0" dirty="0" smtClean="0">
                <a:ln>
                  <a:noFill/>
                </a:ln>
                <a:effectLst/>
                <a:latin typeface="Consolas" panose="020B0609020204030204" charset="0"/>
                <a:cs typeface="Consolas" panose="020B0609020204030204" charset="0"/>
              </a:rPr>
              <a:t>HOUR(msg_time) as msg_hour, </a:t>
            </a:r>
            <a:endParaRPr kumimoji="0" sz="1400" b="0" u="none" strike="noStrike" cap="none" normalizeH="0" baseline="0" dirty="0" smtClean="0">
              <a:ln>
                <a:noFill/>
              </a:ln>
              <a:effectLst/>
              <a:latin typeface="Consolas" panose="020B0609020204030204" charset="0"/>
              <a:cs typeface="Consolas" panose="020B060902020403020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sz="1400" b="0" u="none" strike="noStrike" cap="none" normalizeH="0" baseline="0" dirty="0" smtClean="0">
                <a:ln>
                  <a:noFill/>
                </a:ln>
                <a:effectLst/>
                <a:latin typeface="Consolas" panose="020B0609020204030204" charset="0"/>
                <a:cs typeface="Consolas" panose="020B0609020204030204" charset="0"/>
              </a:rPr>
              <a:t>    </a:t>
            </a:r>
            <a:r>
              <a:rPr kumimoji="0" sz="1400" b="0" u="none" strike="noStrike" cap="none" normalizeH="0" baseline="0" dirty="0" smtClean="0">
                <a:ln>
                  <a:noFill/>
                </a:ln>
                <a:effectLst/>
                <a:latin typeface="Consolas" panose="020B0609020204030204" charset="0"/>
                <a:cs typeface="Consolas" panose="020B0609020204030204" charset="0"/>
              </a:rPr>
              <a:t>split(sender_gps, ',')[0] AS sender_lng,</a:t>
            </a:r>
            <a:endParaRPr kumimoji="0" sz="1400" b="0" u="none" strike="noStrike" cap="none" normalizeH="0" baseline="0" dirty="0" smtClean="0">
              <a:ln>
                <a:noFill/>
              </a:ln>
              <a:effectLst/>
              <a:latin typeface="Consolas" panose="020B0609020204030204" charset="0"/>
              <a:cs typeface="Consolas" panose="020B060902020403020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sz="1400" b="0" u="none" strike="noStrike" cap="none" normalizeH="0" baseline="0" dirty="0" smtClean="0">
                <a:ln>
                  <a:noFill/>
                </a:ln>
                <a:effectLst/>
                <a:latin typeface="Consolas" panose="020B0609020204030204" charset="0"/>
                <a:cs typeface="Consolas" panose="020B0609020204030204" charset="0"/>
              </a:rPr>
              <a:t>    </a:t>
            </a:r>
            <a:r>
              <a:rPr kumimoji="0" sz="1400" b="0" u="none" strike="noStrike" cap="none" normalizeH="0" baseline="0" dirty="0" smtClean="0">
                <a:ln>
                  <a:noFill/>
                </a:ln>
                <a:effectLst/>
                <a:latin typeface="Consolas" panose="020B0609020204030204" charset="0"/>
                <a:cs typeface="Consolas" panose="020B0609020204030204" charset="0"/>
              </a:rPr>
              <a:t>split(sender_gps, ',')[1] AS sender_lat</a:t>
            </a:r>
            <a:endParaRPr kumimoji="0" sz="1400" b="0" u="none" strike="noStrike" cap="none" normalizeH="0" baseline="0" dirty="0" smtClean="0">
              <a:ln>
                <a:noFill/>
              </a:ln>
              <a:effectLst/>
              <a:latin typeface="Consolas" panose="020B0609020204030204" charset="0"/>
              <a:cs typeface="Consolas" panose="020B060902020403020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smtClean="0">
                <a:ln>
                  <a:noFill/>
                </a:ln>
                <a:effectLst/>
                <a:latin typeface="Consolas" panose="020B0609020204030204" charset="0"/>
                <a:cs typeface="Consolas" panose="020B0609020204030204" charset="0"/>
              </a:rPr>
              <a:t>FROM tb_msg_source WHERE LENGTH(sender_gps) &gt; 0;</a:t>
            </a:r>
            <a:endParaRPr kumimoji="0" sz="1400" b="0" u="none" strike="noStrike" cap="none" normalizeH="0" baseline="0" dirty="0" smtClean="0">
              <a:ln>
                <a:noFill/>
              </a:ln>
              <a:effectLst/>
              <a:latin typeface="Consolas" panose="020B0609020204030204" charset="0"/>
              <a:cs typeface="Consolas" panose="020B0609020204030204" charset="0"/>
            </a:endParaRP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实现</a:t>
            </a:r>
            <a:endParaRPr lang="zh-CN" altLang="en-US"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smtClean="0"/>
              <a:t>数据清洗</a:t>
            </a:r>
            <a:endParaRPr kumimoji="1" lang="zh-CN" altLang="en-US" dirty="0"/>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查看结果</a:t>
            </a:r>
            <a:endParaRPr lang="zh-CN" altLang="en-US" dirty="0"/>
          </a:p>
        </p:txBody>
      </p:sp>
      <p:sp>
        <p:nvSpPr>
          <p:cNvPr id="3" name="Rectangle 1"/>
          <p:cNvSpPr>
            <a:spLocks noChangeArrowheads="1"/>
          </p:cNvSpPr>
          <p:nvPr/>
        </p:nvSpPr>
        <p:spPr bwMode="auto">
          <a:xfrm>
            <a:off x="1102658" y="2095720"/>
            <a:ext cx="6974541" cy="1383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400" b="0" i="0" u="none" strike="noStrike" cap="none" normalizeH="0" baseline="0" dirty="0" smtClean="0">
                <a:ln>
                  <a:noFill/>
                </a:ln>
                <a:solidFill>
                  <a:srgbClr val="0033B3"/>
                </a:solidFill>
                <a:effectLst/>
                <a:latin typeface="Arial Unicode MS" panose="020B0604020202020204" pitchFamily="34" charset="-122"/>
                <a:ea typeface="JetBrains Mono"/>
              </a:rPr>
              <a:t>select</a:t>
            </a:r>
            <a:br>
              <a:rPr kumimoji="0" lang="zh-CN" altLang="zh-CN" sz="1400" b="0" i="0" u="none" strike="noStrike" cap="none" normalizeH="0" baseline="0" dirty="0" smtClean="0">
                <a:ln>
                  <a:noFill/>
                </a:ln>
                <a:solidFill>
                  <a:srgbClr val="0033B3"/>
                </a:solidFill>
                <a:effectLst/>
                <a:latin typeface="Arial Unicode MS" panose="020B0604020202020204" pitchFamily="34" charset="-122"/>
                <a:ea typeface="JetBrains Mono"/>
              </a:rPr>
            </a:br>
            <a:r>
              <a:rPr kumimoji="0" lang="zh-CN" altLang="zh-CN" sz="1400" b="0" i="0" u="none" strike="noStrike" cap="none" normalizeH="0" baseline="0" dirty="0" smtClean="0">
                <a:ln>
                  <a:noFill/>
                </a:ln>
                <a:solidFill>
                  <a:srgbClr val="0033B3"/>
                </a:solidFill>
                <a:effectLst/>
                <a:latin typeface="Arial Unicode MS" panose="020B0604020202020204" pitchFamily="34" charset="-122"/>
                <a:ea typeface="JetBrains Mono"/>
              </a:rPr>
              <a:t>    </a:t>
            </a:r>
            <a: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msg_time,</a:t>
            </a:r>
            <a:r>
              <a:rPr kumimoji="0" lang="en-US"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 msy_day</a:t>
            </a:r>
            <a: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a:t>
            </a:r>
            <a:r>
              <a:rPr kumimoji="0" lang="en-US"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 msg_hour</a:t>
            </a:r>
            <a: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a:t>
            </a:r>
            <a:r>
              <a:rPr kumimoji="0" lang="en-US"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 </a:t>
            </a:r>
            <a: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sender_gps,</a:t>
            </a:r>
            <a:r>
              <a:rPr kumimoji="0" lang="en-US"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 </a:t>
            </a:r>
            <a: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sender_lng,</a:t>
            </a:r>
            <a:r>
              <a:rPr kumimoji="0" lang="en-US"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 </a:t>
            </a:r>
            <a: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sender_lat</a:t>
            </a:r>
            <a:b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400" b="0" i="0" u="none" strike="noStrike" cap="none" normalizeH="0" baseline="0" dirty="0" smtClean="0">
                <a:ln>
                  <a:noFill/>
                </a:ln>
                <a:solidFill>
                  <a:srgbClr val="0033B3"/>
                </a:solidFill>
                <a:effectLst/>
                <a:latin typeface="Arial Unicode MS" panose="020B0604020202020204" pitchFamily="34" charset="-122"/>
                <a:ea typeface="JetBrains Mono"/>
              </a:rPr>
              <a:t>from </a:t>
            </a:r>
            <a: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db_msg.tb_msg_etl</a:t>
            </a:r>
            <a:b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br>
            <a:r>
              <a:rPr kumimoji="0" lang="zh-CN" altLang="zh-CN" sz="1400" b="0" i="0" u="none" strike="noStrike" cap="none" normalizeH="0" baseline="0" dirty="0" smtClean="0">
                <a:ln>
                  <a:noFill/>
                </a:ln>
                <a:solidFill>
                  <a:srgbClr val="0033B3"/>
                </a:solidFill>
                <a:effectLst/>
                <a:latin typeface="Arial Unicode MS" panose="020B0604020202020204" pitchFamily="34" charset="-122"/>
                <a:ea typeface="JetBrains Mono"/>
              </a:rPr>
              <a:t>limit </a:t>
            </a:r>
            <a:r>
              <a:rPr kumimoji="0" lang="zh-CN" altLang="zh-CN" sz="1400" b="0" i="0" u="none" strike="noStrike" cap="none" normalizeH="0" baseline="0" dirty="0" smtClean="0">
                <a:ln>
                  <a:noFill/>
                </a:ln>
                <a:solidFill>
                  <a:srgbClr val="1750EB"/>
                </a:solidFill>
                <a:effectLst/>
                <a:latin typeface="Arial Unicode MS" panose="020B0604020202020204" pitchFamily="34" charset="-122"/>
                <a:ea typeface="JetBrains Mono"/>
              </a:rPr>
              <a:t>10</a:t>
            </a:r>
            <a:r>
              <a:rPr kumimoji="0" lang="zh-CN" altLang="zh-CN" sz="1400" b="0" i="0" u="none" strike="noStrike" cap="none" normalizeH="0" baseline="0" dirty="0" smtClean="0">
                <a:ln>
                  <a:noFill/>
                </a:ln>
                <a:solidFill>
                  <a:srgbClr val="080808"/>
                </a:solidFill>
                <a:effectLst/>
                <a:latin typeface="Arial Unicode MS" panose="020B0604020202020204" pitchFamily="34" charset="-122"/>
                <a:ea typeface="JetBrains Mono"/>
              </a:rPr>
              <a:t>;</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1102658" y="3610377"/>
            <a:ext cx="9801031" cy="2276947"/>
          </a:xfrm>
          <a:prstGeom prst="rect">
            <a:avLst/>
          </a:prstGeom>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扩展概念：</a:t>
            </a:r>
            <a:r>
              <a:rPr lang="en-US" altLang="zh-CN"/>
              <a:t>ETL</a:t>
            </a:r>
            <a:endParaRPr lang="en-US" altLang="zh-CN"/>
          </a:p>
        </p:txBody>
      </p:sp>
      <p:sp>
        <p:nvSpPr>
          <p:cNvPr id="3" name="文本占位符 2"/>
          <p:cNvSpPr>
            <a:spLocks noGrp="1"/>
          </p:cNvSpPr>
          <p:nvPr>
            <p:ph type="body" sz="quarter" idx="11"/>
          </p:nvPr>
        </p:nvSpPr>
        <p:spPr/>
        <p:txBody>
          <a:bodyPr/>
          <a:p>
            <a:r>
              <a:rPr lang="zh-CN" altLang="en-US"/>
              <a:t>其实我们刚刚完成了</a:t>
            </a:r>
            <a:endParaRPr lang="zh-CN" altLang="en-US"/>
          </a:p>
          <a:p>
            <a:pPr algn="l">
              <a:buClrTx/>
              <a:buSzTx/>
            </a:pPr>
            <a:r>
              <a:rPr lang="zh-CN" altLang="en-US"/>
              <a:t>从表</a:t>
            </a:r>
            <a:r>
              <a:rPr lang="zh-CN" altLang="zh-CN" dirty="0" smtClean="0">
                <a:ln>
                  <a:noFill/>
                </a:ln>
                <a:solidFill>
                  <a:srgbClr val="000000"/>
                </a:solidFill>
                <a:effectLst/>
                <a:latin typeface="Arial Unicode MS" panose="020B0604020202020204" pitchFamily="34" charset="-122"/>
                <a:ea typeface="JetBrains Mono"/>
                <a:sym typeface="+mn-ea"/>
              </a:rPr>
              <a:t>tb_msg_</a:t>
            </a:r>
            <a:r>
              <a:rPr lang="en-US" altLang="zh-CN" dirty="0" smtClean="0">
                <a:ln>
                  <a:noFill/>
                </a:ln>
                <a:solidFill>
                  <a:srgbClr val="000000"/>
                </a:solidFill>
                <a:effectLst/>
                <a:latin typeface="Arial Unicode MS" panose="020B0604020202020204" pitchFamily="34" charset="-122"/>
                <a:ea typeface="JetBrains Mono"/>
                <a:sym typeface="+mn-ea"/>
              </a:rPr>
              <a:t>source </a:t>
            </a:r>
            <a:r>
              <a:rPr lang="zh-CN" altLang="en-US">
                <a:sym typeface="+mn-ea"/>
              </a:rPr>
              <a:t>查询数据进行数据过滤和转换，并将结果写入到：</a:t>
            </a:r>
            <a:r>
              <a:rPr lang="zh-CN" altLang="zh-CN" dirty="0" smtClean="0">
                <a:ln>
                  <a:noFill/>
                </a:ln>
                <a:solidFill>
                  <a:srgbClr val="000000"/>
                </a:solidFill>
                <a:effectLst/>
                <a:latin typeface="Arial Unicode MS" panose="020B0604020202020204" pitchFamily="34" charset="-122"/>
                <a:ea typeface="JetBrains Mono"/>
                <a:sym typeface="+mn-ea"/>
              </a:rPr>
              <a:t>tb_msg_etl</a:t>
            </a:r>
            <a:r>
              <a:rPr lang="zh-CN" altLang="en-US">
                <a:sym typeface="+mn-ea"/>
              </a:rPr>
              <a:t>表中的操作</a:t>
            </a:r>
            <a:endParaRPr lang="zh-CN" altLang="en-US">
              <a:sym typeface="+mn-ea"/>
            </a:endParaRPr>
          </a:p>
          <a:p>
            <a:pPr algn="l">
              <a:buClrTx/>
              <a:buSzTx/>
            </a:pPr>
            <a:r>
              <a:rPr lang="zh-CN" altLang="en-US">
                <a:sym typeface="+mn-ea"/>
              </a:rPr>
              <a:t>这种操作，本质上是一种简单的</a:t>
            </a:r>
            <a:r>
              <a:rPr lang="en-US" altLang="zh-CN">
                <a:sym typeface="+mn-ea"/>
              </a:rPr>
              <a:t>ETL</a:t>
            </a:r>
            <a:r>
              <a:rPr lang="zh-CN" altLang="en-US">
                <a:sym typeface="+mn-ea"/>
              </a:rPr>
              <a:t>行为。</a:t>
            </a:r>
            <a:endParaRPr lang="zh-CN" altLang="en-US">
              <a:sym typeface="+mn-ea"/>
            </a:endParaRPr>
          </a:p>
          <a:p>
            <a:pPr algn="l">
              <a:buClrTx/>
              <a:buSzTx/>
            </a:pPr>
            <a:r>
              <a:rPr lang="en-US" altLang="zh-CN">
                <a:sym typeface="+mn-ea"/>
              </a:rPr>
              <a:t>ETL</a:t>
            </a:r>
            <a:r>
              <a:rPr lang="zh-CN" altLang="en-US">
                <a:sym typeface="+mn-ea"/>
              </a:rPr>
              <a:t>：</a:t>
            </a:r>
            <a:endParaRPr lang="zh-CN" altLang="en-US">
              <a:sym typeface="+mn-ea"/>
            </a:endParaRPr>
          </a:p>
          <a:p>
            <a:pPr marL="285750" indent="-285750" algn="l">
              <a:buClrTx/>
              <a:buSzTx/>
              <a:buFont typeface="Arial" panose="020B0604020202020204" pitchFamily="34" charset="0"/>
              <a:buChar char="•"/>
            </a:pPr>
            <a:r>
              <a:rPr lang="en-US" altLang="zh-CN">
                <a:sym typeface="+mn-ea"/>
              </a:rPr>
              <a:t>E</a:t>
            </a:r>
            <a:r>
              <a:rPr lang="zh-CN" altLang="en-US">
                <a:sym typeface="+mn-ea"/>
              </a:rPr>
              <a:t>，</a:t>
            </a:r>
            <a:r>
              <a:rPr lang="en-US" altLang="zh-CN">
                <a:sym typeface="+mn-ea"/>
              </a:rPr>
              <a:t>Extract</a:t>
            </a:r>
            <a:r>
              <a:rPr lang="zh-CN" altLang="en-US">
                <a:sym typeface="+mn-ea"/>
              </a:rPr>
              <a:t>，抽取</a:t>
            </a:r>
            <a:endParaRPr lang="zh-CN" altLang="en-US">
              <a:sym typeface="+mn-ea"/>
            </a:endParaRPr>
          </a:p>
          <a:p>
            <a:pPr marL="285750" indent="-285750" algn="l">
              <a:buClrTx/>
              <a:buSzTx/>
              <a:buFont typeface="Arial" panose="020B0604020202020204" pitchFamily="34" charset="0"/>
              <a:buChar char="•"/>
            </a:pPr>
            <a:r>
              <a:rPr lang="en-US" altLang="zh-CN">
                <a:sym typeface="+mn-ea"/>
              </a:rPr>
              <a:t>T</a:t>
            </a:r>
            <a:r>
              <a:rPr lang="zh-CN" altLang="en-US">
                <a:sym typeface="+mn-ea"/>
              </a:rPr>
              <a:t>，</a:t>
            </a:r>
            <a:r>
              <a:rPr lang="en-US" altLang="zh-CN">
                <a:sym typeface="+mn-ea"/>
              </a:rPr>
              <a:t>Transform</a:t>
            </a:r>
            <a:r>
              <a:rPr lang="zh-CN" altLang="en-US">
                <a:sym typeface="+mn-ea"/>
              </a:rPr>
              <a:t>，转换</a:t>
            </a:r>
            <a:endParaRPr lang="zh-CN" altLang="en-US">
              <a:sym typeface="+mn-ea"/>
            </a:endParaRPr>
          </a:p>
          <a:p>
            <a:pPr marL="285750" indent="-285750" algn="l">
              <a:buClrTx/>
              <a:buSzTx/>
              <a:buFont typeface="Arial" panose="020B0604020202020204" pitchFamily="34" charset="0"/>
              <a:buChar char="•"/>
            </a:pPr>
            <a:r>
              <a:rPr lang="en-US" altLang="zh-CN">
                <a:sym typeface="+mn-ea"/>
              </a:rPr>
              <a:t>L</a:t>
            </a:r>
            <a:r>
              <a:rPr lang="zh-CN" altLang="en-US">
                <a:sym typeface="+mn-ea"/>
              </a:rPr>
              <a:t>，</a:t>
            </a:r>
            <a:r>
              <a:rPr lang="en-US" altLang="zh-CN">
                <a:sym typeface="+mn-ea"/>
              </a:rPr>
              <a:t>Load</a:t>
            </a:r>
            <a:r>
              <a:rPr lang="zh-CN" altLang="en-US">
                <a:sym typeface="+mn-ea"/>
              </a:rPr>
              <a:t>，加载</a:t>
            </a:r>
            <a:endParaRPr lang="zh-CN" altLang="en-US">
              <a:sym typeface="+mn-ea"/>
            </a:endParaRPr>
          </a:p>
          <a:p>
            <a:pPr algn="l">
              <a:buClrTx/>
              <a:buSzTx/>
              <a:buFont typeface="Arial" panose="020B0604020202020204" pitchFamily="34" charset="0"/>
            </a:pPr>
            <a:r>
              <a:rPr lang="zh-CN" altLang="en-US">
                <a:sym typeface="+mn-ea"/>
              </a:rPr>
              <a:t>从</a:t>
            </a:r>
            <a:r>
              <a:rPr lang="en-US" altLang="zh-CN">
                <a:sym typeface="+mn-ea"/>
              </a:rPr>
              <a:t>A</a:t>
            </a:r>
            <a:r>
              <a:rPr lang="zh-CN" altLang="en-US">
                <a:sym typeface="+mn-ea"/>
              </a:rPr>
              <a:t>抽取数据</a:t>
            </a:r>
            <a:r>
              <a:rPr lang="en-US" altLang="zh-CN">
                <a:sym typeface="+mn-ea"/>
              </a:rPr>
              <a:t>(E)</a:t>
            </a:r>
            <a:r>
              <a:rPr lang="zh-CN" altLang="en-US">
                <a:sym typeface="+mn-ea"/>
              </a:rPr>
              <a:t>，进行数据转换过滤</a:t>
            </a:r>
            <a:r>
              <a:rPr lang="en-US" altLang="zh-CN">
                <a:sym typeface="+mn-ea"/>
              </a:rPr>
              <a:t>(T)</a:t>
            </a:r>
            <a:r>
              <a:rPr lang="zh-CN" altLang="en-US">
                <a:sym typeface="+mn-ea"/>
              </a:rPr>
              <a:t>，将结果加载到</a:t>
            </a:r>
            <a:r>
              <a:rPr lang="en-US" altLang="zh-CN">
                <a:sym typeface="+mn-ea"/>
              </a:rPr>
              <a:t>B(L)</a:t>
            </a:r>
            <a:r>
              <a:rPr lang="zh-CN" altLang="en-US">
                <a:sym typeface="+mn-ea"/>
              </a:rPr>
              <a:t>，就是</a:t>
            </a:r>
            <a:r>
              <a:rPr lang="en-US" altLang="zh-CN">
                <a:sym typeface="+mn-ea"/>
              </a:rPr>
              <a:t>ETL</a:t>
            </a:r>
            <a:r>
              <a:rPr lang="zh-CN" altLang="en-US">
                <a:sym typeface="+mn-ea"/>
              </a:rPr>
              <a:t>啦</a:t>
            </a:r>
            <a:endParaRPr lang="zh-CN" altLang="en-US">
              <a:sym typeface="+mn-ea"/>
            </a:endParaRPr>
          </a:p>
          <a:p>
            <a:pPr algn="l">
              <a:buClrTx/>
              <a:buSzTx/>
              <a:buFont typeface="Arial" panose="020B0604020202020204" pitchFamily="34" charset="0"/>
            </a:pPr>
            <a:r>
              <a:rPr lang="en-US" altLang="zh-CN">
                <a:sym typeface="+mn-ea"/>
              </a:rPr>
              <a:t>ETL</a:t>
            </a:r>
            <a:r>
              <a:rPr lang="zh-CN" altLang="en-US">
                <a:sym typeface="+mn-ea"/>
              </a:rPr>
              <a:t>在大数据系统中是非常常见的，后续我们还会继续接触到它。</a:t>
            </a:r>
            <a:endParaRPr lang="zh-CN" altLang="en-US">
              <a:sym typeface="+mn-ea"/>
            </a:endParaRPr>
          </a:p>
          <a:p>
            <a:pPr algn="l">
              <a:buClrTx/>
              <a:buSzTx/>
              <a:buFont typeface="Arial" panose="020B0604020202020204" pitchFamily="34" charset="0"/>
            </a:pPr>
            <a:r>
              <a:rPr lang="zh-CN" altLang="en-US">
                <a:sym typeface="+mn-ea"/>
              </a:rPr>
              <a:t>目前简单了解一下即可。</a:t>
            </a:r>
            <a:endParaRPr lang="zh-CN" altLang="en-US">
              <a:sym typeface="+mn-e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pPr algn="l"/>
            <a:r>
              <a:rPr lang="zh-CN" altLang="en-US" dirty="0"/>
              <a:t>数据查询</a:t>
            </a:r>
            <a:endParaRPr lang="zh-CN" altLang="en-US" dirty="0"/>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endParaRPr lang="zh-CN" altLang="en-US" dirty="0">
              <a:solidFill>
                <a:srgbClr val="FF0000"/>
              </a:solidFill>
              <a:sym typeface="+mn-ea"/>
            </a:endParaRPr>
          </a:p>
        </p:txBody>
      </p:sp>
      <p:pic>
        <p:nvPicPr>
          <p:cNvPr id="3" name="图形 2" descr="303b32313537333932333bbcfdcdb7"/>
          <p:cNvPicPr>
            <a:picLocks noChangeAspect="1"/>
          </p:cNvPicPr>
          <p:nvPr>
            <p:custDataLst>
              <p:tags r:id="rId1"/>
            </p:custDataLst>
          </p:nvPr>
        </p:nvPicPr>
        <p:blipFill>
          <a:blip r:embed="rId2"/>
          <a:stretch>
            <a:fillRect/>
          </a:stretch>
        </p:blipFill>
        <p:spPr>
          <a:xfrm>
            <a:off x="4655776" y="412079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3"/>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4"/>
              </p:custDataLst>
            </p:nvPr>
          </p:nvSpPr>
          <p:spPr>
            <a:xfrm>
              <a:off x="12661" y="1204"/>
              <a:ext cx="4266"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需求分析</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5"/>
              </p:custDataLst>
            </p:nvPr>
          </p:nvSpPr>
          <p:spPr>
            <a:xfrm>
              <a:off x="12661" y="1998"/>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ETL数据清洗</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sp>
          <p:nvSpPr>
            <p:cNvPr id="6" name="文本框 5"/>
            <p:cNvSpPr txBox="1"/>
            <p:nvPr>
              <p:custDataLst>
                <p:tags r:id="rId6"/>
              </p:custDataLst>
            </p:nvPr>
          </p:nvSpPr>
          <p:spPr>
            <a:xfrm>
              <a:off x="12662" y="2792"/>
              <a:ext cx="4265" cy="483"/>
            </a:xfrm>
            <a:prstGeom prst="rect">
              <a:avLst/>
            </a:prstGeom>
            <a:noFill/>
          </p:spPr>
          <p:txBody>
            <a:bodyPr wrap="square" rtlCol="0">
              <a:spAutoFit/>
            </a:bodyPr>
            <a:p>
              <a:pPr algn="l">
                <a:buClrTx/>
                <a:buSzTx/>
                <a:buFontTx/>
              </a:pPr>
              <a:r>
                <a:rPr lang="zh-CN" sz="1400">
                  <a:solidFill>
                    <a:srgbClr val="FF0000"/>
                  </a:solidFill>
                  <a:latin typeface="阿里巴巴普惠体" panose="00020600040101010101" pitchFamily="18" charset="-122"/>
                  <a:ea typeface="阿里巴巴普惠体" panose="00020600040101010101" pitchFamily="18" charset="-122"/>
                  <a:sym typeface="+mn-ea"/>
                </a:rPr>
                <a:t>指标计算</a:t>
              </a:r>
              <a:endParaRPr lang="zh-CN"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8" name="文本框 7"/>
            <p:cNvSpPr txBox="1"/>
            <p:nvPr>
              <p:custDataLst>
                <p:tags r:id="rId7"/>
              </p:custDataLst>
            </p:nvPr>
          </p:nvSpPr>
          <p:spPr>
            <a:xfrm>
              <a:off x="12661" y="3586"/>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可视化展现</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基于</a:t>
            </a:r>
            <a:r>
              <a:rPr lang="en-US" altLang="zh-CN" sz="1600" dirty="0">
                <a:solidFill>
                  <a:srgbClr val="FF0000"/>
                </a:solidFill>
              </a:rPr>
              <a:t>Hive</a:t>
            </a:r>
            <a:r>
              <a:rPr lang="zh-CN" altLang="en-US" sz="1600" dirty="0">
                <a:solidFill>
                  <a:srgbClr val="FF0000"/>
                </a:solidFill>
              </a:rPr>
              <a:t>完成需求的各个指标</a:t>
            </a:r>
            <a:r>
              <a:rPr lang="zh-CN" altLang="en-US" sz="1600" dirty="0">
                <a:solidFill>
                  <a:srgbClr val="FF0000"/>
                </a:solidFill>
              </a:rPr>
              <a:t>计算</a:t>
            </a:r>
            <a:endParaRPr lang="zh-CN" altLang="en-US" sz="1600" dirty="0">
              <a:solidFill>
                <a:srgbClr val="FF0000"/>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body" sz="quarter" idx="10"/>
          </p:nvPr>
        </p:nvSpPr>
        <p:spPr bwMode="auto">
          <a:xfrm>
            <a:off x="710880" y="101401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pPr>
            <a:r>
              <a:rPr kumimoji="0" lang="zh-CN" altLang="en-US" i="0" u="none" strike="noStrike" cap="none" normalizeH="0" baseline="0" dirty="0" smtClean="0">
                <a:ln>
                  <a:noFill/>
                </a:ln>
                <a:solidFill>
                  <a:schemeClr val="tx1"/>
                </a:solidFill>
                <a:effectLst/>
              </a:rPr>
              <a:t>需求</a:t>
            </a:r>
            <a:endParaRPr kumimoji="0" lang="en-US" altLang="zh-CN" i="0" u="none" strike="noStrike" cap="none" normalizeH="0" baseline="0" dirty="0" smtClean="0">
              <a:ln>
                <a:noFill/>
              </a:ln>
              <a:solidFill>
                <a:schemeClr val="tx1"/>
              </a:solidFill>
              <a:effectLst/>
            </a:endParaRPr>
          </a:p>
        </p:txBody>
      </p:sp>
      <p:sp>
        <p:nvSpPr>
          <p:cNvPr id="14"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endParaRPr kumimoji="1" lang="zh-CN" altLang="en-US" dirty="0"/>
          </a:p>
        </p:txBody>
      </p:sp>
      <p:sp>
        <p:nvSpPr>
          <p:cNvPr id="2" name="文本占位符 1"/>
          <p:cNvSpPr>
            <a:spLocks noGrp="1"/>
          </p:cNvSpPr>
          <p:nvPr>
            <p:ph type="body" sz="quarter" idx="11"/>
          </p:nvPr>
        </p:nvSpPr>
        <p:spPr/>
        <p:txBody>
          <a:bodyPr/>
          <a:lstStyle/>
          <a:p>
            <a:r>
              <a:rPr lang="zh-CN" altLang="en-US" dirty="0"/>
              <a:t>统计今日</a:t>
            </a:r>
            <a:r>
              <a:rPr lang="zh-CN" altLang="en-US" dirty="0">
                <a:solidFill>
                  <a:srgbClr val="92D050"/>
                </a:solidFill>
              </a:rPr>
              <a:t>总消息量</a:t>
            </a:r>
            <a:endParaRPr lang="zh-CN" altLang="en-US" dirty="0">
              <a:solidFill>
                <a:srgbClr val="92D050"/>
              </a:solidFill>
            </a:endParaRPr>
          </a:p>
          <a:p>
            <a:r>
              <a:rPr lang="zh-CN" altLang="en-US" dirty="0"/>
              <a:t>统计今日</a:t>
            </a:r>
            <a:r>
              <a:rPr lang="zh-CN" altLang="en-US" dirty="0">
                <a:solidFill>
                  <a:srgbClr val="92D050"/>
                </a:solidFill>
              </a:rPr>
              <a:t>每小时</a:t>
            </a:r>
            <a:r>
              <a:rPr lang="zh-CN" altLang="en-US" dirty="0"/>
              <a:t>消息量、发送和接收用户数</a:t>
            </a:r>
            <a:endParaRPr lang="zh-CN" altLang="en-US" dirty="0"/>
          </a:p>
          <a:p>
            <a:r>
              <a:rPr lang="zh-CN" altLang="en-US" dirty="0"/>
              <a:t>统计今日</a:t>
            </a:r>
            <a:r>
              <a:rPr lang="zh-CN" altLang="en-US" dirty="0">
                <a:solidFill>
                  <a:srgbClr val="92D050"/>
                </a:solidFill>
              </a:rPr>
              <a:t>各地区</a:t>
            </a:r>
            <a:r>
              <a:rPr lang="zh-CN" altLang="en-US" dirty="0"/>
              <a:t>发送消息数据量</a:t>
            </a:r>
            <a:endParaRPr lang="zh-CN" altLang="en-US" dirty="0"/>
          </a:p>
          <a:p>
            <a:r>
              <a:rPr lang="zh-CN" altLang="en-US" dirty="0"/>
              <a:t>统计今日发送消息和接收消息的</a:t>
            </a:r>
            <a:r>
              <a:rPr lang="zh-CN" altLang="en-US" dirty="0">
                <a:solidFill>
                  <a:srgbClr val="92D050"/>
                </a:solidFill>
              </a:rPr>
              <a:t>用户数</a:t>
            </a:r>
            <a:endParaRPr lang="zh-CN" altLang="en-US" dirty="0">
              <a:solidFill>
                <a:srgbClr val="92D050"/>
              </a:solidFill>
            </a:endParaRPr>
          </a:p>
          <a:p>
            <a:r>
              <a:rPr lang="zh-CN" altLang="en-US" dirty="0"/>
              <a:t>统计今日</a:t>
            </a:r>
            <a:r>
              <a:rPr lang="zh-CN" altLang="en-US" dirty="0">
                <a:solidFill>
                  <a:srgbClr val="92D050"/>
                </a:solidFill>
              </a:rPr>
              <a:t>发送消息最多的</a:t>
            </a:r>
            <a:r>
              <a:rPr lang="en-US" altLang="zh-CN" dirty="0">
                <a:solidFill>
                  <a:srgbClr val="92D050"/>
                </a:solidFill>
              </a:rPr>
              <a:t>Top10</a:t>
            </a:r>
            <a:r>
              <a:rPr lang="zh-CN" altLang="en-US" dirty="0">
                <a:solidFill>
                  <a:srgbClr val="92D050"/>
                </a:solidFill>
              </a:rPr>
              <a:t>用户</a:t>
            </a:r>
            <a:endParaRPr lang="zh-CN" altLang="en-US" dirty="0">
              <a:solidFill>
                <a:srgbClr val="92D050"/>
              </a:solidFill>
            </a:endParaRPr>
          </a:p>
          <a:p>
            <a:r>
              <a:rPr lang="zh-CN" altLang="en-US" dirty="0"/>
              <a:t>统计今日</a:t>
            </a:r>
            <a:r>
              <a:rPr lang="zh-CN" altLang="en-US" dirty="0">
                <a:solidFill>
                  <a:srgbClr val="92D050"/>
                </a:solidFill>
              </a:rPr>
              <a:t>接收消息最多的</a:t>
            </a:r>
            <a:r>
              <a:rPr lang="en-US" altLang="zh-CN" dirty="0">
                <a:solidFill>
                  <a:srgbClr val="92D050"/>
                </a:solidFill>
              </a:rPr>
              <a:t>Top10</a:t>
            </a:r>
            <a:r>
              <a:rPr lang="zh-CN" altLang="en-US" dirty="0">
                <a:solidFill>
                  <a:srgbClr val="92D050"/>
                </a:solidFill>
              </a:rPr>
              <a:t>用户</a:t>
            </a:r>
            <a:endParaRPr lang="zh-CN" altLang="en-US" dirty="0">
              <a:solidFill>
                <a:srgbClr val="92D050"/>
              </a:solidFill>
            </a:endParaRPr>
          </a:p>
          <a:p>
            <a:r>
              <a:rPr lang="zh-CN" altLang="en-US" dirty="0"/>
              <a:t>统计发送人的</a:t>
            </a:r>
            <a:r>
              <a:rPr lang="zh-CN" altLang="en-US" dirty="0">
                <a:solidFill>
                  <a:srgbClr val="92D050"/>
                </a:solidFill>
              </a:rPr>
              <a:t>手机型号分布情况</a:t>
            </a:r>
            <a:endParaRPr lang="zh-CN" altLang="en-US" dirty="0">
              <a:solidFill>
                <a:srgbClr val="92D050"/>
              </a:solidFill>
            </a:endParaRPr>
          </a:p>
          <a:p>
            <a:r>
              <a:rPr lang="zh-CN" altLang="en-US" dirty="0"/>
              <a:t>统计发送人的</a:t>
            </a:r>
            <a:r>
              <a:rPr lang="zh-CN" altLang="en-US" dirty="0">
                <a:solidFill>
                  <a:srgbClr val="92D050"/>
                </a:solidFill>
              </a:rPr>
              <a:t>设备操作系统分布情况</a:t>
            </a:r>
            <a:endParaRPr lang="zh-CN" altLang="en-US" dirty="0">
              <a:solidFill>
                <a:srgbClr val="92D050"/>
              </a:solidFill>
            </a:endParaRPr>
          </a:p>
          <a:p>
            <a:endParaRPr lang="zh-CN" altLang="en-US"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t="7638"/>
          <a:stretch>
            <a:fillRect/>
          </a:stretch>
        </p:blipFill>
        <p:spPr>
          <a:xfrm>
            <a:off x="5375910" y="1755775"/>
            <a:ext cx="6527165" cy="3970655"/>
          </a:xfrm>
          <a:prstGeom prst="rect">
            <a:avLst/>
          </a:prstGeom>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smtClean="0"/>
              <a:t>需求指标统计</a:t>
            </a:r>
            <a:endParaRPr kumimoji="1" lang="zh-CN" altLang="en-US" dirty="0"/>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指标</a:t>
            </a:r>
            <a:r>
              <a:rPr lang="en-US" altLang="zh-CN" dirty="0" smtClean="0"/>
              <a:t>1</a:t>
            </a:r>
            <a:r>
              <a:rPr lang="zh-CN" altLang="en-US" dirty="0" smtClean="0"/>
              <a:t>：统计</a:t>
            </a:r>
            <a:r>
              <a:rPr lang="zh-CN" altLang="en-US" dirty="0">
                <a:solidFill>
                  <a:srgbClr val="C00000"/>
                </a:solidFill>
              </a:rPr>
              <a:t>今日</a:t>
            </a:r>
            <a:r>
              <a:rPr lang="zh-CN" altLang="en-US" dirty="0"/>
              <a:t>消息</a:t>
            </a:r>
            <a:r>
              <a:rPr lang="zh-CN" altLang="en-US" dirty="0">
                <a:solidFill>
                  <a:srgbClr val="92D050"/>
                </a:solidFill>
              </a:rPr>
              <a:t>总量</a:t>
            </a:r>
            <a:endParaRPr lang="zh-CN" altLang="en-US" dirty="0">
              <a:solidFill>
                <a:srgbClr val="92D050"/>
              </a:solidFill>
            </a:endParaRPr>
          </a:p>
        </p:txBody>
      </p:sp>
      <p:pic>
        <p:nvPicPr>
          <p:cNvPr id="7" name="图片 6"/>
          <p:cNvPicPr>
            <a:picLocks noChangeAspect="1"/>
          </p:cNvPicPr>
          <p:nvPr/>
        </p:nvPicPr>
        <p:blipFill>
          <a:blip r:embed="rId1"/>
          <a:stretch>
            <a:fillRect/>
          </a:stretch>
        </p:blipFill>
        <p:spPr>
          <a:xfrm>
            <a:off x="1030942" y="5423649"/>
            <a:ext cx="7598989" cy="959161"/>
          </a:xfrm>
          <a:prstGeom prst="rect">
            <a:avLst/>
          </a:prstGeom>
        </p:spPr>
      </p:pic>
      <p:sp>
        <p:nvSpPr>
          <p:cNvPr id="3" name="文本框 2"/>
          <p:cNvSpPr txBox="1"/>
          <p:nvPr/>
        </p:nvSpPr>
        <p:spPr>
          <a:xfrm>
            <a:off x="1031240" y="2708593"/>
            <a:ext cx="5080000" cy="2030095"/>
          </a:xfrm>
          <a:prstGeom prst="rect">
            <a:avLst/>
          </a:prstGeom>
          <a:noFill/>
          <a:ln w="9525">
            <a:noFill/>
          </a:ln>
        </p:spPr>
        <p:txBody>
          <a:bodyPr>
            <a:spAutoFit/>
          </a:bodyPr>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r>
              <a:rPr lang="en-US" sz="1400" b="1">
                <a:solidFill>
                  <a:srgbClr val="800000"/>
                </a:solidFill>
                <a:latin typeface="Consolas" panose="020B0609020204030204" charset="0"/>
                <a:ea typeface="宋体" panose="02010600030101010101" pitchFamily="2" charset="-122"/>
                <a:cs typeface="Consolas" panose="020B0609020204030204" charset="0"/>
              </a:rPr>
              <a:t>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tb_rs_total_msg_cnt </a:t>
            </a:r>
            <a:r>
              <a:rPr lang="en-US" sz="1400" b="1">
                <a:solidFill>
                  <a:srgbClr val="800000"/>
                </a:solidFill>
                <a:latin typeface="Consolas" panose="020B0609020204030204" charset="0"/>
                <a:ea typeface="宋体" panose="02010600030101010101" pitchFamily="2" charset="-122"/>
                <a:cs typeface="Consolas" panose="020B0609020204030204" charset="0"/>
              </a:rPr>
              <a:t>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"每日消息总量"</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SELECT</a:t>
            </a:r>
            <a:r>
              <a:rPr lang="en-US" sz="1400" b="0">
                <a:solidFill>
                  <a:srgbClr val="000000"/>
                </a:solidFill>
                <a:latin typeface="Consolas" panose="020B0609020204030204" charset="0"/>
                <a:ea typeface="宋体" panose="02010600030101010101" pitchFamily="2" charset="-122"/>
                <a:cs typeface="Consolas" panose="020B0609020204030204" charset="0"/>
              </a:rPr>
              <a:t>     msg_day, </a:t>
            </a:r>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total_msg_cnt </a:t>
            </a:r>
            <a:r>
              <a:rPr lang="en-US" sz="1400" b="1">
                <a:solidFill>
                  <a:srgbClr val="800000"/>
                </a:solidFill>
                <a:latin typeface="Consolas" panose="020B0609020204030204" charset="0"/>
                <a:ea typeface="宋体" panose="02010600030101010101" pitchFamily="2" charset="-122"/>
                <a:cs typeface="Consolas" panose="020B0609020204030204" charset="0"/>
              </a:rPr>
              <a:t>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r>
              <a:rPr lang="en-US" sz="1400" b="1">
                <a:solidFill>
                  <a:srgbClr val="800000"/>
                </a:solidFill>
                <a:latin typeface="Consolas" panose="020B0609020204030204" charset="0"/>
                <a:ea typeface="宋体" panose="02010600030101010101" pitchFamily="2" charset="-122"/>
                <a:cs typeface="Consolas" panose="020B0609020204030204" charset="0"/>
              </a:rPr>
              <a:t>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msg_day</a:t>
            </a:r>
            <a:r>
              <a:rPr lang="en-US" sz="1400" b="0">
                <a:solidFill>
                  <a:srgbClr val="FF0000"/>
                </a:solidFill>
                <a:latin typeface="Consolas" panose="020B0609020204030204" charset="0"/>
                <a:ea typeface="宋体" panose="02010600030101010101" pitchFamily="2" charset="-122"/>
                <a:cs typeface="Consolas" panose="020B0609020204030204" charset="0"/>
              </a:rPr>
              <a:t>;</a:t>
            </a:r>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smtClean="0"/>
              <a:t>需求指标统计</a:t>
            </a:r>
            <a:endParaRPr kumimoji="1" lang="zh-CN" altLang="en-US" dirty="0"/>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指标</a:t>
            </a:r>
            <a:r>
              <a:rPr lang="en-US" altLang="zh-CN" dirty="0" smtClean="0"/>
              <a:t>2</a:t>
            </a:r>
            <a:r>
              <a:rPr lang="zh-CN" altLang="en-US" dirty="0" smtClean="0"/>
              <a:t>：</a:t>
            </a:r>
            <a:r>
              <a:rPr lang="zh-CN" altLang="en-US" dirty="0"/>
              <a:t>统计</a:t>
            </a:r>
            <a:r>
              <a:rPr lang="zh-CN" altLang="en-US" dirty="0">
                <a:solidFill>
                  <a:srgbClr val="C00000"/>
                </a:solidFill>
              </a:rPr>
              <a:t>每小时</a:t>
            </a:r>
            <a:r>
              <a:rPr lang="zh-CN" altLang="en-US" dirty="0">
                <a:solidFill>
                  <a:srgbClr val="92D050"/>
                </a:solidFill>
              </a:rPr>
              <a:t>消息量</a:t>
            </a:r>
            <a:r>
              <a:rPr lang="zh-CN" altLang="en-US" dirty="0"/>
              <a:t>、</a:t>
            </a:r>
            <a:r>
              <a:rPr lang="zh-CN" altLang="en-US" dirty="0">
                <a:solidFill>
                  <a:srgbClr val="92D050"/>
                </a:solidFill>
              </a:rPr>
              <a:t>发送</a:t>
            </a:r>
            <a:r>
              <a:rPr lang="zh-CN" altLang="en-US" dirty="0"/>
              <a:t>和</a:t>
            </a:r>
            <a:r>
              <a:rPr lang="zh-CN" altLang="en-US" dirty="0">
                <a:solidFill>
                  <a:srgbClr val="92D050"/>
                </a:solidFill>
              </a:rPr>
              <a:t>接收用户数</a:t>
            </a:r>
            <a:endParaRPr lang="zh-CN" altLang="en-US" dirty="0">
              <a:solidFill>
                <a:srgbClr val="92D050"/>
              </a:solidFill>
            </a:endParaRPr>
          </a:p>
        </p:txBody>
      </p:sp>
      <p:pic>
        <p:nvPicPr>
          <p:cNvPr id="8" name="图片 7"/>
          <p:cNvPicPr>
            <a:picLocks noChangeAspect="1"/>
          </p:cNvPicPr>
          <p:nvPr/>
        </p:nvPicPr>
        <p:blipFill>
          <a:blip r:embed="rId1"/>
          <a:stretch>
            <a:fillRect/>
          </a:stretch>
        </p:blipFill>
        <p:spPr>
          <a:xfrm>
            <a:off x="6671945" y="2493010"/>
            <a:ext cx="5128260" cy="3576955"/>
          </a:xfrm>
          <a:prstGeom prst="rect">
            <a:avLst/>
          </a:prstGeom>
        </p:spPr>
      </p:pic>
      <p:sp>
        <p:nvSpPr>
          <p:cNvPr id="100" name="文本框 99"/>
          <p:cNvSpPr txBox="1"/>
          <p:nvPr/>
        </p:nvSpPr>
        <p:spPr>
          <a:xfrm>
            <a:off x="767080" y="2564765"/>
            <a:ext cx="5080000" cy="2676525"/>
          </a:xfrm>
          <a:prstGeom prst="rect">
            <a:avLst/>
          </a:prstGeom>
          <a:noFill/>
          <a:ln w="9525">
            <a:noFill/>
          </a:ln>
        </p:spPr>
        <p:txBody>
          <a:bodyPr>
            <a:spAutoFit/>
          </a:bodyPr>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r>
              <a:rPr lang="en-US" sz="1400" b="1">
                <a:solidFill>
                  <a:srgbClr val="800000"/>
                </a:solidFill>
                <a:latin typeface="Consolas" panose="020B0609020204030204" charset="0"/>
                <a:ea typeface="宋体" panose="02010600030101010101" pitchFamily="2" charset="-122"/>
                <a:cs typeface="Consolas" panose="020B0609020204030204" charset="0"/>
              </a:rPr>
              <a:t>CREATE 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 NOT EXISTS</a:t>
            </a:r>
            <a:r>
              <a:rPr lang="en-US" sz="1400" b="0">
                <a:solidFill>
                  <a:srgbClr val="000000"/>
                </a:solidFill>
                <a:latin typeface="Consolas" panose="020B0609020204030204" charset="0"/>
                <a:ea typeface="宋体" panose="02010600030101010101" pitchFamily="2" charset="-122"/>
                <a:cs typeface="Consolas" panose="020B0609020204030204" charset="0"/>
              </a:rPr>
              <a:t> tb_rs_hour_msg_cnt </a:t>
            </a:r>
            <a:r>
              <a:rPr lang="en-US" sz="1400" b="1">
                <a:solidFill>
                  <a:srgbClr val="800000"/>
                </a:solidFill>
                <a:latin typeface="Consolas" panose="020B0609020204030204" charset="0"/>
                <a:ea typeface="宋体" panose="02010600030101010101" pitchFamily="2" charset="-122"/>
                <a:cs typeface="Consolas" panose="020B0609020204030204" charset="0"/>
              </a:rPr>
              <a:t>COMMENT </a:t>
            </a:r>
            <a:r>
              <a:rPr lang="zh-CN" sz="1400" b="0">
                <a:solidFill>
                  <a:srgbClr val="000080"/>
                </a:solidFill>
                <a:latin typeface="Consolas" panose="020B0609020204030204" charset="0"/>
                <a:ea typeface="宋体" panose="02010600030101010101" pitchFamily="2" charset="-122"/>
                <a:cs typeface="Consolas" panose="020B0609020204030204" charset="0"/>
              </a:rPr>
              <a:t>"每小时消息量趋势"</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 </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SELECT </a:t>
            </a:r>
            <a:r>
              <a:rPr lang="en-US" sz="1400" b="0">
                <a:solidFill>
                  <a:srgbClr val="000000"/>
                </a:solidFill>
                <a:latin typeface="Consolas" panose="020B0609020204030204" charset="0"/>
                <a:ea typeface="宋体" panose="02010600030101010101" pitchFamily="2" charset="-122"/>
                <a:cs typeface="Consolas" panose="020B0609020204030204" charset="0"/>
              </a:rPr>
              <a:t>     msg_hour, </a:t>
            </a:r>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cs typeface="Consolas" panose="020B0609020204030204" charset="0"/>
                <a:sym typeface="+mn-ea"/>
              </a:rPr>
              <a:t>AS</a:t>
            </a:r>
            <a:r>
              <a:rPr lang="en-US" sz="1400" b="0">
                <a:solidFill>
                  <a:srgbClr val="000000"/>
                </a:solidFill>
                <a:latin typeface="Consolas" panose="020B0609020204030204" charset="0"/>
                <a:ea typeface="宋体" panose="02010600030101010101" pitchFamily="2" charset="-122"/>
                <a:cs typeface="Consolas" panose="020B0609020204030204" charset="0"/>
              </a:rPr>
              <a:t> total_msg_cnt,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cs typeface="Consolas" panose="020B0609020204030204" charset="0"/>
                <a:sym typeface="+mn-ea"/>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a:t>
            </a:r>
            <a:r>
              <a:rPr lang="en-US" sz="1400" b="1">
                <a:solidFill>
                  <a:srgbClr val="800000"/>
                </a:solidFill>
                <a:latin typeface="Consolas" panose="020B0609020204030204" charset="0"/>
                <a:ea typeface="宋体" panose="02010600030101010101" pitchFamily="2" charset="-122"/>
                <a:cs typeface="Consolas" panose="020B0609020204030204" charset="0"/>
              </a:rPr>
              <a:t>DISTINCT</a:t>
            </a:r>
            <a:r>
              <a:rPr lang="en-US" sz="1400" b="0">
                <a:solidFill>
                  <a:srgbClr val="000000"/>
                </a:solidFill>
                <a:latin typeface="Consolas" panose="020B0609020204030204" charset="0"/>
                <a:ea typeface="宋体" panose="02010600030101010101" pitchFamily="2" charset="-122"/>
                <a:cs typeface="Consolas" panose="020B0609020204030204" charset="0"/>
              </a:rPr>
              <a:t> sender_account) </a:t>
            </a:r>
            <a:r>
              <a:rPr lang="en-US" sz="1400" b="1">
                <a:solidFill>
                  <a:srgbClr val="800000"/>
                </a:solidFill>
                <a:latin typeface="Consolas" panose="020B0609020204030204" charset="0"/>
                <a:cs typeface="Consolas" panose="020B0609020204030204" charset="0"/>
                <a:sym typeface="+mn-ea"/>
              </a:rPr>
              <a:t>AS</a:t>
            </a:r>
            <a:r>
              <a:rPr lang="en-US" sz="1400" b="0">
                <a:solidFill>
                  <a:srgbClr val="000000"/>
                </a:solidFill>
                <a:latin typeface="Consolas" panose="020B0609020204030204" charset="0"/>
                <a:ea typeface="宋体" panose="02010600030101010101" pitchFamily="2" charset="-122"/>
                <a:cs typeface="Consolas" panose="020B0609020204030204" charset="0"/>
              </a:rPr>
              <a:t> sender_usr_cnt,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cs typeface="Consolas" panose="020B0609020204030204" charset="0"/>
                <a:sym typeface="+mn-ea"/>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a:t>
            </a:r>
            <a:r>
              <a:rPr lang="en-US" sz="1400" b="1">
                <a:solidFill>
                  <a:srgbClr val="800000"/>
                </a:solidFill>
                <a:latin typeface="Consolas" panose="020B0609020204030204" charset="0"/>
                <a:cs typeface="Consolas" panose="020B0609020204030204" charset="0"/>
                <a:sym typeface="+mn-ea"/>
              </a:rPr>
              <a:t>DISTINCT</a:t>
            </a:r>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receiver_account) </a:t>
            </a:r>
            <a:r>
              <a:rPr lang="en-US" sz="1400" b="1">
                <a:solidFill>
                  <a:srgbClr val="800000"/>
                </a:solidFill>
                <a:latin typeface="Consolas" panose="020B0609020204030204" charset="0"/>
                <a:cs typeface="Consolas" panose="020B0609020204030204" charset="0"/>
                <a:sym typeface="+mn-ea"/>
              </a:rPr>
              <a:t>AS</a:t>
            </a:r>
            <a:r>
              <a:rPr lang="en-US" sz="1400" b="0">
                <a:solidFill>
                  <a:srgbClr val="000000"/>
                </a:solidFill>
                <a:latin typeface="Consolas" panose="020B0609020204030204" charset="0"/>
                <a:ea typeface="宋体" panose="02010600030101010101" pitchFamily="2" charset="-122"/>
                <a:cs typeface="Consolas" panose="020B0609020204030204" charset="0"/>
              </a:rPr>
              <a:t> receiver_usr_cnt</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FROM </a:t>
            </a:r>
            <a:r>
              <a:rPr lang="en-US" sz="1400" b="0">
                <a:solidFill>
                  <a:srgbClr val="000000"/>
                </a:solidFill>
                <a:latin typeface="Consolas" panose="020B0609020204030204" charset="0"/>
                <a:ea typeface="宋体" panose="02010600030101010101" pitchFamily="2" charset="-122"/>
                <a:cs typeface="Consolas" panose="020B0609020204030204" charset="0"/>
              </a:rPr>
              <a:t>db_msg.tb_msg_etl </a:t>
            </a:r>
            <a:r>
              <a:rPr lang="en-US" sz="1400" b="1">
                <a:solidFill>
                  <a:srgbClr val="800000"/>
                </a:solidFill>
                <a:latin typeface="Consolas" panose="020B0609020204030204" charset="0"/>
                <a:ea typeface="宋体" panose="02010600030101010101" pitchFamily="2" charset="-122"/>
                <a:cs typeface="Consolas" panose="020B0609020204030204" charset="0"/>
              </a:rPr>
              <a:t>GROUP BY</a:t>
            </a:r>
            <a:r>
              <a:rPr lang="en-US" sz="1400" b="0">
                <a:solidFill>
                  <a:srgbClr val="000000"/>
                </a:solidFill>
                <a:latin typeface="Consolas" panose="020B0609020204030204" charset="0"/>
                <a:ea typeface="宋体" panose="02010600030101010101" pitchFamily="2" charset="-122"/>
                <a:cs typeface="Consolas" panose="020B0609020204030204" charset="0"/>
              </a:rPr>
              <a:t> msg_hour</a:t>
            </a:r>
            <a:r>
              <a:rPr lang="en-US" sz="1400" b="0">
                <a:solidFill>
                  <a:srgbClr val="FF0000"/>
                </a:solidFill>
                <a:latin typeface="Consolas" panose="020B0609020204030204" charset="0"/>
                <a:ea typeface="宋体" panose="02010600030101010101" pitchFamily="2" charset="-122"/>
                <a:cs typeface="Consolas" panose="020B0609020204030204" charset="0"/>
              </a:rPr>
              <a:t>;</a:t>
            </a:r>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smtClean="0"/>
              <a:t>需求指标统计</a:t>
            </a:r>
            <a:endParaRPr kumimoji="1" lang="zh-CN" altLang="en-US" dirty="0"/>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指标</a:t>
            </a:r>
            <a:r>
              <a:rPr lang="en-US" altLang="zh-CN" dirty="0" smtClean="0"/>
              <a:t>3</a:t>
            </a:r>
            <a:r>
              <a:rPr lang="zh-CN" altLang="en-US" dirty="0" smtClean="0"/>
              <a:t>：</a:t>
            </a:r>
            <a:r>
              <a:rPr lang="zh-CN" altLang="en-US" dirty="0"/>
              <a:t>统计</a:t>
            </a:r>
            <a:r>
              <a:rPr lang="zh-CN" altLang="en-US" dirty="0">
                <a:solidFill>
                  <a:srgbClr val="C00000"/>
                </a:solidFill>
              </a:rPr>
              <a:t>今日各地区</a:t>
            </a:r>
            <a:r>
              <a:rPr lang="zh-CN" altLang="en-US" dirty="0">
                <a:solidFill>
                  <a:srgbClr val="92D050"/>
                </a:solidFill>
              </a:rPr>
              <a:t>发送消息总量</a:t>
            </a:r>
            <a:endParaRPr lang="zh-CN" altLang="en-US" dirty="0">
              <a:solidFill>
                <a:srgbClr val="92D050"/>
              </a:solidFill>
            </a:endParaRPr>
          </a:p>
        </p:txBody>
      </p:sp>
      <p:pic>
        <p:nvPicPr>
          <p:cNvPr id="8" name="图片 7"/>
          <p:cNvPicPr>
            <a:picLocks noChangeAspect="1"/>
          </p:cNvPicPr>
          <p:nvPr/>
        </p:nvPicPr>
        <p:blipFill>
          <a:blip r:embed="rId1"/>
          <a:stretch>
            <a:fillRect/>
          </a:stretch>
        </p:blipFill>
        <p:spPr>
          <a:xfrm>
            <a:off x="5951668" y="2708717"/>
            <a:ext cx="5987864" cy="3067353"/>
          </a:xfrm>
          <a:prstGeom prst="rect">
            <a:avLst/>
          </a:prstGeom>
        </p:spPr>
      </p:pic>
      <p:sp>
        <p:nvSpPr>
          <p:cNvPr id="100" name="文本框 99"/>
          <p:cNvSpPr txBox="1"/>
          <p:nvPr/>
        </p:nvSpPr>
        <p:spPr>
          <a:xfrm>
            <a:off x="767080" y="2852738"/>
            <a:ext cx="5080000" cy="2245360"/>
          </a:xfrm>
          <a:prstGeom prst="rect">
            <a:avLst/>
          </a:prstGeom>
          <a:noFill/>
          <a:ln w="9525">
            <a:noFill/>
          </a:ln>
        </p:spPr>
        <p:txBody>
          <a:bodyPr>
            <a:spAutoFit/>
          </a:bodyPr>
          <a:p>
            <a:pPr marL="0" indent="0"/>
            <a:r>
              <a:rPr lang="en-US" sz="1400" b="1">
                <a:solidFill>
                  <a:srgbClr val="800000"/>
                </a:solidFill>
                <a:latin typeface="Consolas" panose="020B0609020204030204" charset="0"/>
                <a:ea typeface="阿里巴巴普惠体" panose="00020600040101010101" pitchFamily="18" charset="-122"/>
                <a:cs typeface="Consolas" panose="020B0609020204030204" charset="0"/>
              </a:rPr>
              <a:t>CREATE</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TABLE</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IF</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NOT</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EXISTS</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tb_rs_loc_cnt</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COMMENT</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zh-CN" sz="1400" b="0">
                <a:solidFill>
                  <a:srgbClr val="008000"/>
                </a:solidFill>
                <a:latin typeface="Consolas" panose="020B0609020204030204" charset="0"/>
                <a:ea typeface="阿里巴巴普惠体" panose="00020600040101010101" pitchFamily="18" charset="-122"/>
                <a:cs typeface="Consolas" panose="020B0609020204030204" charset="0"/>
              </a:rPr>
              <a:t>'今日各地区发送消息总量'</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AS</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SELECT</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msg_day,      sender_lng,     sender_lat, </a:t>
            </a:r>
            <a:r>
              <a:rPr lang="en-US" sz="1400" b="1">
                <a:solidFill>
                  <a:srgbClr val="000080"/>
                </a:solidFill>
                <a:latin typeface="Consolas" panose="020B0609020204030204" charset="0"/>
                <a:ea typeface="阿里巴巴普惠体" panose="00020600040101010101" pitchFamily="18" charset="-122"/>
                <a:cs typeface="Consolas" panose="020B0609020204030204" charset="0"/>
              </a:rPr>
              <a:t>    COUNT</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AS</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total_msg_cnt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FROM</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db_msg.tb_msg_etl</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GROUP</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BY</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msg_day, sender_lng, sender_lat</a:t>
            </a:r>
            <a:r>
              <a:rPr lang="en-US" sz="1400" b="0">
                <a:solidFill>
                  <a:srgbClr val="FF0000"/>
                </a:solidFill>
                <a:latin typeface="Consolas" panose="020B0609020204030204" charset="0"/>
                <a:ea typeface="阿里巴巴普惠体" panose="00020600040101010101" pitchFamily="18" charset="-122"/>
                <a:cs typeface="Consolas" panose="020B0609020204030204" charset="0"/>
              </a:rPr>
              <a:t>;</a:t>
            </a:r>
            <a:r>
              <a:rPr lang="en-US" sz="1400" b="0">
                <a:latin typeface="Consolas" panose="020B0609020204030204" charset="0"/>
                <a:ea typeface="阿里巴巴普惠体" panose="00020600040101010101" pitchFamily="18" charset="-122"/>
                <a:cs typeface="Consolas" panose="020B0609020204030204" charset="0"/>
              </a:rPr>
              <a:t> </a:t>
            </a:r>
            <a:endParaRPr lang="en-US" altLang="en-US" sz="1400" b="0">
              <a:latin typeface="Consolas" panose="020B0609020204030204" charset="0"/>
              <a:ea typeface="阿里巴巴普惠体" panose="00020600040101010101" pitchFamily="18" charset="-122"/>
              <a:cs typeface="Consolas" panose="020B0609020204030204" charset="0"/>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smtClean="0"/>
              <a:t>需求指标统计</a:t>
            </a:r>
            <a:endParaRPr kumimoji="1" lang="zh-CN" altLang="en-US" dirty="0"/>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指标</a:t>
            </a:r>
            <a:r>
              <a:rPr lang="en-US" altLang="zh-CN" dirty="0" smtClean="0"/>
              <a:t>4</a:t>
            </a:r>
            <a:r>
              <a:rPr lang="zh-CN" altLang="en-US" dirty="0" smtClean="0"/>
              <a:t>：</a:t>
            </a:r>
            <a:r>
              <a:rPr lang="zh-CN" altLang="en-US" dirty="0"/>
              <a:t>统计</a:t>
            </a:r>
            <a:r>
              <a:rPr lang="zh-CN" altLang="en-US" dirty="0">
                <a:solidFill>
                  <a:srgbClr val="C00000"/>
                </a:solidFill>
              </a:rPr>
              <a:t>今日</a:t>
            </a:r>
            <a:r>
              <a:rPr lang="zh-CN" altLang="en-US" dirty="0">
                <a:solidFill>
                  <a:srgbClr val="92D050"/>
                </a:solidFill>
              </a:rPr>
              <a:t>发送</a:t>
            </a:r>
            <a:r>
              <a:rPr lang="zh-CN" altLang="en-US" dirty="0"/>
              <a:t>和</a:t>
            </a:r>
            <a:r>
              <a:rPr lang="zh-CN" altLang="en-US" dirty="0">
                <a:solidFill>
                  <a:srgbClr val="92D050"/>
                </a:solidFill>
              </a:rPr>
              <a:t>接收用户人数</a:t>
            </a:r>
            <a:endParaRPr lang="zh-CN" altLang="en-US" dirty="0">
              <a:solidFill>
                <a:srgbClr val="92D050"/>
              </a:solidFill>
            </a:endParaRPr>
          </a:p>
        </p:txBody>
      </p:sp>
      <p:pic>
        <p:nvPicPr>
          <p:cNvPr id="9" name="图片 8"/>
          <p:cNvPicPr>
            <a:picLocks noChangeAspect="1"/>
          </p:cNvPicPr>
          <p:nvPr/>
        </p:nvPicPr>
        <p:blipFill>
          <a:blip r:embed="rId1"/>
          <a:stretch>
            <a:fillRect/>
          </a:stretch>
        </p:blipFill>
        <p:spPr>
          <a:xfrm>
            <a:off x="1074371" y="5585899"/>
            <a:ext cx="9350189" cy="857930"/>
          </a:xfrm>
          <a:prstGeom prst="rect">
            <a:avLst/>
          </a:prstGeom>
        </p:spPr>
      </p:pic>
      <p:sp>
        <p:nvSpPr>
          <p:cNvPr id="100" name="文本框 99"/>
          <p:cNvSpPr txBox="1"/>
          <p:nvPr/>
        </p:nvSpPr>
        <p:spPr>
          <a:xfrm>
            <a:off x="1074420" y="2348548"/>
            <a:ext cx="5080000" cy="2461260"/>
          </a:xfrm>
          <a:prstGeom prst="rect">
            <a:avLst/>
          </a:prstGeom>
          <a:noFill/>
          <a:ln w="9525">
            <a:noFill/>
          </a:ln>
        </p:spPr>
        <p:txBody>
          <a:bodyPr>
            <a:spAutoFit/>
          </a:bodyPr>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r>
              <a:rPr lang="en-US" sz="1400" b="1">
                <a:solidFill>
                  <a:srgbClr val="800000"/>
                </a:solidFill>
                <a:latin typeface="Consolas" panose="020B0609020204030204" charset="0"/>
                <a:ea typeface="宋体" panose="02010600030101010101" pitchFamily="2" charset="-122"/>
                <a:cs typeface="Consolas" panose="020B0609020204030204" charset="0"/>
              </a:rPr>
              <a:t>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tb_rs_usr_cnt</a:t>
            </a:r>
            <a:r>
              <a:rPr lang="en-US" sz="1400" b="1">
                <a:solidFill>
                  <a:srgbClr val="800000"/>
                </a:solidFill>
                <a:latin typeface="Consolas" panose="020B0609020204030204" charset="0"/>
                <a:ea typeface="宋体" panose="02010600030101010101" pitchFamily="2" charset="-122"/>
                <a:cs typeface="Consolas" panose="020B0609020204030204" charset="0"/>
              </a:rPr>
              <a:t>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"今日发送消息人数、接受消息人数"</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SELECT</a:t>
            </a:r>
            <a:r>
              <a:rPr lang="en-US" sz="1400" b="0">
                <a:solidFill>
                  <a:srgbClr val="000000"/>
                </a:solidFill>
                <a:latin typeface="Consolas" panose="020B0609020204030204" charset="0"/>
                <a:ea typeface="宋体" panose="02010600030101010101" pitchFamily="2" charset="-122"/>
                <a:cs typeface="Consolas" panose="020B0609020204030204" charset="0"/>
              </a:rPr>
              <a:t> msg_day, </a:t>
            </a:r>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a:t>
            </a:r>
            <a:r>
              <a:rPr lang="en-US" sz="1400" b="1">
                <a:solidFill>
                  <a:srgbClr val="800000"/>
                </a:solidFill>
                <a:latin typeface="Consolas" panose="020B0609020204030204" charset="0"/>
                <a:ea typeface="宋体" panose="02010600030101010101" pitchFamily="2" charset="-122"/>
                <a:cs typeface="Consolas" panose="020B0609020204030204" charset="0"/>
              </a:rPr>
              <a:t>DISTINCT</a:t>
            </a:r>
            <a:r>
              <a:rPr lang="en-US" sz="1400" b="0">
                <a:solidFill>
                  <a:srgbClr val="000000"/>
                </a:solidFill>
                <a:latin typeface="Consolas" panose="020B0609020204030204" charset="0"/>
                <a:ea typeface="宋体" panose="02010600030101010101" pitchFamily="2" charset="-122"/>
                <a:cs typeface="Consolas" panose="020B0609020204030204" charset="0"/>
              </a:rPr>
              <a:t> sender_account)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sender_usr_cnt, </a:t>
            </a:r>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a:t>
            </a:r>
            <a:r>
              <a:rPr lang="en-US" sz="1400" b="1">
                <a:solidFill>
                  <a:srgbClr val="800000"/>
                </a:solidFill>
                <a:latin typeface="Consolas" panose="020B0609020204030204" charset="0"/>
                <a:ea typeface="宋体" panose="02010600030101010101" pitchFamily="2" charset="-122"/>
                <a:cs typeface="Consolas" panose="020B0609020204030204" charset="0"/>
              </a:rPr>
              <a:t>DISTINCT</a:t>
            </a:r>
            <a:r>
              <a:rPr lang="en-US" sz="1400" b="0">
                <a:solidFill>
                  <a:srgbClr val="000000"/>
                </a:solidFill>
                <a:latin typeface="Consolas" panose="020B0609020204030204" charset="0"/>
                <a:ea typeface="宋体" panose="02010600030101010101" pitchFamily="2" charset="-122"/>
                <a:cs typeface="Consolas" panose="020B0609020204030204" charset="0"/>
              </a:rPr>
              <a:t> receiver_account)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receiver_usr_cnt</a:t>
            </a:r>
            <a:r>
              <a:rPr lang="en-US" sz="1400" b="1">
                <a:solidFill>
                  <a:srgbClr val="800000"/>
                </a:solidFill>
                <a:latin typeface="Consolas" panose="020B0609020204030204" charset="0"/>
                <a:ea typeface="宋体" panose="02010600030101010101" pitchFamily="2" charset="-122"/>
                <a:cs typeface="Consolas" panose="020B0609020204030204" charset="0"/>
              </a:rPr>
              <a:t>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a:t>
            </a:r>
            <a:r>
              <a:rPr lang="en-US" sz="1400" b="1">
                <a:solidFill>
                  <a:srgbClr val="800000"/>
                </a:solidFill>
                <a:latin typeface="Consolas" panose="020B0609020204030204" charset="0"/>
                <a:ea typeface="宋体" panose="02010600030101010101" pitchFamily="2" charset="-122"/>
                <a:cs typeface="Consolas" panose="020B0609020204030204" charset="0"/>
              </a:rPr>
              <a:t>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msg_day</a:t>
            </a:r>
            <a:r>
              <a:rPr lang="en-US" sz="1400" b="0">
                <a:solidFill>
                  <a:srgbClr val="FF0000"/>
                </a:solidFill>
                <a:latin typeface="Consolas" panose="020B0609020204030204" charset="0"/>
                <a:ea typeface="宋体" panose="02010600030101010101" pitchFamily="2" charset="-122"/>
                <a:cs typeface="Consolas" panose="020B0609020204030204" charset="0"/>
              </a:rPr>
              <a:t>;</a:t>
            </a:r>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内部表和外部表</a:t>
            </a:r>
            <a:endParaRPr lang="zh-CN" altLang="en-US"/>
          </a:p>
        </p:txBody>
      </p:sp>
      <p:sp>
        <p:nvSpPr>
          <p:cNvPr id="3" name="文本占位符 2"/>
          <p:cNvSpPr>
            <a:spLocks noGrp="1"/>
          </p:cNvSpPr>
          <p:nvPr>
            <p:ph type="body" sz="quarter" idx="11"/>
          </p:nvPr>
        </p:nvSpPr>
        <p:spPr/>
        <p:txBody>
          <a:bodyPr/>
          <a:p>
            <a:r>
              <a:rPr lang="zh-CN" altLang="en-US"/>
              <a:t>快速对比一下内部表和外部表</a:t>
            </a:r>
            <a:endParaRPr lang="zh-CN" altLang="en-US"/>
          </a:p>
        </p:txBody>
      </p:sp>
      <p:graphicFrame>
        <p:nvGraphicFramePr>
          <p:cNvPr id="4" name="表格 3"/>
          <p:cNvGraphicFramePr/>
          <p:nvPr>
            <p:custDataLst>
              <p:tags r:id="rId1"/>
            </p:custDataLst>
          </p:nvPr>
        </p:nvGraphicFramePr>
        <p:xfrm>
          <a:off x="741045" y="2667000"/>
          <a:ext cx="11073765" cy="2026285"/>
        </p:xfrm>
        <a:graphic>
          <a:graphicData uri="http://schemas.openxmlformats.org/drawingml/2006/table">
            <a:tbl>
              <a:tblPr firstRow="1" bandRow="1">
                <a:tableStyleId>{5C22544A-7EE6-4342-B048-85BDC9FD1C3A}</a:tableStyleId>
              </a:tblPr>
              <a:tblGrid>
                <a:gridCol w="921706"/>
                <a:gridCol w="3076937"/>
                <a:gridCol w="2880995"/>
                <a:gridCol w="2606134"/>
                <a:gridCol w="1587993"/>
              </a:tblGrid>
              <a:tr h="398780">
                <a:tc>
                  <a:txBody>
                    <a:bodyPr/>
                    <a:p>
                      <a:pPr algn="ctr">
                        <a:buNone/>
                      </a:pPr>
                      <a:endParaRPr lang="zh-CN" altLang="en-US" sz="1600">
                        <a:latin typeface="阿里巴巴普惠体" panose="00020600040101010101" pitchFamily="18" charset="-122"/>
                        <a:ea typeface="阿里巴巴普惠体" panose="00020600040101010101" pitchFamily="18" charset="-122"/>
                      </a:endParaRPr>
                    </a:p>
                  </a:txBody>
                  <a:tcPr anchor="ctr" anchorCtr="0"/>
                </a:tc>
                <a:tc>
                  <a:txBody>
                    <a:bodyPr/>
                    <a:p>
                      <a:pPr algn="ctr">
                        <a:buNone/>
                      </a:pPr>
                      <a:r>
                        <a:rPr lang="zh-CN" altLang="en-US" sz="1600">
                          <a:latin typeface="阿里巴巴普惠体" panose="00020600040101010101" pitchFamily="18" charset="-122"/>
                          <a:ea typeface="阿里巴巴普惠体" panose="00020600040101010101" pitchFamily="18" charset="-122"/>
                        </a:rPr>
                        <a:t>创建</a:t>
                      </a:r>
                      <a:r>
                        <a:rPr lang="en-US" altLang="zh-CN" sz="1600">
                          <a:latin typeface="阿里巴巴普惠体" panose="00020600040101010101" pitchFamily="18" charset="-122"/>
                          <a:ea typeface="阿里巴巴普惠体" panose="00020600040101010101" pitchFamily="18" charset="-122"/>
                        </a:rPr>
                        <a:t> </a:t>
                      </a:r>
                      <a:endParaRPr lang="en-US" altLang="zh-CN" sz="1600">
                        <a:latin typeface="阿里巴巴普惠体" panose="00020600040101010101" pitchFamily="18" charset="-122"/>
                        <a:ea typeface="阿里巴巴普惠体" panose="00020600040101010101" pitchFamily="18" charset="-122"/>
                      </a:endParaRPr>
                    </a:p>
                  </a:txBody>
                  <a:tcPr anchor="ctr" anchorCtr="0"/>
                </a:tc>
                <a:tc>
                  <a:txBody>
                    <a:bodyPr/>
                    <a:p>
                      <a:pPr algn="ctr">
                        <a:buNone/>
                      </a:pPr>
                      <a:r>
                        <a:rPr lang="zh-CN" altLang="en-US" sz="1600">
                          <a:latin typeface="阿里巴巴普惠体" panose="00020600040101010101" pitchFamily="18" charset="-122"/>
                          <a:ea typeface="阿里巴巴普惠体" panose="00020600040101010101" pitchFamily="18" charset="-122"/>
                        </a:rPr>
                        <a:t>存储位置</a:t>
                      </a:r>
                      <a:endParaRPr lang="zh-CN" altLang="en-US" sz="1600">
                        <a:latin typeface="阿里巴巴普惠体" panose="00020600040101010101" pitchFamily="18" charset="-122"/>
                        <a:ea typeface="阿里巴巴普惠体" panose="00020600040101010101" pitchFamily="18" charset="-122"/>
                      </a:endParaRPr>
                    </a:p>
                  </a:txBody>
                  <a:tcPr anchor="ctr" anchorCtr="0"/>
                </a:tc>
                <a:tc>
                  <a:txBody>
                    <a:bodyPr/>
                    <a:p>
                      <a:pPr algn="ctr">
                        <a:buNone/>
                      </a:pPr>
                      <a:r>
                        <a:rPr lang="zh-CN" altLang="en-US" sz="1600">
                          <a:latin typeface="阿里巴巴普惠体" panose="00020600040101010101" pitchFamily="18" charset="-122"/>
                          <a:ea typeface="阿里巴巴普惠体" panose="00020600040101010101" pitchFamily="18" charset="-122"/>
                        </a:rPr>
                        <a:t>删除数据</a:t>
                      </a:r>
                      <a:endParaRPr lang="zh-CN" altLang="en-US" sz="1600">
                        <a:latin typeface="阿里巴巴普惠体" panose="00020600040101010101" pitchFamily="18" charset="-122"/>
                        <a:ea typeface="阿里巴巴普惠体" panose="00020600040101010101" pitchFamily="18" charset="-122"/>
                      </a:endParaRPr>
                    </a:p>
                  </a:txBody>
                  <a:tcPr anchor="ctr" anchorCtr="0"/>
                </a:tc>
                <a:tc>
                  <a:txBody>
                    <a:bodyPr/>
                    <a:p>
                      <a:pPr algn="ctr">
                        <a:buNone/>
                      </a:pPr>
                      <a:r>
                        <a:rPr lang="zh-CN" altLang="en-US" sz="1600">
                          <a:latin typeface="阿里巴巴普惠体" panose="00020600040101010101" pitchFamily="18" charset="-122"/>
                          <a:ea typeface="阿里巴巴普惠体" panose="00020600040101010101" pitchFamily="18" charset="-122"/>
                        </a:rPr>
                        <a:t>理念</a:t>
                      </a:r>
                      <a:endParaRPr lang="zh-CN" altLang="en-US" sz="1600">
                        <a:latin typeface="阿里巴巴普惠体" panose="00020600040101010101" pitchFamily="18" charset="-122"/>
                        <a:ea typeface="阿里巴巴普惠体" panose="00020600040101010101" pitchFamily="18" charset="-122"/>
                      </a:endParaRPr>
                    </a:p>
                  </a:txBody>
                  <a:tcPr anchor="ctr" anchorCtr="0"/>
                </a:tc>
              </a:tr>
              <a:tr h="669925">
                <a:tc>
                  <a:txBody>
                    <a:bodyPr/>
                    <a:p>
                      <a:pPr algn="ctr">
                        <a:buNone/>
                      </a:pPr>
                      <a:r>
                        <a:rPr lang="zh-CN" altLang="en-US" sz="1200">
                          <a:latin typeface="阿里巴巴普惠体" panose="00020600040101010101" pitchFamily="18" charset="-122"/>
                          <a:ea typeface="阿里巴巴普惠体" panose="00020600040101010101" pitchFamily="18" charset="-122"/>
                        </a:rPr>
                        <a:t>内部表</a:t>
                      </a:r>
                      <a:endParaRPr lang="zh-CN" altLang="en-US" sz="1200">
                        <a:latin typeface="阿里巴巴普惠体" panose="00020600040101010101" pitchFamily="18" charset="-122"/>
                        <a:ea typeface="阿里巴巴普惠体" panose="00020600040101010101" pitchFamily="18" charset="-122"/>
                      </a:endParaRPr>
                    </a:p>
                  </a:txBody>
                  <a:tcPr anchor="ctr" anchorCtr="0"/>
                </a:tc>
                <a:tc>
                  <a:txBody>
                    <a:bodyPr/>
                    <a:p>
                      <a:pPr algn="ctr">
                        <a:buNone/>
                      </a:pP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CREATE TABLE ......</a:t>
                      </a:r>
                      <a:endPar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anchor="ctr" anchorCtr="0"/>
                </a:tc>
                <a:tc>
                  <a:txBody>
                    <a:bodyPr/>
                    <a:p>
                      <a:pPr algn="ctr">
                        <a:buNone/>
                      </a:pP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管理，默认</a:t>
                      </a: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/user/hive/warehouse</a:t>
                      </a:r>
                      <a:endPar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anchor="ctr" anchorCtr="0"/>
                </a:tc>
                <a:tc>
                  <a:txBody>
                    <a:bodyPr/>
                    <a:p>
                      <a:pPr marL="285750" indent="-285750" algn="l">
                        <a:buFont typeface="Arial" panose="020B0604020202020204" pitchFamily="34" charset="0"/>
                        <a:buChar char="•"/>
                      </a:pPr>
                      <a:r>
                        <a:rPr lang="zh-CN" altLang="en-US" sz="1200">
                          <a:latin typeface="阿里巴巴普惠体" panose="00020600040101010101" pitchFamily="18" charset="-122"/>
                          <a:ea typeface="阿里巴巴普惠体" panose="00020600040101010101" pitchFamily="18" charset="-122"/>
                          <a:sym typeface="+mn-ea"/>
                        </a:rPr>
                        <a:t>删除</a:t>
                      </a:r>
                      <a:r>
                        <a:rPr lang="en-US" altLang="zh-CN" sz="1200">
                          <a:latin typeface="阿里巴巴普惠体" panose="00020600040101010101" pitchFamily="18" charset="-122"/>
                          <a:ea typeface="阿里巴巴普惠体" panose="00020600040101010101" pitchFamily="18" charset="-122"/>
                          <a:sym typeface="+mn-ea"/>
                        </a:rPr>
                        <a:t> </a:t>
                      </a:r>
                      <a:r>
                        <a:rPr lang="zh-CN" altLang="en-US" sz="1200">
                          <a:latin typeface="阿里巴巴普惠体" panose="00020600040101010101" pitchFamily="18" charset="-122"/>
                          <a:ea typeface="阿里巴巴普惠体" panose="00020600040101010101" pitchFamily="18" charset="-122"/>
                        </a:rPr>
                        <a:t>元数据（表信息）</a:t>
                      </a:r>
                      <a:endParaRPr lang="zh-CN" altLang="en-US" sz="1200">
                        <a:latin typeface="阿里巴巴普惠体" panose="00020600040101010101" pitchFamily="18" charset="-122"/>
                        <a:ea typeface="阿里巴巴普惠体" panose="00020600040101010101" pitchFamily="18" charset="-122"/>
                      </a:endParaRPr>
                    </a:p>
                    <a:p>
                      <a:pPr marL="285750" indent="-285750" algn="l">
                        <a:buFont typeface="Arial" panose="020B0604020202020204" pitchFamily="34" charset="0"/>
                        <a:buChar char="•"/>
                      </a:pPr>
                      <a:r>
                        <a:rPr lang="zh-CN" altLang="en-US" sz="1200">
                          <a:latin typeface="阿里巴巴普惠体" panose="00020600040101010101" pitchFamily="18" charset="-122"/>
                          <a:ea typeface="阿里巴巴普惠体" panose="00020600040101010101" pitchFamily="18" charset="-122"/>
                          <a:sym typeface="+mn-ea"/>
                        </a:rPr>
                        <a:t>删除</a:t>
                      </a:r>
                      <a:r>
                        <a:rPr lang="en-US" altLang="zh-CN" sz="1200">
                          <a:latin typeface="阿里巴巴普惠体" panose="00020600040101010101" pitchFamily="18" charset="-122"/>
                          <a:ea typeface="阿里巴巴普惠体" panose="00020600040101010101" pitchFamily="18" charset="-122"/>
                          <a:sym typeface="+mn-ea"/>
                        </a:rPr>
                        <a:t> </a:t>
                      </a:r>
                      <a:r>
                        <a:rPr lang="zh-CN" altLang="en-US" sz="1200">
                          <a:latin typeface="阿里巴巴普惠体" panose="00020600040101010101" pitchFamily="18" charset="-122"/>
                          <a:ea typeface="阿里巴巴普惠体" panose="00020600040101010101" pitchFamily="18" charset="-122"/>
                        </a:rPr>
                        <a:t>数据</a:t>
                      </a:r>
                      <a:endParaRPr lang="zh-CN" altLang="en-US" sz="1200">
                        <a:latin typeface="阿里巴巴普惠体" panose="00020600040101010101" pitchFamily="18" charset="-122"/>
                        <a:ea typeface="阿里巴巴普惠体" panose="00020600040101010101" pitchFamily="18" charset="-122"/>
                      </a:endParaRPr>
                    </a:p>
                  </a:txBody>
                  <a:tcPr anchor="ctr" anchorCtr="0"/>
                </a:tc>
                <a:tc>
                  <a:txBody>
                    <a:bodyPr/>
                    <a:p>
                      <a:pPr algn="l">
                        <a:buNone/>
                      </a:pP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管理表</a:t>
                      </a:r>
                      <a:endPar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buNone/>
                      </a:pP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持久使用</a:t>
                      </a:r>
                      <a:endPar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anchor="ctr" anchorCtr="0"/>
                </a:tc>
              </a:tr>
              <a:tr h="957580">
                <a:tc>
                  <a:txBody>
                    <a:bodyPr/>
                    <a:p>
                      <a:pPr algn="ctr">
                        <a:buNone/>
                      </a:pPr>
                      <a:r>
                        <a:rPr lang="zh-CN" altLang="en-US" sz="1200">
                          <a:latin typeface="阿里巴巴普惠体" panose="00020600040101010101" pitchFamily="18" charset="-122"/>
                          <a:ea typeface="阿里巴巴普惠体" panose="00020600040101010101" pitchFamily="18" charset="-122"/>
                        </a:rPr>
                        <a:t>外部表</a:t>
                      </a:r>
                      <a:endParaRPr lang="zh-CN" altLang="en-US" sz="1200">
                        <a:latin typeface="阿里巴巴普惠体" panose="00020600040101010101" pitchFamily="18" charset="-122"/>
                        <a:ea typeface="阿里巴巴普惠体" panose="00020600040101010101" pitchFamily="18" charset="-122"/>
                      </a:endParaRPr>
                    </a:p>
                  </a:txBody>
                  <a:tcPr anchor="ctr" anchorCtr="0"/>
                </a:tc>
                <a:tc>
                  <a:txBody>
                    <a:bodyPr/>
                    <a:p>
                      <a:pPr algn="ctr">
                        <a:buNone/>
                      </a:pP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CREATE EXTERNAL TABLE ......</a:t>
                      </a:r>
                      <a:endPar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anchor="ctr" anchorCtr="0"/>
                </a:tc>
                <a:tc>
                  <a:txBody>
                    <a:bodyPr/>
                    <a:p>
                      <a:pPr algn="ctr">
                        <a:buNone/>
                      </a:pP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随意，</a:t>
                      </a: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LOCATION</a:t>
                      </a: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关键字指定</a:t>
                      </a:r>
                      <a:endPar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anchor="ctr" anchorCtr="0"/>
                </a:tc>
                <a:tc>
                  <a:txBody>
                    <a:bodyPr/>
                    <a:p>
                      <a:pPr marL="285750" indent="-285750" algn="l">
                        <a:buFont typeface="Arial" panose="020B0604020202020204" pitchFamily="34" charset="0"/>
                        <a:buChar char="•"/>
                      </a:pPr>
                      <a:r>
                        <a:rPr lang="zh-CN" altLang="en-US" sz="1200">
                          <a:latin typeface="阿里巴巴普惠体" panose="00020600040101010101" pitchFamily="18" charset="-122"/>
                          <a:ea typeface="阿里巴巴普惠体" panose="00020600040101010101" pitchFamily="18" charset="-122"/>
                        </a:rPr>
                        <a:t>仅删除</a:t>
                      </a:r>
                      <a:r>
                        <a:rPr lang="en-US" altLang="zh-CN" sz="1200">
                          <a:latin typeface="阿里巴巴普惠体" panose="00020600040101010101" pitchFamily="18" charset="-122"/>
                          <a:ea typeface="阿里巴巴普惠体" panose="00020600040101010101" pitchFamily="18" charset="-122"/>
                        </a:rPr>
                        <a:t> </a:t>
                      </a:r>
                      <a:r>
                        <a:rPr lang="zh-CN" altLang="en-US" sz="1200">
                          <a:latin typeface="阿里巴巴普惠体" panose="00020600040101010101" pitchFamily="18" charset="-122"/>
                          <a:ea typeface="阿里巴巴普惠体" panose="00020600040101010101" pitchFamily="18" charset="-122"/>
                        </a:rPr>
                        <a:t>元数据（表信息）</a:t>
                      </a:r>
                      <a:endParaRPr lang="zh-CN" altLang="en-US" sz="1200">
                        <a:latin typeface="阿里巴巴普惠体" panose="00020600040101010101" pitchFamily="18" charset="-122"/>
                        <a:ea typeface="阿里巴巴普惠体" panose="00020600040101010101" pitchFamily="18" charset="-122"/>
                      </a:endParaRPr>
                    </a:p>
                    <a:p>
                      <a:pPr marL="285750" indent="-285750" algn="l">
                        <a:buFont typeface="Arial" panose="020B0604020202020204" pitchFamily="34" charset="0"/>
                        <a:buChar char="•"/>
                      </a:pPr>
                      <a:r>
                        <a:rPr lang="zh-CN" altLang="en-US" sz="1200">
                          <a:latin typeface="阿里巴巴普惠体" panose="00020600040101010101" pitchFamily="18" charset="-122"/>
                          <a:ea typeface="阿里巴巴普惠体" panose="00020600040101010101" pitchFamily="18" charset="-122"/>
                        </a:rPr>
                        <a:t>保留</a:t>
                      </a:r>
                      <a:r>
                        <a:rPr lang="en-US" altLang="zh-CN" sz="1200">
                          <a:latin typeface="阿里巴巴普惠体" panose="00020600040101010101" pitchFamily="18" charset="-122"/>
                          <a:ea typeface="阿里巴巴普惠体" panose="00020600040101010101" pitchFamily="18" charset="-122"/>
                        </a:rPr>
                        <a:t>  </a:t>
                      </a:r>
                      <a:r>
                        <a:rPr lang="zh-CN" altLang="en-US" sz="1200">
                          <a:latin typeface="阿里巴巴普惠体" panose="00020600040101010101" pitchFamily="18" charset="-122"/>
                          <a:ea typeface="阿里巴巴普惠体" panose="00020600040101010101" pitchFamily="18" charset="-122"/>
                        </a:rPr>
                        <a:t>数据</a:t>
                      </a:r>
                      <a:endParaRPr lang="zh-CN" altLang="en-US" sz="1200">
                        <a:latin typeface="阿里巴巴普惠体" panose="00020600040101010101" pitchFamily="18" charset="-122"/>
                        <a:ea typeface="阿里巴巴普惠体" panose="00020600040101010101" pitchFamily="18" charset="-122"/>
                      </a:endParaRPr>
                    </a:p>
                  </a:txBody>
                  <a:tcPr anchor="ctr" anchorCtr="0"/>
                </a:tc>
                <a:tc>
                  <a:txBody>
                    <a:bodyPr/>
                    <a:p>
                      <a:pPr algn="l">
                        <a:buNone/>
                      </a:pPr>
                      <a:r>
                        <a:rPr lang="zh-CN" altLang="en-US" sz="1200">
                          <a:latin typeface="阿里巴巴普惠体" panose="00020600040101010101" pitchFamily="18" charset="-122"/>
                          <a:ea typeface="阿里巴巴普惠体" panose="00020600040101010101" pitchFamily="18" charset="-122"/>
                        </a:rPr>
                        <a:t>临时链接外部数据用</a:t>
                      </a:r>
                      <a:endParaRPr lang="zh-CN" altLang="en-US" sz="1200">
                        <a:latin typeface="阿里巴巴普惠体" panose="00020600040101010101" pitchFamily="18" charset="-122"/>
                        <a:ea typeface="阿里巴巴普惠体" panose="00020600040101010101" pitchFamily="18" charset="-122"/>
                      </a:endParaRPr>
                    </a:p>
                  </a:txBody>
                  <a:tcPr anchor="ctr" anchorCtr="0"/>
                </a:tc>
              </a:tr>
            </a:tbl>
          </a:graphicData>
        </a:graphic>
      </p:graphicFrame>
      <p:pic>
        <p:nvPicPr>
          <p:cNvPr id="12" name="图片 11" descr="播仔素材库【1】0092"/>
          <p:cNvPicPr>
            <a:picLocks noChangeAspect="1"/>
          </p:cNvPicPr>
          <p:nvPr>
            <p:custDataLst>
              <p:tags r:id="rId2"/>
            </p:custDataLst>
          </p:nvPr>
        </p:nvPicPr>
        <p:blipFill>
          <a:blip r:embed="rId3"/>
          <a:stretch>
            <a:fillRect/>
          </a:stretch>
        </p:blipFill>
        <p:spPr>
          <a:xfrm>
            <a:off x="11026775" y="5335270"/>
            <a:ext cx="1364615" cy="1364615"/>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smtClean="0"/>
              <a:t>需求指标统计</a:t>
            </a:r>
            <a:endParaRPr kumimoji="1" lang="zh-CN" altLang="en-US" dirty="0"/>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指标</a:t>
            </a:r>
            <a:r>
              <a:rPr lang="en-US" altLang="zh-CN" dirty="0"/>
              <a:t>5</a:t>
            </a:r>
            <a:r>
              <a:rPr lang="zh-CN" altLang="en-US" dirty="0" smtClean="0"/>
              <a:t>：</a:t>
            </a:r>
            <a:r>
              <a:rPr lang="zh-CN" altLang="en-US" dirty="0"/>
              <a:t>统计</a:t>
            </a:r>
            <a:r>
              <a:rPr lang="zh-CN" altLang="en-US" dirty="0">
                <a:solidFill>
                  <a:srgbClr val="92D050"/>
                </a:solidFill>
              </a:rPr>
              <a:t>发送消息</a:t>
            </a:r>
            <a:r>
              <a:rPr lang="zh-CN" altLang="en-US" dirty="0"/>
              <a:t>条数</a:t>
            </a:r>
            <a:r>
              <a:rPr lang="zh-CN" altLang="en-US" b="1" dirty="0">
                <a:solidFill>
                  <a:srgbClr val="FFC000"/>
                </a:solidFill>
              </a:rPr>
              <a:t>最多</a:t>
            </a:r>
            <a:r>
              <a:rPr lang="zh-CN" altLang="en-US" dirty="0"/>
              <a:t>的</a:t>
            </a:r>
            <a:r>
              <a:rPr lang="en-US" altLang="zh-CN" b="1" dirty="0">
                <a:solidFill>
                  <a:schemeClr val="tx1"/>
                </a:solidFill>
              </a:rPr>
              <a:t>Top10</a:t>
            </a:r>
            <a:r>
              <a:rPr lang="zh-CN" altLang="en-US" dirty="0">
                <a:solidFill>
                  <a:srgbClr val="C00000"/>
                </a:solidFill>
              </a:rPr>
              <a:t>用户</a:t>
            </a:r>
            <a:endParaRPr lang="zh-CN" altLang="en-US" dirty="0">
              <a:solidFill>
                <a:srgbClr val="C00000"/>
              </a:solidFill>
            </a:endParaRPr>
          </a:p>
        </p:txBody>
      </p:sp>
      <p:pic>
        <p:nvPicPr>
          <p:cNvPr id="8" name="图片 7"/>
          <p:cNvPicPr>
            <a:picLocks noChangeAspect="1"/>
          </p:cNvPicPr>
          <p:nvPr/>
        </p:nvPicPr>
        <p:blipFill>
          <a:blip r:embed="rId1"/>
          <a:stretch>
            <a:fillRect/>
          </a:stretch>
        </p:blipFill>
        <p:spPr>
          <a:xfrm>
            <a:off x="6615952" y="2376250"/>
            <a:ext cx="4221030" cy="2913428"/>
          </a:xfrm>
          <a:prstGeom prst="rect">
            <a:avLst/>
          </a:prstGeom>
        </p:spPr>
      </p:pic>
      <p:sp>
        <p:nvSpPr>
          <p:cNvPr id="100" name="文本框 99"/>
          <p:cNvSpPr txBox="1"/>
          <p:nvPr/>
        </p:nvSpPr>
        <p:spPr>
          <a:xfrm>
            <a:off x="911225" y="2564765"/>
            <a:ext cx="5080000" cy="2676525"/>
          </a:xfrm>
          <a:prstGeom prst="rect">
            <a:avLst/>
          </a:prstGeom>
          <a:noFill/>
          <a:ln w="9525">
            <a:noFill/>
          </a:ln>
        </p:spPr>
        <p:txBody>
          <a:bodyPr>
            <a:spAutoFit/>
          </a:bodyPr>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r>
              <a:rPr lang="en-US" sz="1400" b="1">
                <a:solidFill>
                  <a:srgbClr val="800000"/>
                </a:solidFill>
                <a:latin typeface="Consolas" panose="020B0609020204030204" charset="0"/>
                <a:ea typeface="宋体" panose="02010600030101010101" pitchFamily="2" charset="-122"/>
                <a:cs typeface="Consolas" panose="020B0609020204030204" charset="0"/>
              </a:rPr>
              <a:t>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db_msg.tb_rs_s_user_top10</a:t>
            </a:r>
            <a:r>
              <a:rPr lang="en-US" sz="1400" b="1">
                <a:solidFill>
                  <a:srgbClr val="800000"/>
                </a:solidFill>
                <a:latin typeface="Consolas" panose="020B0609020204030204" charset="0"/>
                <a:ea typeface="宋体" panose="02010600030101010101" pitchFamily="2" charset="-122"/>
                <a:cs typeface="Consolas" panose="020B0609020204030204" charset="0"/>
              </a:rPr>
              <a:t>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"发送消息条数最多的Top10用户"</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SELECT</a:t>
            </a:r>
            <a:r>
              <a:rPr lang="en-US" sz="1400" b="0">
                <a:solidFill>
                  <a:srgbClr val="000000"/>
                </a:solidFill>
                <a:latin typeface="Consolas" panose="020B0609020204030204" charset="0"/>
                <a:ea typeface="宋体" panose="02010600030101010101" pitchFamily="2" charset="-122"/>
                <a:cs typeface="Consolas" panose="020B0609020204030204" charset="0"/>
              </a:rPr>
              <a:t>     sender_name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username, </a:t>
            </a:r>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sender_msg_cnt </a:t>
            </a:r>
            <a:r>
              <a:rPr lang="en-US" sz="1400" b="1">
                <a:solidFill>
                  <a:srgbClr val="800000"/>
                </a:solidFill>
                <a:latin typeface="Consolas" panose="020B0609020204030204" charset="0"/>
                <a:ea typeface="宋体" panose="02010600030101010101" pitchFamily="2" charset="-122"/>
                <a:cs typeface="Consolas" panose="020B0609020204030204" charset="0"/>
              </a:rPr>
              <a:t>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r>
              <a:rPr lang="en-US" sz="1400" b="1">
                <a:solidFill>
                  <a:srgbClr val="800000"/>
                </a:solidFill>
                <a:latin typeface="Consolas" panose="020B0609020204030204" charset="0"/>
                <a:ea typeface="宋体" panose="02010600030101010101" pitchFamily="2" charset="-122"/>
                <a:cs typeface="Consolas" panose="020B0609020204030204" charset="0"/>
              </a:rPr>
              <a:t>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sender_name </a:t>
            </a:r>
            <a:r>
              <a:rPr lang="en-US" sz="1400" b="1">
                <a:solidFill>
                  <a:srgbClr val="800000"/>
                </a:solidFill>
                <a:latin typeface="Consolas" panose="020B0609020204030204" charset="0"/>
                <a:ea typeface="宋体" panose="02010600030101010101" pitchFamily="2" charset="-122"/>
                <a:cs typeface="Consolas" panose="020B0609020204030204" charset="0"/>
              </a:rPr>
              <a:t>ORDER</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sender_msg_cnt </a:t>
            </a:r>
            <a:r>
              <a:rPr lang="en-US" sz="1400" b="1">
                <a:solidFill>
                  <a:srgbClr val="800000"/>
                </a:solidFill>
                <a:latin typeface="Consolas" panose="020B0609020204030204" charset="0"/>
                <a:ea typeface="宋体" panose="02010600030101010101" pitchFamily="2" charset="-122"/>
                <a:cs typeface="Consolas" panose="020B0609020204030204" charset="0"/>
              </a:rPr>
              <a:t>DESC</a:t>
            </a:r>
            <a:r>
              <a:rPr lang="en-US" sz="1400" b="0">
                <a:solidFill>
                  <a:srgbClr val="000000"/>
                </a:solidFill>
                <a:latin typeface="Consolas" panose="020B0609020204030204" charset="0"/>
                <a:ea typeface="宋体" panose="02010600030101010101" pitchFamily="2" charset="-122"/>
                <a:cs typeface="Consolas" panose="020B0609020204030204" charset="0"/>
              </a:rPr>
              <a:t> LIMIT </a:t>
            </a:r>
            <a:r>
              <a:rPr lang="en-US" sz="1400" b="0">
                <a:solidFill>
                  <a:srgbClr val="0000FF"/>
                </a:solidFill>
                <a:latin typeface="Consolas" panose="020B0609020204030204" charset="0"/>
                <a:ea typeface="宋体" panose="02010600030101010101" pitchFamily="2" charset="-122"/>
                <a:cs typeface="Consolas" panose="020B0609020204030204" charset="0"/>
              </a:rPr>
              <a:t>10</a:t>
            </a:r>
            <a:r>
              <a:rPr lang="en-US" sz="1400" b="0">
                <a:solidFill>
                  <a:srgbClr val="FF0000"/>
                </a:solidFill>
                <a:latin typeface="Consolas" panose="020B0609020204030204" charset="0"/>
                <a:ea typeface="宋体" panose="02010600030101010101" pitchFamily="2" charset="-122"/>
                <a:cs typeface="Consolas" panose="020B0609020204030204" charset="0"/>
              </a:rPr>
              <a:t>;</a:t>
            </a:r>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smtClean="0"/>
              <a:t>需求指标统计</a:t>
            </a:r>
            <a:endParaRPr kumimoji="1" lang="zh-CN" altLang="en-US" dirty="0"/>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指标</a:t>
            </a:r>
            <a:r>
              <a:rPr lang="en-US" altLang="zh-CN" dirty="0" smtClean="0"/>
              <a:t>6</a:t>
            </a:r>
            <a:r>
              <a:rPr lang="zh-CN" altLang="en-US" dirty="0" smtClean="0"/>
              <a:t>：</a:t>
            </a:r>
            <a:r>
              <a:rPr lang="zh-CN" altLang="en-US" dirty="0"/>
              <a:t>统计</a:t>
            </a:r>
            <a:r>
              <a:rPr lang="zh-CN" altLang="en-US" dirty="0">
                <a:solidFill>
                  <a:srgbClr val="92D050"/>
                </a:solidFill>
              </a:rPr>
              <a:t>接收消息</a:t>
            </a:r>
            <a:r>
              <a:rPr lang="zh-CN" altLang="en-US" dirty="0"/>
              <a:t>条数</a:t>
            </a:r>
            <a:r>
              <a:rPr lang="zh-CN" altLang="en-US" b="1" dirty="0">
                <a:solidFill>
                  <a:srgbClr val="FFC000"/>
                </a:solidFill>
              </a:rPr>
              <a:t>最多</a:t>
            </a:r>
            <a:r>
              <a:rPr lang="zh-CN" altLang="en-US" dirty="0"/>
              <a:t>的</a:t>
            </a:r>
            <a:r>
              <a:rPr lang="en-US" altLang="zh-CN" b="1" dirty="0">
                <a:solidFill>
                  <a:schemeClr val="tx1"/>
                </a:solidFill>
              </a:rPr>
              <a:t>Top10</a:t>
            </a:r>
            <a:r>
              <a:rPr lang="zh-CN" altLang="en-US" dirty="0">
                <a:solidFill>
                  <a:srgbClr val="C00000"/>
                </a:solidFill>
              </a:rPr>
              <a:t>用户</a:t>
            </a:r>
            <a:endParaRPr lang="zh-CN" altLang="en-US" dirty="0">
              <a:solidFill>
                <a:srgbClr val="C00000"/>
              </a:solidFill>
            </a:endParaRPr>
          </a:p>
        </p:txBody>
      </p:sp>
      <p:pic>
        <p:nvPicPr>
          <p:cNvPr id="5" name="图片 4"/>
          <p:cNvPicPr>
            <a:picLocks noChangeAspect="1"/>
          </p:cNvPicPr>
          <p:nvPr/>
        </p:nvPicPr>
        <p:blipFill>
          <a:blip r:embed="rId1"/>
          <a:stretch>
            <a:fillRect/>
          </a:stretch>
        </p:blipFill>
        <p:spPr>
          <a:xfrm>
            <a:off x="6481483" y="2466241"/>
            <a:ext cx="4489916" cy="2891292"/>
          </a:xfrm>
          <a:prstGeom prst="rect">
            <a:avLst/>
          </a:prstGeom>
        </p:spPr>
      </p:pic>
      <p:sp>
        <p:nvSpPr>
          <p:cNvPr id="100" name="文本框 99"/>
          <p:cNvSpPr txBox="1"/>
          <p:nvPr/>
        </p:nvSpPr>
        <p:spPr>
          <a:xfrm>
            <a:off x="1127125" y="2597467"/>
            <a:ext cx="5080000" cy="2461260"/>
          </a:xfrm>
          <a:prstGeom prst="rect">
            <a:avLst/>
          </a:prstGeom>
          <a:noFill/>
          <a:ln w="9525">
            <a:noFill/>
          </a:ln>
        </p:spPr>
        <p:txBody>
          <a:bodyPr>
            <a:spAutoFit/>
          </a:bodyPr>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db_msg.tb_rs_r_user_top10</a:t>
            </a:r>
            <a:r>
              <a:rPr lang="en-US" sz="1400" b="1">
                <a:solidFill>
                  <a:srgbClr val="800000"/>
                </a:solidFill>
                <a:latin typeface="Consolas" panose="020B0609020204030204" charset="0"/>
                <a:ea typeface="宋体" panose="02010600030101010101" pitchFamily="2" charset="-122"/>
                <a:cs typeface="Consolas" panose="020B0609020204030204" charset="0"/>
              </a:rPr>
              <a:t>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"接收消息条数最多的Top10用户"</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SELECT</a:t>
            </a:r>
            <a:r>
              <a:rPr lang="en-US" sz="1400" b="0">
                <a:solidFill>
                  <a:srgbClr val="000000"/>
                </a:solidFill>
                <a:latin typeface="Consolas" panose="020B0609020204030204" charset="0"/>
                <a:ea typeface="宋体" panose="02010600030101010101" pitchFamily="2" charset="-122"/>
                <a:cs typeface="Consolas" panose="020B0609020204030204" charset="0"/>
              </a:rPr>
              <a:t> receiver_name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username, </a:t>
            </a:r>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receiver_msg_cnt </a:t>
            </a:r>
            <a:r>
              <a:rPr lang="en-US" sz="1400" b="1">
                <a:solidFill>
                  <a:srgbClr val="800000"/>
                </a:solidFill>
                <a:latin typeface="Consolas" panose="020B0609020204030204" charset="0"/>
                <a:ea typeface="宋体" panose="02010600030101010101" pitchFamily="2" charset="-122"/>
                <a:cs typeface="Consolas" panose="020B0609020204030204" charset="0"/>
              </a:rPr>
              <a:t>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r>
              <a:rPr lang="en-US" sz="1400" b="1">
                <a:solidFill>
                  <a:srgbClr val="800000"/>
                </a:solidFill>
                <a:latin typeface="Consolas" panose="020B0609020204030204" charset="0"/>
                <a:ea typeface="宋体" panose="02010600030101010101" pitchFamily="2" charset="-122"/>
                <a:cs typeface="Consolas" panose="020B0609020204030204" charset="0"/>
              </a:rPr>
              <a:t>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receiver_name </a:t>
            </a:r>
            <a:r>
              <a:rPr lang="en-US" sz="1400" b="1">
                <a:solidFill>
                  <a:srgbClr val="800000"/>
                </a:solidFill>
                <a:latin typeface="Consolas" panose="020B0609020204030204" charset="0"/>
                <a:ea typeface="宋体" panose="02010600030101010101" pitchFamily="2" charset="-122"/>
                <a:cs typeface="Consolas" panose="020B0609020204030204" charset="0"/>
              </a:rPr>
              <a:t>ORDER</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receiver_msg_cnt </a:t>
            </a:r>
            <a:r>
              <a:rPr lang="en-US" sz="1400" b="1">
                <a:solidFill>
                  <a:srgbClr val="800000"/>
                </a:solidFill>
                <a:latin typeface="Consolas" panose="020B0609020204030204" charset="0"/>
                <a:ea typeface="宋体" panose="02010600030101010101" pitchFamily="2" charset="-122"/>
                <a:cs typeface="Consolas" panose="020B0609020204030204" charset="0"/>
              </a:rPr>
              <a:t>DESC</a:t>
            </a:r>
            <a:r>
              <a:rPr lang="en-US" sz="1400" b="0">
                <a:solidFill>
                  <a:srgbClr val="000000"/>
                </a:solidFill>
                <a:latin typeface="Consolas" panose="020B0609020204030204" charset="0"/>
                <a:ea typeface="宋体" panose="02010600030101010101" pitchFamily="2" charset="-122"/>
                <a:cs typeface="Consolas" panose="020B0609020204030204" charset="0"/>
              </a:rPr>
              <a:t> LIMIT </a:t>
            </a:r>
            <a:r>
              <a:rPr lang="en-US" sz="1400" b="0">
                <a:solidFill>
                  <a:srgbClr val="0000FF"/>
                </a:solidFill>
                <a:latin typeface="Consolas" panose="020B0609020204030204" charset="0"/>
                <a:ea typeface="宋体" panose="02010600030101010101" pitchFamily="2" charset="-122"/>
                <a:cs typeface="Consolas" panose="020B0609020204030204" charset="0"/>
              </a:rPr>
              <a:t>10</a:t>
            </a:r>
            <a:r>
              <a:rPr lang="en-US" sz="1400" b="0">
                <a:solidFill>
                  <a:srgbClr val="FF0000"/>
                </a:solidFill>
                <a:latin typeface="Consolas" panose="020B0609020204030204" charset="0"/>
                <a:ea typeface="宋体" panose="02010600030101010101" pitchFamily="2" charset="-122"/>
                <a:cs typeface="Consolas" panose="020B0609020204030204" charset="0"/>
              </a:rPr>
              <a:t>;</a:t>
            </a:r>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smtClean="0"/>
              <a:t>需求指标统计</a:t>
            </a:r>
            <a:endParaRPr kumimoji="1" lang="zh-CN" altLang="en-US" dirty="0"/>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指标</a:t>
            </a:r>
            <a:r>
              <a:rPr lang="en-US" altLang="zh-CN" dirty="0" smtClean="0"/>
              <a:t>7</a:t>
            </a:r>
            <a:r>
              <a:rPr lang="zh-CN" altLang="en-US" dirty="0" smtClean="0"/>
              <a:t>：</a:t>
            </a:r>
            <a:r>
              <a:rPr lang="zh-CN" altLang="en-US" dirty="0"/>
              <a:t>统计</a:t>
            </a:r>
            <a:r>
              <a:rPr lang="zh-CN" altLang="en-US" dirty="0">
                <a:solidFill>
                  <a:srgbClr val="92D050"/>
                </a:solidFill>
              </a:rPr>
              <a:t>发送人</a:t>
            </a:r>
            <a:r>
              <a:rPr lang="zh-CN" altLang="en-US" dirty="0"/>
              <a:t>的</a:t>
            </a:r>
            <a:r>
              <a:rPr lang="zh-CN" altLang="en-US" b="1" dirty="0">
                <a:solidFill>
                  <a:srgbClr val="C00000"/>
                </a:solidFill>
              </a:rPr>
              <a:t>手机型号分布</a:t>
            </a:r>
            <a:r>
              <a:rPr lang="zh-CN" altLang="en-US" dirty="0"/>
              <a:t>情况</a:t>
            </a:r>
            <a:endParaRPr lang="zh-CN" altLang="en-US" dirty="0"/>
          </a:p>
        </p:txBody>
      </p:sp>
      <p:pic>
        <p:nvPicPr>
          <p:cNvPr id="5" name="图片 4"/>
          <p:cNvPicPr>
            <a:picLocks noChangeAspect="1"/>
          </p:cNvPicPr>
          <p:nvPr/>
        </p:nvPicPr>
        <p:blipFill>
          <a:blip r:embed="rId1"/>
          <a:stretch>
            <a:fillRect/>
          </a:stretch>
        </p:blipFill>
        <p:spPr>
          <a:xfrm>
            <a:off x="5519382" y="2376177"/>
            <a:ext cx="6406123" cy="2495892"/>
          </a:xfrm>
          <a:prstGeom prst="rect">
            <a:avLst/>
          </a:prstGeom>
        </p:spPr>
      </p:pic>
      <p:sp>
        <p:nvSpPr>
          <p:cNvPr id="6" name="文本框 5"/>
          <p:cNvSpPr txBox="1"/>
          <p:nvPr/>
        </p:nvSpPr>
        <p:spPr>
          <a:xfrm>
            <a:off x="695325" y="2501900"/>
            <a:ext cx="5080000" cy="2030095"/>
          </a:xfrm>
          <a:prstGeom prst="rect">
            <a:avLst/>
          </a:prstGeom>
          <a:noFill/>
          <a:ln w="9525">
            <a:noFill/>
          </a:ln>
        </p:spPr>
        <p:txBody>
          <a:bodyPr>
            <a:spAutoFit/>
          </a:bodyPr>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db_msg.tb_rs_sender_phone</a:t>
            </a:r>
            <a:r>
              <a:rPr lang="en-US" sz="1400" b="1">
                <a:solidFill>
                  <a:srgbClr val="800000"/>
                </a:solidFill>
                <a:latin typeface="Consolas" panose="020B0609020204030204" charset="0"/>
                <a:ea typeface="宋体" panose="02010600030101010101" pitchFamily="2" charset="-122"/>
                <a:cs typeface="Consolas" panose="020B0609020204030204" charset="0"/>
              </a:rPr>
              <a:t>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"发送人的手机型号分布"</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SELECT</a:t>
            </a:r>
            <a:r>
              <a:rPr lang="en-US" sz="1400" b="0">
                <a:solidFill>
                  <a:srgbClr val="000000"/>
                </a:solidFill>
                <a:latin typeface="Consolas" panose="020B0609020204030204" charset="0"/>
                <a:ea typeface="宋体" panose="02010600030101010101" pitchFamily="2" charset="-122"/>
                <a:cs typeface="Consolas" panose="020B0609020204030204" charset="0"/>
              </a:rPr>
              <a:t>     sender_phonetype, </a:t>
            </a:r>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(sender_account)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cnt </a:t>
            </a:r>
            <a:r>
              <a:rPr lang="en-US" sz="1400" b="1">
                <a:solidFill>
                  <a:srgbClr val="800000"/>
                </a:solidFill>
                <a:latin typeface="Consolas" panose="020B0609020204030204" charset="0"/>
                <a:ea typeface="宋体" panose="02010600030101010101" pitchFamily="2" charset="-122"/>
                <a:cs typeface="Consolas" panose="020B0609020204030204" charset="0"/>
              </a:rPr>
              <a:t>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r>
              <a:rPr lang="en-US" sz="1400" b="1">
                <a:solidFill>
                  <a:srgbClr val="800000"/>
                </a:solidFill>
                <a:latin typeface="Consolas" panose="020B0609020204030204" charset="0"/>
                <a:ea typeface="宋体" panose="02010600030101010101" pitchFamily="2" charset="-122"/>
                <a:cs typeface="Consolas" panose="020B0609020204030204" charset="0"/>
              </a:rPr>
              <a:t>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sender_phonetype</a:t>
            </a:r>
            <a:r>
              <a:rPr lang="en-US" sz="1400" b="0">
                <a:solidFill>
                  <a:srgbClr val="FF0000"/>
                </a:solidFill>
                <a:latin typeface="Consolas" panose="020B0609020204030204" charset="0"/>
                <a:ea typeface="宋体" panose="02010600030101010101" pitchFamily="2" charset="-122"/>
                <a:cs typeface="Consolas" panose="020B0609020204030204" charset="0"/>
              </a:rPr>
              <a:t>;</a:t>
            </a:r>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smtClean="0"/>
              <a:t>需求指标统计</a:t>
            </a:r>
            <a:endParaRPr kumimoji="1" lang="zh-CN" altLang="en-US" dirty="0"/>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smtClean="0"/>
              <a:t>指标</a:t>
            </a:r>
            <a:r>
              <a:rPr lang="en-US" altLang="zh-CN" dirty="0" smtClean="0"/>
              <a:t>8</a:t>
            </a:r>
            <a:r>
              <a:rPr lang="zh-CN" altLang="en-US" dirty="0" smtClean="0"/>
              <a:t>：</a:t>
            </a:r>
            <a:r>
              <a:rPr lang="zh-CN" altLang="en-US" dirty="0"/>
              <a:t>统计</a:t>
            </a:r>
            <a:r>
              <a:rPr lang="zh-CN" altLang="en-US" dirty="0">
                <a:solidFill>
                  <a:srgbClr val="92D050"/>
                </a:solidFill>
              </a:rPr>
              <a:t>发送人</a:t>
            </a:r>
            <a:r>
              <a:rPr lang="zh-CN" altLang="en-US" dirty="0"/>
              <a:t>的手机</a:t>
            </a:r>
            <a:r>
              <a:rPr lang="zh-CN" altLang="en-US" b="1" dirty="0">
                <a:solidFill>
                  <a:srgbClr val="C00000"/>
                </a:solidFill>
              </a:rPr>
              <a:t>操作系统分布</a:t>
            </a:r>
            <a:endParaRPr lang="zh-CN" altLang="en-US" b="1" dirty="0">
              <a:solidFill>
                <a:srgbClr val="C00000"/>
              </a:solidFill>
            </a:endParaRPr>
          </a:p>
        </p:txBody>
      </p:sp>
      <p:pic>
        <p:nvPicPr>
          <p:cNvPr id="5" name="图片 4"/>
          <p:cNvPicPr>
            <a:picLocks noChangeAspect="1"/>
          </p:cNvPicPr>
          <p:nvPr/>
        </p:nvPicPr>
        <p:blipFill>
          <a:blip r:embed="rId1"/>
          <a:stretch>
            <a:fillRect/>
          </a:stretch>
        </p:blipFill>
        <p:spPr>
          <a:xfrm>
            <a:off x="5951855" y="2853055"/>
            <a:ext cx="5945505" cy="2152650"/>
          </a:xfrm>
          <a:prstGeom prst="rect">
            <a:avLst/>
          </a:prstGeom>
        </p:spPr>
      </p:pic>
      <p:sp>
        <p:nvSpPr>
          <p:cNvPr id="100" name="文本框 99"/>
          <p:cNvSpPr txBox="1"/>
          <p:nvPr/>
        </p:nvSpPr>
        <p:spPr>
          <a:xfrm>
            <a:off x="710565" y="2708910"/>
            <a:ext cx="5080000" cy="2030095"/>
          </a:xfrm>
          <a:prstGeom prst="rect">
            <a:avLst/>
          </a:prstGeom>
          <a:noFill/>
          <a:ln w="9525">
            <a:noFill/>
          </a:ln>
        </p:spPr>
        <p:txBody>
          <a:bodyPr>
            <a:spAutoFit/>
          </a:bodyPr>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r>
              <a:rPr lang="en-US" sz="1400" b="1">
                <a:solidFill>
                  <a:srgbClr val="800000"/>
                </a:solidFill>
                <a:latin typeface="Consolas" panose="020B0609020204030204" charset="0"/>
                <a:ea typeface="宋体" panose="02010600030101010101" pitchFamily="2" charset="-122"/>
                <a:cs typeface="Consolas" panose="020B0609020204030204" charset="0"/>
              </a:rPr>
              <a:t>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0" u="sng">
                <a:solidFill>
                  <a:srgbClr val="0000FF"/>
                </a:solidFill>
                <a:latin typeface="Consolas" panose="020B0609020204030204" charset="0"/>
                <a:ea typeface="宋体" panose="02010600030101010101" pitchFamily="2" charset="-122"/>
                <a:cs typeface="Consolas" panose="020B0609020204030204" charset="0"/>
              </a:rPr>
              <a:t>db_msg.tb_rs_sender_os</a:t>
            </a:r>
            <a:r>
              <a:rPr lang="en-US" sz="1400" b="1">
                <a:solidFill>
                  <a:srgbClr val="800000"/>
                </a:solidFill>
                <a:latin typeface="Consolas" panose="020B0609020204030204" charset="0"/>
                <a:ea typeface="宋体" panose="02010600030101010101" pitchFamily="2" charset="-122"/>
                <a:cs typeface="Consolas" panose="020B0609020204030204" charset="0"/>
              </a:rPr>
              <a:t>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"发送人的OS分布"</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SELECT</a:t>
            </a:r>
            <a:r>
              <a:rPr lang="en-US" sz="1400" b="0">
                <a:solidFill>
                  <a:srgbClr val="000000"/>
                </a:solidFill>
                <a:latin typeface="Consolas" panose="020B0609020204030204" charset="0"/>
                <a:ea typeface="宋体" panose="02010600030101010101" pitchFamily="2" charset="-122"/>
                <a:cs typeface="Consolas" panose="020B0609020204030204" charset="0"/>
              </a:rPr>
              <a:t>    sender_os, </a:t>
            </a:r>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(sender_account)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cnt </a:t>
            </a:r>
            <a:r>
              <a:rPr lang="en-US" sz="1400" b="1">
                <a:solidFill>
                  <a:srgbClr val="800000"/>
                </a:solidFill>
                <a:latin typeface="Consolas" panose="020B0609020204030204" charset="0"/>
                <a:ea typeface="宋体" panose="02010600030101010101" pitchFamily="2" charset="-122"/>
                <a:cs typeface="Consolas" panose="020B0609020204030204" charset="0"/>
              </a:rPr>
              <a:t>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r>
              <a:rPr lang="en-US" sz="1400" b="1">
                <a:solidFill>
                  <a:srgbClr val="800000"/>
                </a:solidFill>
                <a:latin typeface="Consolas" panose="020B0609020204030204" charset="0"/>
                <a:ea typeface="宋体" panose="02010600030101010101" pitchFamily="2" charset="-122"/>
                <a:cs typeface="Consolas" panose="020B0609020204030204" charset="0"/>
              </a:rPr>
              <a:t>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sender_os</a:t>
            </a:r>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pPr algn="l"/>
            <a:r>
              <a:rPr lang="zh-CN" altLang="en-US" dirty="0"/>
              <a:t>数据查询</a:t>
            </a:r>
            <a:endParaRPr lang="zh-CN" altLang="en-US" dirty="0"/>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endParaRPr lang="zh-CN" altLang="en-US" dirty="0">
              <a:solidFill>
                <a:srgbClr val="FF0000"/>
              </a:solidFill>
              <a:sym typeface="+mn-ea"/>
            </a:endParaRPr>
          </a:p>
        </p:txBody>
      </p:sp>
      <p:pic>
        <p:nvPicPr>
          <p:cNvPr id="3" name="图形 2" descr="303b32313537333932333bbcfdcdb7"/>
          <p:cNvPicPr>
            <a:picLocks noChangeAspect="1"/>
          </p:cNvPicPr>
          <p:nvPr>
            <p:custDataLst>
              <p:tags r:id="rId1"/>
            </p:custDataLst>
          </p:nvPr>
        </p:nvPicPr>
        <p:blipFill>
          <a:blip r:embed="rId2"/>
          <a:stretch>
            <a:fillRect/>
          </a:stretch>
        </p:blipFill>
        <p:spPr>
          <a:xfrm>
            <a:off x="4655776" y="407761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3"/>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4"/>
              </p:custDataLst>
            </p:nvPr>
          </p:nvSpPr>
          <p:spPr>
            <a:xfrm>
              <a:off x="12661" y="1204"/>
              <a:ext cx="4266"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需求分析</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5"/>
              </p:custDataLst>
            </p:nvPr>
          </p:nvSpPr>
          <p:spPr>
            <a:xfrm>
              <a:off x="12661" y="1998"/>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ETL数据清洗</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sp>
          <p:nvSpPr>
            <p:cNvPr id="6" name="文本框 5"/>
            <p:cNvSpPr txBox="1"/>
            <p:nvPr>
              <p:custDataLst>
                <p:tags r:id="rId6"/>
              </p:custDataLst>
            </p:nvPr>
          </p:nvSpPr>
          <p:spPr>
            <a:xfrm>
              <a:off x="12662" y="2792"/>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指标计算</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sp>
          <p:nvSpPr>
            <p:cNvPr id="8" name="文本框 7"/>
            <p:cNvSpPr txBox="1"/>
            <p:nvPr>
              <p:custDataLst>
                <p:tags r:id="rId7"/>
              </p:custDataLst>
            </p:nvPr>
          </p:nvSpPr>
          <p:spPr>
            <a:xfrm>
              <a:off x="12661" y="3586"/>
              <a:ext cx="4265" cy="483"/>
            </a:xfrm>
            <a:prstGeom prst="rect">
              <a:avLst/>
            </a:prstGeom>
            <a:noFill/>
          </p:spPr>
          <p:txBody>
            <a:bodyPr wrap="square" rtlCol="0">
              <a:spAutoFit/>
            </a:bodyPr>
            <a:p>
              <a:pPr algn="l">
                <a:buClrTx/>
                <a:buSzTx/>
                <a:buFontTx/>
              </a:pPr>
              <a:r>
                <a:rPr lang="zh-CN" sz="1400">
                  <a:solidFill>
                    <a:srgbClr val="FF0000"/>
                  </a:solidFill>
                  <a:latin typeface="阿里巴巴普惠体" panose="00020600040101010101" pitchFamily="18" charset="-122"/>
                  <a:ea typeface="阿里巴巴普惠体" panose="00020600040101010101" pitchFamily="18" charset="-122"/>
                  <a:sym typeface="+mn-ea"/>
                </a:rPr>
                <a:t>可视化展现</a:t>
              </a:r>
              <a:endParaRPr lang="zh-CN" sz="1400">
                <a:solidFill>
                  <a:srgbClr val="FF0000"/>
                </a:solidFill>
                <a:latin typeface="阿里巴巴普惠体" panose="00020600040101010101" pitchFamily="18" charset="-122"/>
                <a:ea typeface="阿里巴巴普惠体" panose="00020600040101010101" pitchFamily="18" charset="-122"/>
                <a:sym typeface="+mn-ea"/>
              </a:endParaRPr>
            </a:p>
          </p:txBody>
        </p:sp>
      </p:grpSp>
      <p:sp>
        <p:nvSpPr>
          <p:cNvPr id="9" name="左大括号 8"/>
          <p:cNvSpPr/>
          <p:nvPr>
            <p:custDataLst>
              <p:tags r:id="rId8"/>
            </p:custDataLst>
          </p:nvPr>
        </p:nvSpPr>
        <p:spPr>
          <a:xfrm>
            <a:off x="9048115" y="4974590"/>
            <a:ext cx="648335" cy="431800"/>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custDataLst>
              <p:tags r:id="rId9"/>
            </p:custDataLst>
          </p:nvPr>
        </p:nvSpPr>
        <p:spPr>
          <a:xfrm>
            <a:off x="9840595" y="4822190"/>
            <a:ext cx="1012190" cy="306705"/>
          </a:xfrm>
          <a:prstGeom prst="rect">
            <a:avLst/>
          </a:prstGeom>
          <a:noFill/>
        </p:spPr>
        <p:txBody>
          <a:bodyPr wrap="square" rtlCol="0">
            <a:spAutoFit/>
          </a:bodyPr>
          <a:p>
            <a:pPr algn="l">
              <a:buClrTx/>
              <a:buSzTx/>
              <a:buFontTx/>
            </a:pPr>
            <a:r>
              <a:rPr lang="en-US" altLang="zh-CN" sz="1400">
                <a:solidFill>
                  <a:srgbClr val="FF0000"/>
                </a:solidFill>
                <a:latin typeface="阿里巴巴普惠体" panose="00020600040101010101" pitchFamily="18" charset="-122"/>
                <a:ea typeface="阿里巴巴普惠体" panose="00020600040101010101" pitchFamily="18" charset="-122"/>
              </a:rPr>
              <a:t>BI</a:t>
            </a:r>
            <a:r>
              <a:rPr lang="zh-CN" altLang="en-US" sz="1400">
                <a:solidFill>
                  <a:srgbClr val="FF0000"/>
                </a:solidFill>
                <a:latin typeface="阿里巴巴普惠体" panose="00020600040101010101" pitchFamily="18" charset="-122"/>
                <a:ea typeface="阿里巴巴普惠体" panose="00020600040101010101" pitchFamily="18" charset="-122"/>
              </a:rPr>
              <a:t>概述</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10"/>
            </p:custDataLst>
          </p:nvPr>
        </p:nvSpPr>
        <p:spPr>
          <a:xfrm>
            <a:off x="9840595" y="5228590"/>
            <a:ext cx="1195705" cy="306705"/>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可视化</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展现</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了解</a:t>
            </a:r>
            <a:r>
              <a:rPr lang="en-US" altLang="zh-CN" sz="1600" dirty="0">
                <a:solidFill>
                  <a:srgbClr val="FF0000"/>
                </a:solidFill>
              </a:rPr>
              <a:t>BI</a:t>
            </a:r>
            <a:r>
              <a:rPr lang="zh-CN" altLang="en-US" sz="1600" dirty="0">
                <a:solidFill>
                  <a:srgbClr val="FF0000"/>
                </a:solidFill>
              </a:rPr>
              <a:t>工具</a:t>
            </a:r>
            <a:endParaRPr lang="zh-CN" altLang="en-US" sz="1600" dirty="0">
              <a:solidFill>
                <a:srgbClr val="FF0000"/>
              </a:solidFill>
            </a:endParaRPr>
          </a:p>
          <a:p>
            <a:r>
              <a:rPr lang="zh-CN" altLang="en-US" sz="1600" dirty="0">
                <a:solidFill>
                  <a:srgbClr val="FF0000"/>
                </a:solidFill>
              </a:rPr>
              <a:t>完成</a:t>
            </a:r>
            <a:r>
              <a:rPr lang="en-US" altLang="zh-CN" sz="1600" dirty="0">
                <a:solidFill>
                  <a:srgbClr val="FF0000"/>
                </a:solidFill>
              </a:rPr>
              <a:t>FineBi</a:t>
            </a:r>
            <a:r>
              <a:rPr lang="zh-CN" altLang="en-US" sz="1600" dirty="0">
                <a:solidFill>
                  <a:srgbClr val="FF0000"/>
                </a:solidFill>
              </a:rPr>
              <a:t>的</a:t>
            </a:r>
            <a:r>
              <a:rPr lang="zh-CN" altLang="en-US" sz="1600" dirty="0">
                <a:solidFill>
                  <a:srgbClr val="FF0000"/>
                </a:solidFill>
              </a:rPr>
              <a:t>安装</a:t>
            </a:r>
            <a:endParaRPr lang="zh-CN" altLang="en-US" sz="1600" dirty="0">
              <a:solidFill>
                <a:srgbClr val="FF0000"/>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BI</a:t>
            </a:r>
            <a:endParaRPr lang="en-US" altLang="zh-CN"/>
          </a:p>
        </p:txBody>
      </p:sp>
      <p:sp>
        <p:nvSpPr>
          <p:cNvPr id="3" name="文本占位符 2"/>
          <p:cNvSpPr>
            <a:spLocks noGrp="1"/>
          </p:cNvSpPr>
          <p:nvPr>
            <p:ph type="body" sz="quarter" idx="11"/>
          </p:nvPr>
        </p:nvSpPr>
        <p:spPr/>
        <p:txBody>
          <a:bodyPr/>
          <a:p>
            <a:r>
              <a:rPr lang="en-US" altLang="zh-CN"/>
              <a:t>BI</a:t>
            </a:r>
            <a:r>
              <a:rPr lang="zh-CN" altLang="en-US"/>
              <a:t>：Business Intelligence，商业智能。</a:t>
            </a:r>
            <a:endParaRPr lang="zh-CN" altLang="en-US"/>
          </a:p>
          <a:p>
            <a:r>
              <a:rPr lang="zh-CN" altLang="en-US"/>
              <a:t>指用现代数据仓库技术、线上分析处理技术、数据挖掘和数据展现技术进行数据分析以实现商业价值。</a:t>
            </a:r>
            <a:endParaRPr lang="zh-CN" altLang="en-US"/>
          </a:p>
          <a:p>
            <a:r>
              <a:rPr lang="zh-CN" altLang="en-US"/>
              <a:t>简单来说，就是借助</a:t>
            </a:r>
            <a:r>
              <a:rPr lang="en-US" altLang="zh-CN"/>
              <a:t>BI</a:t>
            </a:r>
            <a:r>
              <a:rPr lang="zh-CN" altLang="en-US"/>
              <a:t>工具，可以完成复杂的数据分析、数据统计等需求，为公司决策带来巨大的价值。</a:t>
            </a:r>
            <a:endParaRPr lang="zh-CN" altLang="en-US"/>
          </a:p>
          <a:p>
            <a:endParaRPr lang="zh-CN" altLang="en-US"/>
          </a:p>
          <a:p>
            <a:r>
              <a:rPr lang="zh-CN" altLang="en-US"/>
              <a:t>所以，一般提到</a:t>
            </a:r>
            <a:r>
              <a:rPr lang="en-US" altLang="zh-CN"/>
              <a:t>BI</a:t>
            </a:r>
            <a:r>
              <a:rPr lang="zh-CN" altLang="en-US"/>
              <a:t>，我们指代的就是工具软件。常见的</a:t>
            </a:r>
            <a:r>
              <a:rPr lang="en-US" altLang="zh-CN"/>
              <a:t>BI</a:t>
            </a:r>
            <a:r>
              <a:rPr lang="zh-CN" altLang="en-US"/>
              <a:t>软件很多，比如：</a:t>
            </a:r>
            <a:endParaRPr lang="zh-CN" altLang="en-US"/>
          </a:p>
          <a:p>
            <a:pPr marL="285750" indent="-285750">
              <a:buFont typeface="Arial" panose="020B0604020202020204" pitchFamily="34" charset="0"/>
              <a:buChar char="•"/>
            </a:pPr>
            <a:r>
              <a:rPr lang="en-US" altLang="zh-CN"/>
              <a:t>FineBI</a:t>
            </a:r>
            <a:endParaRPr lang="en-US" altLang="zh-CN"/>
          </a:p>
          <a:p>
            <a:pPr marL="285750" indent="-285750">
              <a:buFont typeface="Arial" panose="020B0604020202020204" pitchFamily="34" charset="0"/>
              <a:buChar char="•"/>
            </a:pPr>
            <a:r>
              <a:rPr lang="en-US" altLang="zh-CN"/>
              <a:t>SuperSet</a:t>
            </a:r>
            <a:endParaRPr lang="en-US" altLang="zh-CN"/>
          </a:p>
          <a:p>
            <a:pPr marL="285750" indent="-285750">
              <a:buFont typeface="Arial" panose="020B0604020202020204" pitchFamily="34" charset="0"/>
              <a:buChar char="•"/>
            </a:pPr>
            <a:r>
              <a:rPr lang="en-US" altLang="zh-CN"/>
              <a:t>PowerBI</a:t>
            </a:r>
            <a:endParaRPr lang="en-US" altLang="zh-CN"/>
          </a:p>
          <a:p>
            <a:pPr marL="285750" indent="-285750">
              <a:buFont typeface="Arial" panose="020B0604020202020204" pitchFamily="34" charset="0"/>
              <a:buChar char="•"/>
            </a:pPr>
            <a:r>
              <a:rPr lang="en-US" altLang="zh-CN"/>
              <a:t>TableAu</a:t>
            </a:r>
            <a:endParaRPr lang="en-US" altLang="zh-CN"/>
          </a:p>
          <a:p>
            <a:pPr marL="285750" indent="-285750">
              <a:buFont typeface="Arial" panose="020B0604020202020204" pitchFamily="34" charset="0"/>
              <a:buChar char="•"/>
            </a:pPr>
            <a:r>
              <a:rPr lang="zh-CN" altLang="en-US"/>
              <a:t>等</a:t>
            </a:r>
            <a:endParaRPr lang="zh-CN" alt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endParaRPr lang="zh-CN" altLang="en-US" dirty="0"/>
          </a:p>
        </p:txBody>
      </p:sp>
      <p:sp>
        <p:nvSpPr>
          <p:cNvPr id="2" name="文本占位符 1"/>
          <p:cNvSpPr>
            <a:spLocks noGrp="1"/>
          </p:cNvSpPr>
          <p:nvPr>
            <p:ph type="body" sz="quarter" idx="11"/>
          </p:nvPr>
        </p:nvSpPr>
        <p:spPr>
          <a:xfrm>
            <a:off x="710881" y="1646133"/>
            <a:ext cx="10749598" cy="1966643"/>
          </a:xfrm>
        </p:spPr>
        <p:txBody>
          <a:bodyPr/>
          <a:lstStyle/>
          <a:p>
            <a:r>
              <a:rPr lang="en-US" altLang="zh-CN" dirty="0"/>
              <a:t>FineBI</a:t>
            </a:r>
            <a:r>
              <a:rPr lang="zh-CN" altLang="en-US" dirty="0"/>
              <a:t>的</a:t>
            </a:r>
            <a:r>
              <a:rPr lang="zh-CN" altLang="en-US" dirty="0" smtClean="0"/>
              <a:t>介绍：</a:t>
            </a:r>
            <a:r>
              <a:rPr lang="en-US" altLang="zh-CN" dirty="0">
                <a:hlinkClick r:id="rId1"/>
              </a:rPr>
              <a:t>https://www.finebi.com</a:t>
            </a:r>
            <a:r>
              <a:rPr lang="en-US" altLang="zh-CN" dirty="0" smtClean="0">
                <a:hlinkClick r:id="rId1"/>
              </a:rPr>
              <a:t>/</a:t>
            </a:r>
            <a:endParaRPr lang="en-US" altLang="zh-CN" dirty="0" smtClean="0"/>
          </a:p>
          <a:p>
            <a:pPr marL="0" indent="0">
              <a:buNone/>
            </a:pPr>
            <a:r>
              <a:rPr lang="en-US" altLang="zh-CN" dirty="0" smtClean="0"/>
              <a:t>        FineBI </a:t>
            </a:r>
            <a:r>
              <a:rPr lang="zh-CN" altLang="en-US" dirty="0"/>
              <a:t>是帆软软件有限公司推出的一款</a:t>
            </a:r>
            <a:r>
              <a:rPr lang="zh-CN" altLang="en-US" b="1" dirty="0">
                <a:solidFill>
                  <a:srgbClr val="92D050"/>
                </a:solidFill>
              </a:rPr>
              <a:t>商业智能</a:t>
            </a:r>
            <a:r>
              <a:rPr lang="zh-CN" altLang="en-US" dirty="0"/>
              <a:t>（</a:t>
            </a:r>
            <a:r>
              <a:rPr lang="en-US" altLang="zh-CN" dirty="0">
                <a:solidFill>
                  <a:srgbClr val="92D050"/>
                </a:solidFill>
              </a:rPr>
              <a:t>B</a:t>
            </a:r>
            <a:r>
              <a:rPr lang="en-US" altLang="zh-CN" dirty="0"/>
              <a:t>usiness </a:t>
            </a:r>
            <a:r>
              <a:rPr lang="en-US" altLang="zh-CN" b="1" dirty="0">
                <a:solidFill>
                  <a:srgbClr val="92D050"/>
                </a:solidFill>
              </a:rPr>
              <a:t>I</a:t>
            </a:r>
            <a:r>
              <a:rPr lang="en-US" altLang="zh-CN" dirty="0"/>
              <a:t>ntelligence</a:t>
            </a:r>
            <a:r>
              <a:rPr lang="zh-CN" altLang="en-US" dirty="0"/>
              <a:t>）产品</a:t>
            </a:r>
            <a:r>
              <a:rPr lang="zh-CN" altLang="en-US" dirty="0" smtClean="0"/>
              <a:t>。</a:t>
            </a:r>
            <a:r>
              <a:rPr lang="en-US" altLang="zh-CN" dirty="0" smtClean="0"/>
              <a:t>FineBI </a:t>
            </a:r>
            <a:r>
              <a:rPr lang="zh-CN" altLang="en-US" dirty="0"/>
              <a:t>是定位于自助大数据分析的 </a:t>
            </a:r>
            <a:r>
              <a:rPr lang="en-US" altLang="zh-CN" dirty="0"/>
              <a:t>BI </a:t>
            </a:r>
            <a:r>
              <a:rPr lang="zh-CN" altLang="en-US" dirty="0"/>
              <a:t>工具，能够帮助企业的业务人员和数据分析师，开展以问题导向的探索式</a:t>
            </a:r>
            <a:r>
              <a:rPr lang="zh-CN" altLang="en-US" dirty="0" smtClean="0"/>
              <a:t>分析</a:t>
            </a:r>
            <a:r>
              <a:rPr lang="zh-CN" altLang="en-US" dirty="0"/>
              <a:t>。</a:t>
            </a:r>
            <a:endParaRPr lang="zh-CN" altLang="en-US" dirty="0"/>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1484" y="2913530"/>
            <a:ext cx="7632123" cy="3585508"/>
          </a:xfrm>
          <a:prstGeom prst="rect">
            <a:avLst/>
          </a:prstGeom>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endParaRPr lang="zh-CN" altLang="en-US" dirty="0"/>
          </a:p>
        </p:txBody>
      </p:sp>
      <p:sp>
        <p:nvSpPr>
          <p:cNvPr id="2" name="文本占位符 1"/>
          <p:cNvSpPr>
            <a:spLocks noGrp="1"/>
          </p:cNvSpPr>
          <p:nvPr>
            <p:ph type="body" sz="quarter" idx="11"/>
          </p:nvPr>
        </p:nvSpPr>
        <p:spPr>
          <a:xfrm>
            <a:off x="710881" y="1646133"/>
            <a:ext cx="2722601" cy="1966643"/>
          </a:xfrm>
        </p:spPr>
        <p:txBody>
          <a:bodyPr/>
          <a:lstStyle/>
          <a:p>
            <a:r>
              <a:rPr lang="en-US" altLang="zh-CN" dirty="0"/>
              <a:t>FineBI</a:t>
            </a:r>
            <a:r>
              <a:rPr lang="zh-CN" altLang="en-US" dirty="0" smtClean="0"/>
              <a:t>的特点</a:t>
            </a:r>
            <a:endParaRPr lang="en-US" altLang="zh-CN" dirty="0" smtClean="0"/>
          </a:p>
          <a:p>
            <a:pPr lvl="1"/>
            <a:r>
              <a:rPr lang="zh-CN" altLang="en-US" dirty="0"/>
              <a:t>通过</a:t>
            </a:r>
            <a:r>
              <a:rPr lang="zh-CN" altLang="en-US" dirty="0">
                <a:solidFill>
                  <a:srgbClr val="92D050"/>
                </a:solidFill>
              </a:rPr>
              <a:t>多人协作</a:t>
            </a:r>
            <a:r>
              <a:rPr lang="zh-CN" altLang="en-US" dirty="0"/>
              <a:t>来实现最终的可视化</a:t>
            </a:r>
            <a:r>
              <a:rPr lang="zh-CN" altLang="en-US" dirty="0" smtClean="0"/>
              <a:t>构建</a:t>
            </a:r>
            <a:endParaRPr lang="en-US" altLang="zh-CN" dirty="0" smtClean="0"/>
          </a:p>
          <a:p>
            <a:pPr lvl="1"/>
            <a:r>
              <a:rPr lang="zh-CN" altLang="en-US" dirty="0"/>
              <a:t>不需要通过复杂代码来实现开发，通过</a:t>
            </a:r>
            <a:r>
              <a:rPr lang="zh-CN" altLang="en-US" dirty="0">
                <a:solidFill>
                  <a:srgbClr val="92D050"/>
                </a:solidFill>
              </a:rPr>
              <a:t>可视化操作</a:t>
            </a:r>
            <a:r>
              <a:rPr lang="zh-CN" altLang="en-US" dirty="0"/>
              <a:t>实现</a:t>
            </a:r>
            <a:r>
              <a:rPr lang="zh-CN" altLang="en-US" dirty="0" smtClean="0"/>
              <a:t>开发</a:t>
            </a:r>
            <a:endParaRPr lang="en-US" altLang="zh-CN" dirty="0" smtClean="0"/>
          </a:p>
          <a:p>
            <a:pPr lvl="1"/>
            <a:r>
              <a:rPr lang="zh-CN" altLang="en-US" dirty="0"/>
              <a:t>适合于</a:t>
            </a:r>
            <a:r>
              <a:rPr lang="zh-CN" altLang="en-US" dirty="0">
                <a:solidFill>
                  <a:srgbClr val="92D050"/>
                </a:solidFill>
              </a:rPr>
              <a:t>各种</a:t>
            </a:r>
            <a:r>
              <a:rPr lang="zh-CN" altLang="en-US" dirty="0"/>
              <a:t>数据可视化的</a:t>
            </a:r>
            <a:r>
              <a:rPr lang="zh-CN" altLang="en-US" dirty="0">
                <a:solidFill>
                  <a:srgbClr val="92D050"/>
                </a:solidFill>
              </a:rPr>
              <a:t>应用</a:t>
            </a:r>
            <a:r>
              <a:rPr lang="zh-CN" altLang="en-US" dirty="0" smtClean="0">
                <a:solidFill>
                  <a:srgbClr val="92D050"/>
                </a:solidFill>
              </a:rPr>
              <a:t>场景</a:t>
            </a:r>
            <a:endParaRPr lang="en-US" altLang="zh-CN" dirty="0" smtClean="0">
              <a:solidFill>
                <a:srgbClr val="92D050"/>
              </a:solidFill>
            </a:endParaRPr>
          </a:p>
          <a:p>
            <a:pPr lvl="1"/>
            <a:r>
              <a:rPr lang="zh-CN" altLang="en-US" dirty="0" smtClean="0"/>
              <a:t>支持</a:t>
            </a:r>
            <a:r>
              <a:rPr lang="zh-CN" altLang="en-US" dirty="0" smtClean="0">
                <a:solidFill>
                  <a:srgbClr val="92D050"/>
                </a:solidFill>
              </a:rPr>
              <a:t>各种</a:t>
            </a:r>
            <a:r>
              <a:rPr lang="zh-CN" altLang="en-US" dirty="0">
                <a:solidFill>
                  <a:srgbClr val="92D050"/>
                </a:solidFill>
              </a:rPr>
              <a:t>常见的分析</a:t>
            </a:r>
            <a:r>
              <a:rPr lang="zh-CN" altLang="en-US" dirty="0" smtClean="0">
                <a:solidFill>
                  <a:srgbClr val="92D050"/>
                </a:solidFill>
              </a:rPr>
              <a:t>图表和各种数据源</a:t>
            </a:r>
            <a:endParaRPr lang="en-US" altLang="zh-CN" dirty="0" smtClean="0">
              <a:solidFill>
                <a:srgbClr val="92D050"/>
              </a:solidFill>
            </a:endParaRPr>
          </a:p>
          <a:p>
            <a:pPr lvl="1"/>
            <a:r>
              <a:rPr lang="zh-CN" altLang="en-US" dirty="0"/>
              <a:t>支持处理</a:t>
            </a:r>
            <a:r>
              <a:rPr lang="zh-CN" altLang="en-US" dirty="0">
                <a:solidFill>
                  <a:srgbClr val="92D050"/>
                </a:solidFill>
              </a:rPr>
              <a:t>大数据</a:t>
            </a:r>
            <a:endParaRPr lang="zh-CN" altLang="en-US" dirty="0">
              <a:solidFill>
                <a:srgbClr val="92D050"/>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3106" y="1457271"/>
            <a:ext cx="7978588" cy="4387692"/>
          </a:xfrm>
          <a:prstGeom prst="rect">
            <a:avLst/>
          </a:prstGeom>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endParaRPr lang="zh-CN" altLang="en-US" dirty="0"/>
          </a:p>
        </p:txBody>
      </p:sp>
      <p:sp>
        <p:nvSpPr>
          <p:cNvPr id="2" name="文本占位符 1"/>
          <p:cNvSpPr>
            <a:spLocks noGrp="1"/>
          </p:cNvSpPr>
          <p:nvPr>
            <p:ph type="body" sz="quarter" idx="11"/>
          </p:nvPr>
        </p:nvSpPr>
        <p:spPr>
          <a:xfrm>
            <a:off x="710881" y="1646133"/>
            <a:ext cx="7599401" cy="1966643"/>
          </a:xfrm>
        </p:spPr>
        <p:txBody>
          <a:bodyPr/>
          <a:lstStyle/>
          <a:p>
            <a:r>
              <a:rPr lang="en-US" altLang="zh-CN" dirty="0"/>
              <a:t>FineBI</a:t>
            </a:r>
            <a:r>
              <a:rPr lang="zh-CN" altLang="en-US" dirty="0" smtClean="0"/>
              <a:t>的界面</a:t>
            </a:r>
            <a:endParaRPr lang="en-US" altLang="zh-CN" dirty="0" smtClean="0"/>
          </a:p>
          <a:p>
            <a:pPr lvl="1"/>
            <a:r>
              <a:rPr lang="zh-CN" altLang="en-US" dirty="0" smtClean="0"/>
              <a:t>启动登陆</a:t>
            </a:r>
            <a:endParaRPr lang="en-US" altLang="zh-CN" dirty="0" smtClean="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91552" y="2583442"/>
            <a:ext cx="7781365" cy="365562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rgbClr val="FF0000"/>
                </a:solidFill>
                <a:sym typeface="+mn-ea"/>
              </a:rPr>
              <a:t>数据库操作</a:t>
            </a:r>
            <a:endParaRPr lang="zh-CN" altLang="en-US" dirty="0">
              <a:solidFill>
                <a:srgbClr val="FF0000"/>
              </a:solidFill>
            </a:endParaRPr>
          </a:p>
          <a:p>
            <a:pPr algn="l"/>
            <a:r>
              <a:rPr lang="zh-CN" altLang="en-US" dirty="0">
                <a:solidFill>
                  <a:schemeClr val="tx1">
                    <a:lumMod val="75000"/>
                    <a:lumOff val="25000"/>
                  </a:schemeClr>
                </a:solidFill>
                <a:sym typeface="+mn-ea"/>
              </a:rPr>
              <a:t>数据表操作</a:t>
            </a:r>
            <a:endParaRPr lang="zh-CN" altLang="en-US" dirty="0">
              <a:solidFill>
                <a:schemeClr val="tx1">
                  <a:lumMod val="75000"/>
                  <a:lumOff val="25000"/>
                </a:schemeClr>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3" name="图形 2" descr="303b3231353733393233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05611" y="1700811"/>
            <a:ext cx="410210" cy="4102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创建内部表</a:t>
            </a:r>
            <a:endParaRPr lang="zh-CN" altLang="en-US"/>
          </a:p>
        </p:txBody>
      </p:sp>
      <p:sp>
        <p:nvSpPr>
          <p:cNvPr id="3" name="文本占位符 2"/>
          <p:cNvSpPr>
            <a:spLocks noGrp="1"/>
          </p:cNvSpPr>
          <p:nvPr>
            <p:ph type="body" sz="quarter" idx="11"/>
          </p:nvPr>
        </p:nvSpPr>
        <p:spPr/>
        <p:txBody>
          <a:bodyPr/>
          <a:p>
            <a:r>
              <a:rPr lang="zh-CN" altLang="en-US"/>
              <a:t>内部表的创建语法就是标准的：</a:t>
            </a:r>
            <a:r>
              <a:rPr lang="en-US" altLang="zh-CN"/>
              <a:t>CREATE TABLE table_name......</a:t>
            </a:r>
            <a:endParaRPr lang="en-US" altLang="zh-CN"/>
          </a:p>
          <a:p>
            <a:pPr marL="285750" indent="-285750">
              <a:buFont typeface="Arial" panose="020B0604020202020204" pitchFamily="34" charset="0"/>
              <a:buChar char="•"/>
            </a:pPr>
            <a:r>
              <a:rPr lang="zh-CN" altLang="en-US"/>
              <a:t>创建一个基础的表</a:t>
            </a:r>
            <a:endParaRPr lang="zh-CN" altLang="en-US"/>
          </a:p>
          <a:p>
            <a:pPr>
              <a:lnSpc>
                <a:spcPct val="50000"/>
              </a:lnSpc>
              <a:buFont typeface="Arial" panose="020B0604020202020204" pitchFamily="34" charset="0"/>
            </a:pPr>
            <a:r>
              <a:rPr lang="zh-CN" altLang="en-US">
                <a:solidFill>
                  <a:schemeClr val="accent6"/>
                </a:solidFill>
                <a:latin typeface="Consolas" panose="020B0609020204030204" charset="0"/>
                <a:cs typeface="Consolas" panose="020B0609020204030204" charset="0"/>
              </a:rPr>
              <a:t>create database</a:t>
            </a:r>
            <a:r>
              <a:rPr lang="en-US" altLang="zh-CN">
                <a:solidFill>
                  <a:schemeClr val="accent6"/>
                </a:solidFill>
                <a:latin typeface="Consolas" panose="020B0609020204030204" charset="0"/>
                <a:cs typeface="Consolas" panose="020B0609020204030204" charset="0"/>
              </a:rPr>
              <a:t> if not exists</a:t>
            </a:r>
            <a:r>
              <a:rPr lang="zh-CN" altLang="en-US">
                <a:solidFill>
                  <a:schemeClr val="accent6"/>
                </a:solidFill>
                <a:latin typeface="Consolas" panose="020B0609020204030204" charset="0"/>
                <a:cs typeface="Consolas" panose="020B0609020204030204" charset="0"/>
              </a:rPr>
              <a:t> myhive;</a:t>
            </a:r>
            <a:endParaRPr lang="zh-CN" altLang="en-US">
              <a:solidFill>
                <a:schemeClr val="accent6"/>
              </a:solidFill>
              <a:latin typeface="Consolas" panose="020B0609020204030204" charset="0"/>
              <a:cs typeface="Consolas" panose="020B0609020204030204" charset="0"/>
            </a:endParaRPr>
          </a:p>
          <a:p>
            <a:pPr>
              <a:lnSpc>
                <a:spcPct val="50000"/>
              </a:lnSpc>
              <a:buFont typeface="Arial" panose="020B0604020202020204" pitchFamily="34" charset="0"/>
            </a:pPr>
            <a:r>
              <a:rPr lang="zh-CN" altLang="en-US">
                <a:solidFill>
                  <a:schemeClr val="accent6"/>
                </a:solidFill>
                <a:latin typeface="Consolas" panose="020B0609020204030204" charset="0"/>
                <a:cs typeface="Consolas" panose="020B0609020204030204" charset="0"/>
              </a:rPr>
              <a:t>use myhive;</a:t>
            </a:r>
            <a:endParaRPr lang="zh-CN" altLang="en-US">
              <a:solidFill>
                <a:schemeClr val="accent6"/>
              </a:solidFill>
              <a:latin typeface="Consolas" panose="020B0609020204030204" charset="0"/>
              <a:cs typeface="Consolas" panose="020B0609020204030204" charset="0"/>
            </a:endParaRPr>
          </a:p>
          <a:p>
            <a:pPr>
              <a:lnSpc>
                <a:spcPct val="50000"/>
              </a:lnSpc>
              <a:buFont typeface="Arial" panose="020B0604020202020204" pitchFamily="34" charset="0"/>
            </a:pPr>
            <a:r>
              <a:rPr lang="zh-CN" altLang="en-US">
                <a:solidFill>
                  <a:schemeClr val="accent6"/>
                </a:solidFill>
                <a:latin typeface="Consolas" panose="020B0609020204030204" charset="0"/>
                <a:cs typeface="Consolas" panose="020B0609020204030204" charset="0"/>
              </a:rPr>
              <a:t>create table</a:t>
            </a:r>
            <a:r>
              <a:rPr lang="en-US" altLang="zh-CN">
                <a:solidFill>
                  <a:schemeClr val="accent6"/>
                </a:solidFill>
                <a:latin typeface="Consolas" panose="020B0609020204030204" charset="0"/>
                <a:cs typeface="Consolas" panose="020B0609020204030204" charset="0"/>
              </a:rPr>
              <a:t> if not exists</a:t>
            </a:r>
            <a:r>
              <a:rPr lang="zh-CN" altLang="en-US">
                <a:solidFill>
                  <a:schemeClr val="accent6"/>
                </a:solidFill>
                <a:latin typeface="Consolas" panose="020B0609020204030204" charset="0"/>
                <a:cs typeface="Consolas" panose="020B0609020204030204" charset="0"/>
              </a:rPr>
              <a:t> stu(id int,name string);</a:t>
            </a:r>
            <a:endParaRPr lang="zh-CN" altLang="en-US">
              <a:solidFill>
                <a:schemeClr val="accent6"/>
              </a:solidFill>
              <a:latin typeface="Consolas" panose="020B0609020204030204" charset="0"/>
              <a:cs typeface="Consolas" panose="020B0609020204030204" charset="0"/>
            </a:endParaRPr>
          </a:p>
          <a:p>
            <a:pPr>
              <a:lnSpc>
                <a:spcPct val="50000"/>
              </a:lnSpc>
              <a:buFont typeface="Arial" panose="020B0604020202020204" pitchFamily="34" charset="0"/>
            </a:pPr>
            <a:r>
              <a:rPr lang="zh-CN" altLang="en-US">
                <a:solidFill>
                  <a:schemeClr val="accent6"/>
                </a:solidFill>
                <a:latin typeface="Consolas" panose="020B0609020204030204" charset="0"/>
                <a:cs typeface="Consolas" panose="020B0609020204030204" charset="0"/>
              </a:rPr>
              <a:t>insert into stu values (1,"zhangsan")</a:t>
            </a:r>
            <a:r>
              <a:rPr lang="en-US" altLang="zh-CN">
                <a:solidFill>
                  <a:schemeClr val="accent6"/>
                </a:solidFill>
                <a:latin typeface="Consolas" panose="020B0609020204030204" charset="0"/>
                <a:cs typeface="Consolas" panose="020B0609020204030204" charset="0"/>
              </a:rPr>
              <a:t>, (2, </a:t>
            </a:r>
            <a:r>
              <a:rPr lang="zh-CN" altLang="en-US">
                <a:solidFill>
                  <a:schemeClr val="accent6"/>
                </a:solidFill>
                <a:latin typeface="Consolas" panose="020B0609020204030204" charset="0"/>
                <a:cs typeface="Consolas" panose="020B0609020204030204" charset="0"/>
                <a:sym typeface="+mn-ea"/>
              </a:rPr>
              <a:t>"</a:t>
            </a:r>
            <a:r>
              <a:rPr lang="en-US" altLang="zh-CN">
                <a:solidFill>
                  <a:schemeClr val="accent6"/>
                </a:solidFill>
                <a:latin typeface="Consolas" panose="020B0609020204030204" charset="0"/>
                <a:cs typeface="Consolas" panose="020B0609020204030204" charset="0"/>
                <a:sym typeface="+mn-ea"/>
              </a:rPr>
              <a:t>wangwu</a:t>
            </a:r>
            <a:r>
              <a:rPr lang="zh-CN" altLang="en-US">
                <a:solidFill>
                  <a:schemeClr val="accent6"/>
                </a:solidFill>
                <a:latin typeface="Consolas" panose="020B0609020204030204" charset="0"/>
                <a:cs typeface="Consolas" panose="020B0609020204030204" charset="0"/>
                <a:sym typeface="+mn-ea"/>
              </a:rPr>
              <a:t>"</a:t>
            </a:r>
            <a:r>
              <a:rPr lang="en-US" altLang="zh-CN">
                <a:solidFill>
                  <a:schemeClr val="accent6"/>
                </a:solidFill>
                <a:latin typeface="Consolas" panose="020B0609020204030204" charset="0"/>
                <a:cs typeface="Consolas" panose="020B0609020204030204" charset="0"/>
                <a:sym typeface="+mn-ea"/>
              </a:rPr>
              <a:t>)</a:t>
            </a:r>
            <a:r>
              <a:rPr lang="zh-CN" altLang="en-US">
                <a:solidFill>
                  <a:schemeClr val="accent6"/>
                </a:solidFill>
                <a:latin typeface="Consolas" panose="020B0609020204030204" charset="0"/>
                <a:cs typeface="Consolas" panose="020B0609020204030204" charset="0"/>
              </a:rPr>
              <a:t>;</a:t>
            </a:r>
            <a:endParaRPr lang="zh-CN" altLang="en-US">
              <a:solidFill>
                <a:schemeClr val="accent6"/>
              </a:solidFill>
              <a:latin typeface="Consolas" panose="020B0609020204030204" charset="0"/>
              <a:cs typeface="Consolas" panose="020B0609020204030204" charset="0"/>
            </a:endParaRPr>
          </a:p>
          <a:p>
            <a:pPr>
              <a:lnSpc>
                <a:spcPct val="50000"/>
              </a:lnSpc>
              <a:buFont typeface="Arial" panose="020B0604020202020204" pitchFamily="34" charset="0"/>
            </a:pPr>
            <a:r>
              <a:rPr lang="zh-CN" altLang="en-US">
                <a:solidFill>
                  <a:schemeClr val="accent6"/>
                </a:solidFill>
                <a:latin typeface="Consolas" panose="020B0609020204030204" charset="0"/>
                <a:cs typeface="Consolas" panose="020B0609020204030204" charset="0"/>
              </a:rPr>
              <a:t>select * from stu;</a:t>
            </a:r>
            <a:endParaRPr lang="zh-CN" altLang="en-US">
              <a:solidFill>
                <a:schemeClr val="accent6"/>
              </a:solidFill>
              <a:latin typeface="Consolas" panose="020B0609020204030204" charset="0"/>
              <a:cs typeface="Consolas" panose="020B0609020204030204" charset="0"/>
            </a:endParaRPr>
          </a:p>
          <a:p>
            <a:pPr>
              <a:lnSpc>
                <a:spcPct val="50000"/>
              </a:lnSpc>
              <a:buFont typeface="Arial" panose="020B0604020202020204" pitchFamily="34" charset="0"/>
            </a:pPr>
            <a:endParaRPr lang="zh-CN" altLang="en-US"/>
          </a:p>
          <a:p>
            <a:pPr marL="285750" indent="-285750">
              <a:lnSpc>
                <a:spcPct val="50000"/>
              </a:lnSpc>
              <a:buFont typeface="Arial" panose="020B0604020202020204" pitchFamily="34" charset="0"/>
              <a:buChar char="•"/>
            </a:pPr>
            <a:r>
              <a:rPr lang="zh-CN" altLang="en-US"/>
              <a:t>查看表的数据存储</a:t>
            </a:r>
            <a:endParaRPr lang="zh-CN" altLang="en-US"/>
          </a:p>
          <a:p>
            <a:pPr>
              <a:lnSpc>
                <a:spcPct val="50000"/>
              </a:lnSpc>
              <a:buFont typeface="Arial" panose="020B0604020202020204" pitchFamily="34" charset="0"/>
            </a:pPr>
            <a:r>
              <a:rPr lang="zh-CN" altLang="en-US"/>
              <a:t>在</a:t>
            </a:r>
            <a:r>
              <a:rPr lang="en-US" altLang="zh-CN"/>
              <a:t>HDFS</a:t>
            </a:r>
            <a:r>
              <a:rPr lang="zh-CN" altLang="en-US"/>
              <a:t>上，查看表的数据存储文件</a:t>
            </a:r>
            <a:endParaRPr lang="zh-CN" altLang="en-US"/>
          </a:p>
          <a:p>
            <a:pPr>
              <a:lnSpc>
                <a:spcPct val="50000"/>
              </a:lnSpc>
              <a:buFont typeface="Arial" panose="020B0604020202020204" pitchFamily="34" charset="0"/>
            </a:pPr>
            <a:endParaRPr lang="zh-CN" altLang="en-US"/>
          </a:p>
          <a:p>
            <a:pPr>
              <a:lnSpc>
                <a:spcPct val="50000"/>
              </a:lnSpc>
              <a:buFont typeface="Arial" panose="020B0604020202020204" pitchFamily="34" charset="0"/>
            </a:pPr>
            <a:endParaRPr lang="en-US" altLang="zh-CN"/>
          </a:p>
        </p:txBody>
      </p:sp>
      <p:pic>
        <p:nvPicPr>
          <p:cNvPr id="5" name="图片 4"/>
          <p:cNvPicPr>
            <a:picLocks noChangeAspect="1"/>
          </p:cNvPicPr>
          <p:nvPr>
            <p:custDataLst>
              <p:tags r:id="rId1"/>
            </p:custDataLst>
          </p:nvPr>
        </p:nvPicPr>
        <p:blipFill>
          <a:blip r:embed="rId2"/>
          <a:stretch>
            <a:fillRect/>
          </a:stretch>
        </p:blipFill>
        <p:spPr>
          <a:xfrm>
            <a:off x="786130" y="4653280"/>
            <a:ext cx="10623550" cy="1530350"/>
          </a:xfrm>
          <a:prstGeom prst="rect">
            <a:avLst/>
          </a:prstGeom>
        </p:spPr>
      </p:pic>
      <p:pic>
        <p:nvPicPr>
          <p:cNvPr id="4" name="图片 3" descr="播仔素材库【1】0121"/>
          <p:cNvPicPr>
            <a:picLocks noChangeAspect="1"/>
          </p:cNvPicPr>
          <p:nvPr>
            <p:custDataLst>
              <p:tags r:id="rId3"/>
            </p:custDataLst>
          </p:nvPr>
        </p:nvPicPr>
        <p:blipFill>
          <a:blip r:embed="rId4"/>
          <a:stretch>
            <a:fillRect/>
          </a:stretch>
        </p:blipFill>
        <p:spPr>
          <a:xfrm>
            <a:off x="11087100" y="5396230"/>
            <a:ext cx="1322705" cy="1322705"/>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endParaRPr lang="zh-CN" altLang="en-US" dirty="0"/>
          </a:p>
        </p:txBody>
      </p:sp>
      <p:sp>
        <p:nvSpPr>
          <p:cNvPr id="2" name="文本占位符 1"/>
          <p:cNvSpPr>
            <a:spLocks noGrp="1"/>
          </p:cNvSpPr>
          <p:nvPr>
            <p:ph type="body" sz="quarter" idx="11"/>
          </p:nvPr>
        </p:nvSpPr>
        <p:spPr>
          <a:xfrm>
            <a:off x="710881" y="1646133"/>
            <a:ext cx="7599401" cy="1966643"/>
          </a:xfrm>
        </p:spPr>
        <p:txBody>
          <a:bodyPr/>
          <a:lstStyle/>
          <a:p>
            <a:r>
              <a:rPr lang="en-US" altLang="zh-CN" dirty="0"/>
              <a:t>FineBI</a:t>
            </a:r>
            <a:r>
              <a:rPr lang="zh-CN" altLang="en-US" dirty="0" smtClean="0"/>
              <a:t>的界面</a:t>
            </a:r>
            <a:endParaRPr lang="en-US" altLang="zh-CN" dirty="0" smtClean="0"/>
          </a:p>
          <a:p>
            <a:pPr lvl="1"/>
            <a:r>
              <a:rPr lang="zh-CN" altLang="en-US" dirty="0" smtClean="0"/>
              <a:t>目录：</a:t>
            </a:r>
            <a:r>
              <a:rPr lang="zh-CN" altLang="en-US" dirty="0"/>
              <a:t>首页大屏及帮助文档</a:t>
            </a:r>
            <a:endParaRPr lang="en-US" altLang="zh-CN" dirty="0" smtClean="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03293" y="2670257"/>
            <a:ext cx="7539318" cy="3541909"/>
          </a:xfrm>
          <a:prstGeom prst="rect">
            <a:avLst/>
          </a:prstGeom>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endParaRPr lang="zh-CN" altLang="en-US" dirty="0"/>
          </a:p>
        </p:txBody>
      </p:sp>
      <p:sp>
        <p:nvSpPr>
          <p:cNvPr id="2" name="文本占位符 1"/>
          <p:cNvSpPr>
            <a:spLocks noGrp="1"/>
          </p:cNvSpPr>
          <p:nvPr>
            <p:ph type="body" sz="quarter" idx="11"/>
          </p:nvPr>
        </p:nvSpPr>
        <p:spPr>
          <a:xfrm>
            <a:off x="710881" y="1646133"/>
            <a:ext cx="7599401" cy="1966643"/>
          </a:xfrm>
        </p:spPr>
        <p:txBody>
          <a:bodyPr/>
          <a:lstStyle/>
          <a:p>
            <a:r>
              <a:rPr lang="en-US" altLang="zh-CN" dirty="0"/>
              <a:t>FineBI</a:t>
            </a:r>
            <a:r>
              <a:rPr lang="zh-CN" altLang="en-US" dirty="0" smtClean="0"/>
              <a:t>的界面</a:t>
            </a:r>
            <a:endParaRPr lang="en-US" altLang="zh-CN" dirty="0" smtClean="0"/>
          </a:p>
          <a:p>
            <a:pPr lvl="1"/>
            <a:r>
              <a:rPr lang="zh-CN" altLang="en-US" dirty="0" smtClean="0"/>
              <a:t>仪表盘：</a:t>
            </a:r>
            <a:r>
              <a:rPr lang="zh-CN" altLang="en-US" dirty="0"/>
              <a:t>用于构建所有可视化报表</a:t>
            </a:r>
            <a:endParaRPr lang="en-US" altLang="zh-CN" dirty="0" smtClean="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9177" y="2536210"/>
            <a:ext cx="8964706" cy="3910553"/>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endParaRPr lang="zh-CN" altLang="en-US" dirty="0"/>
          </a:p>
        </p:txBody>
      </p:sp>
      <p:sp>
        <p:nvSpPr>
          <p:cNvPr id="2" name="文本占位符 1"/>
          <p:cNvSpPr>
            <a:spLocks noGrp="1"/>
          </p:cNvSpPr>
          <p:nvPr>
            <p:ph type="body" sz="quarter" idx="11"/>
          </p:nvPr>
        </p:nvSpPr>
        <p:spPr>
          <a:xfrm>
            <a:off x="710881" y="1646133"/>
            <a:ext cx="7599401" cy="1966643"/>
          </a:xfrm>
        </p:spPr>
        <p:txBody>
          <a:bodyPr/>
          <a:lstStyle/>
          <a:p>
            <a:r>
              <a:rPr lang="en-US" altLang="zh-CN" dirty="0"/>
              <a:t>FineBI</a:t>
            </a:r>
            <a:r>
              <a:rPr lang="zh-CN" altLang="en-US" dirty="0" smtClean="0"/>
              <a:t>的界面</a:t>
            </a:r>
            <a:endParaRPr lang="en-US" altLang="zh-CN" dirty="0" smtClean="0"/>
          </a:p>
          <a:p>
            <a:pPr lvl="1"/>
            <a:r>
              <a:rPr lang="zh-CN" altLang="en-US" dirty="0" smtClean="0"/>
              <a:t>数据准备：</a:t>
            </a:r>
            <a:r>
              <a:rPr lang="zh-CN" altLang="en-US" dirty="0"/>
              <a:t>用于配置各种报表的数据来源</a:t>
            </a:r>
            <a:endParaRPr lang="en-US" altLang="zh-CN"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6070" y="2527971"/>
            <a:ext cx="8319247" cy="3908313"/>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endParaRPr lang="zh-CN" altLang="en-US" dirty="0"/>
          </a:p>
        </p:txBody>
      </p:sp>
      <p:sp>
        <p:nvSpPr>
          <p:cNvPr id="2" name="文本占位符 1"/>
          <p:cNvSpPr>
            <a:spLocks noGrp="1"/>
          </p:cNvSpPr>
          <p:nvPr>
            <p:ph type="body" sz="quarter" idx="11"/>
          </p:nvPr>
        </p:nvSpPr>
        <p:spPr>
          <a:xfrm>
            <a:off x="710881" y="1646133"/>
            <a:ext cx="9150295" cy="1966643"/>
          </a:xfrm>
        </p:spPr>
        <p:txBody>
          <a:bodyPr/>
          <a:lstStyle/>
          <a:p>
            <a:r>
              <a:rPr lang="en-US" altLang="zh-CN" dirty="0"/>
              <a:t>FineBI</a:t>
            </a:r>
            <a:r>
              <a:rPr lang="zh-CN" altLang="en-US" dirty="0" smtClean="0"/>
              <a:t>的界面</a:t>
            </a:r>
            <a:endParaRPr lang="en-US" altLang="zh-CN" dirty="0" smtClean="0"/>
          </a:p>
          <a:p>
            <a:pPr lvl="1"/>
            <a:r>
              <a:rPr lang="zh-CN" altLang="en-US" dirty="0" smtClean="0"/>
              <a:t>管理系统：</a:t>
            </a:r>
            <a:r>
              <a:rPr lang="zh-CN" altLang="en-US" dirty="0"/>
              <a:t>用于管理整个</a:t>
            </a:r>
            <a:r>
              <a:rPr lang="en-US" altLang="zh-CN" dirty="0"/>
              <a:t>FineBI</a:t>
            </a:r>
            <a:r>
              <a:rPr lang="zh-CN" altLang="en-US" dirty="0"/>
              <a:t>的使用：用户管理、数据源管理、插件管理、权限管理等</a:t>
            </a:r>
            <a:endParaRPr lang="en-US" altLang="zh-CN" dirty="0" smtClean="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50895" y="2576268"/>
            <a:ext cx="8184776" cy="3845140"/>
          </a:xfrm>
          <a:prstGeom prst="rect">
            <a:avLst/>
          </a:prstGeom>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1966643"/>
          </a:xfrm>
        </p:spPr>
        <p:txBody>
          <a:bodyPr/>
          <a:lstStyle/>
          <a:p>
            <a:r>
              <a:rPr lang="en-US" altLang="zh-CN" dirty="0"/>
              <a:t>FineBI</a:t>
            </a:r>
            <a:r>
              <a:rPr lang="zh-CN" altLang="en-US" dirty="0"/>
              <a:t>与</a:t>
            </a:r>
            <a:r>
              <a:rPr lang="en-US" altLang="zh-CN" dirty="0"/>
              <a:t>Hive</a:t>
            </a:r>
            <a:r>
              <a:rPr lang="zh-CN" altLang="en-US" dirty="0"/>
              <a:t>集成的官方文档：</a:t>
            </a:r>
            <a:r>
              <a:rPr lang="en-US" altLang="zh-CN" dirty="0">
                <a:hlinkClick r:id="rId1"/>
              </a:rPr>
              <a:t>https://help.fanruan.com/finebi/doc-view-301.html</a:t>
            </a:r>
            <a:endParaRPr lang="en-US" altLang="zh-CN" dirty="0" smtClean="0"/>
          </a:p>
          <a:p>
            <a:r>
              <a:rPr lang="zh-CN" altLang="en-US" b="1" dirty="0" smtClean="0"/>
              <a:t>驱动配置</a:t>
            </a:r>
            <a:endParaRPr lang="en-US" altLang="zh-CN" b="1" dirty="0" smtClean="0"/>
          </a:p>
          <a:p>
            <a:pPr lvl="1"/>
            <a:r>
              <a:rPr lang="zh-CN" altLang="en-US" dirty="0"/>
              <a:t>问题：如果使用</a:t>
            </a:r>
            <a:r>
              <a:rPr lang="en-US" altLang="zh-CN" dirty="0"/>
              <a:t>FineBI</a:t>
            </a:r>
            <a:r>
              <a:rPr lang="zh-CN" altLang="en-US" dirty="0"/>
              <a:t>连接</a:t>
            </a:r>
            <a:r>
              <a:rPr lang="en-US" altLang="zh-CN" dirty="0"/>
              <a:t>Hive</a:t>
            </a:r>
            <a:r>
              <a:rPr lang="zh-CN" altLang="en-US" dirty="0"/>
              <a:t>，读取</a:t>
            </a:r>
            <a:r>
              <a:rPr lang="en-US" altLang="zh-CN" dirty="0"/>
              <a:t>Hive</a:t>
            </a:r>
            <a:r>
              <a:rPr lang="zh-CN" altLang="en-US" dirty="0"/>
              <a:t>的数据表，需要在</a:t>
            </a:r>
            <a:r>
              <a:rPr lang="en-US" altLang="zh-CN" dirty="0"/>
              <a:t>FineBI</a:t>
            </a:r>
            <a:r>
              <a:rPr lang="zh-CN" altLang="en-US" dirty="0"/>
              <a:t>中添加</a:t>
            </a:r>
            <a:r>
              <a:rPr lang="en-US" altLang="zh-CN" dirty="0"/>
              <a:t>Hive</a:t>
            </a:r>
            <a:r>
              <a:rPr lang="zh-CN" altLang="en-US" dirty="0"/>
              <a:t>的驱动</a:t>
            </a:r>
            <a:r>
              <a:rPr lang="en-US" altLang="zh-CN" dirty="0"/>
              <a:t>jar</a:t>
            </a:r>
            <a:r>
              <a:rPr lang="zh-CN" altLang="en-US" dirty="0" smtClean="0"/>
              <a:t>包</a:t>
            </a:r>
            <a:endParaRPr lang="en-US" altLang="zh-CN" dirty="0" smtClean="0"/>
          </a:p>
          <a:p>
            <a:pPr lvl="1"/>
            <a:r>
              <a:rPr lang="zh-CN" altLang="en-US" dirty="0"/>
              <a:t>解决：将</a:t>
            </a:r>
            <a:r>
              <a:rPr lang="en-US" altLang="zh-CN" dirty="0"/>
              <a:t>Hive</a:t>
            </a:r>
            <a:r>
              <a:rPr lang="zh-CN" altLang="en-US" dirty="0"/>
              <a:t>的驱动</a:t>
            </a:r>
            <a:r>
              <a:rPr lang="en-US" altLang="zh-CN" dirty="0"/>
              <a:t>jar</a:t>
            </a:r>
            <a:r>
              <a:rPr lang="zh-CN" altLang="en-US" dirty="0"/>
              <a:t>包放入</a:t>
            </a:r>
            <a:r>
              <a:rPr lang="en-US" altLang="zh-CN" dirty="0"/>
              <a:t>FineBI</a:t>
            </a:r>
            <a:r>
              <a:rPr lang="zh-CN" altLang="en-US" dirty="0"/>
              <a:t>的</a:t>
            </a:r>
            <a:r>
              <a:rPr lang="en-US" altLang="zh-CN" dirty="0"/>
              <a:t>lib</a:t>
            </a:r>
            <a:r>
              <a:rPr lang="zh-CN" altLang="en-US" dirty="0"/>
              <a:t>目录</a:t>
            </a:r>
            <a:r>
              <a:rPr lang="zh-CN" altLang="en-US" dirty="0" smtClean="0"/>
              <a:t>下</a:t>
            </a:r>
            <a:endParaRPr lang="en-US" altLang="zh-CN" dirty="0" smtClean="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360045" lvl="2" indent="-360045">
              <a:buClr>
                <a:srgbClr val="404040"/>
              </a:buClr>
              <a:buSzPct val="85000"/>
              <a:buFont typeface="Wingdings" panose="05000000000000000000" pitchFamily="2" charset="2"/>
              <a:buChar char="l"/>
            </a:pPr>
            <a:r>
              <a:rPr lang="en-US" altLang="zh-CN" dirty="0"/>
              <a:t>step1</a:t>
            </a:r>
            <a:r>
              <a:rPr lang="zh-CN" altLang="en-US" dirty="0"/>
              <a:t>：找到提供的</a:t>
            </a:r>
            <a:r>
              <a:rPr lang="en-US" altLang="zh-CN" dirty="0"/>
              <a:t>【Hive</a:t>
            </a:r>
            <a:r>
              <a:rPr lang="zh-CN" altLang="en-US" dirty="0"/>
              <a:t>连接驱动</a:t>
            </a:r>
            <a:r>
              <a:rPr lang="en-US" altLang="zh-CN"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0404" y="2951349"/>
            <a:ext cx="8210550" cy="1838325"/>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360045" lvl="2" indent="-360045">
              <a:buClr>
                <a:srgbClr val="404040"/>
              </a:buClr>
              <a:buSzPct val="85000"/>
              <a:buFont typeface="Wingdings" panose="05000000000000000000" pitchFamily="2" charset="2"/>
              <a:buChar char="l"/>
            </a:pPr>
            <a:r>
              <a:rPr lang="en-US" altLang="zh-CN" dirty="0"/>
              <a:t>step2</a:t>
            </a:r>
            <a:r>
              <a:rPr lang="zh-CN" altLang="en-US" dirty="0"/>
              <a:t>：将这些文件放入</a:t>
            </a:r>
            <a:r>
              <a:rPr lang="en-US" altLang="zh-CN" dirty="0"/>
              <a:t>FineBI</a:t>
            </a:r>
            <a:r>
              <a:rPr lang="zh-CN" altLang="en-US" dirty="0"/>
              <a:t>的安装目录下的：</a:t>
            </a:r>
            <a:r>
              <a:rPr lang="en-US" altLang="zh-CN" dirty="0" err="1">
                <a:solidFill>
                  <a:srgbClr val="92D050"/>
                </a:solidFill>
              </a:rPr>
              <a:t>webapps</a:t>
            </a:r>
            <a:r>
              <a:rPr lang="en-US" altLang="zh-CN" dirty="0">
                <a:solidFill>
                  <a:srgbClr val="92D050"/>
                </a:solidFill>
              </a:rPr>
              <a:t>\</a:t>
            </a:r>
            <a:r>
              <a:rPr lang="en-US" altLang="zh-CN" dirty="0" err="1">
                <a:solidFill>
                  <a:srgbClr val="92D050"/>
                </a:solidFill>
              </a:rPr>
              <a:t>webroot</a:t>
            </a:r>
            <a:r>
              <a:rPr lang="en-US" altLang="zh-CN" dirty="0">
                <a:solidFill>
                  <a:srgbClr val="92D050"/>
                </a:solidFill>
              </a:rPr>
              <a:t>\WEB-INF\lib</a:t>
            </a:r>
            <a:r>
              <a:rPr lang="zh-CN" altLang="en-US" dirty="0"/>
              <a:t>目录中</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23463" b="31982"/>
          <a:stretch>
            <a:fillRect/>
          </a:stretch>
        </p:blipFill>
        <p:spPr>
          <a:xfrm>
            <a:off x="2762311" y="2511923"/>
            <a:ext cx="6646735" cy="3542647"/>
          </a:xfrm>
          <a:prstGeom prst="rect">
            <a:avLst/>
          </a:prstGeom>
          <a:ln>
            <a:solidFill>
              <a:schemeClr val="accent1"/>
            </a:solid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插件安装</a:t>
            </a:r>
            <a:endParaRPr lang="en-US" altLang="zh-CN" b="1" dirty="0" smtClean="0"/>
          </a:p>
          <a:p>
            <a:pPr lvl="1"/>
            <a:r>
              <a:rPr lang="zh-CN" altLang="en-US" dirty="0"/>
              <a:t>问题：我们</a:t>
            </a:r>
            <a:r>
              <a:rPr lang="zh-CN" altLang="en-US" dirty="0">
                <a:solidFill>
                  <a:srgbClr val="92D050"/>
                </a:solidFill>
              </a:rPr>
              <a:t>自己放的</a:t>
            </a:r>
            <a:r>
              <a:rPr lang="en-US" altLang="zh-CN" dirty="0">
                <a:solidFill>
                  <a:srgbClr val="92D050"/>
                </a:solidFill>
              </a:rPr>
              <a:t>Hive</a:t>
            </a:r>
            <a:r>
              <a:rPr lang="zh-CN" altLang="en-US" dirty="0">
                <a:solidFill>
                  <a:srgbClr val="92D050"/>
                </a:solidFill>
              </a:rPr>
              <a:t>驱动包会与</a:t>
            </a:r>
            <a:r>
              <a:rPr lang="en-US" altLang="zh-CN" dirty="0">
                <a:solidFill>
                  <a:srgbClr val="92D050"/>
                </a:solidFill>
              </a:rPr>
              <a:t>FineBI</a:t>
            </a:r>
            <a:r>
              <a:rPr lang="zh-CN" altLang="en-US" dirty="0">
                <a:solidFill>
                  <a:srgbClr val="92D050"/>
                </a:solidFill>
              </a:rPr>
              <a:t>自带的驱动包产生冲突</a:t>
            </a:r>
            <a:r>
              <a:rPr lang="zh-CN" altLang="en-US" dirty="0"/>
              <a:t>，导致</a:t>
            </a:r>
            <a:r>
              <a:rPr lang="en-US" altLang="zh-CN" dirty="0"/>
              <a:t>FineBI</a:t>
            </a:r>
            <a:r>
              <a:rPr lang="zh-CN" altLang="en-US" dirty="0"/>
              <a:t>无法识别我们自己的驱动</a:t>
            </a:r>
            <a:r>
              <a:rPr lang="zh-CN" altLang="en-US" dirty="0" smtClean="0"/>
              <a:t>包</a:t>
            </a:r>
            <a:endParaRPr lang="en-US" altLang="zh-CN" dirty="0" smtClean="0"/>
          </a:p>
          <a:p>
            <a:pPr lvl="1"/>
            <a:r>
              <a:rPr lang="zh-CN" altLang="en-US" dirty="0"/>
              <a:t>解决：安装</a:t>
            </a:r>
            <a:r>
              <a:rPr lang="en-US" altLang="zh-CN" dirty="0"/>
              <a:t>FineBI</a:t>
            </a:r>
            <a:r>
              <a:rPr lang="zh-CN" altLang="en-US" dirty="0"/>
              <a:t>官方提供的</a:t>
            </a:r>
            <a:r>
              <a:rPr lang="zh-CN" altLang="en-US" b="1" dirty="0">
                <a:solidFill>
                  <a:srgbClr val="92D050"/>
                </a:solidFill>
              </a:rPr>
              <a:t>驱动包隔离</a:t>
            </a:r>
            <a:r>
              <a:rPr lang="zh-CN" altLang="en-US" b="1" dirty="0" smtClean="0">
                <a:solidFill>
                  <a:srgbClr val="92D050"/>
                </a:solidFill>
              </a:rPr>
              <a:t>插件</a:t>
            </a:r>
            <a:endParaRPr lang="en-US" altLang="zh-CN" b="1" dirty="0" smtClean="0">
              <a:solidFill>
                <a:srgbClr val="92D050"/>
              </a:solidFill>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360045" lvl="2" indent="-360045">
              <a:buClr>
                <a:srgbClr val="404040"/>
              </a:buClr>
              <a:buSzPct val="85000"/>
              <a:buFont typeface="Wingdings" panose="05000000000000000000" pitchFamily="2" charset="2"/>
              <a:buChar char="l"/>
            </a:pPr>
            <a:r>
              <a:rPr lang="en-US" altLang="zh-CN" dirty="0"/>
              <a:t>step1</a:t>
            </a:r>
            <a:r>
              <a:rPr lang="zh-CN" altLang="en-US" dirty="0"/>
              <a:t>：</a:t>
            </a:r>
            <a:r>
              <a:rPr lang="zh-CN" altLang="en-US" dirty="0" smtClean="0"/>
              <a:t>找到隔离插件</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4716" y="2461141"/>
            <a:ext cx="7781925" cy="2305050"/>
          </a:xfrm>
          <a:prstGeom prst="rect">
            <a:avLst/>
          </a:prstGeom>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0" y="1636608"/>
            <a:ext cx="10749598" cy="4219575"/>
          </a:xfrm>
        </p:spPr>
        <p:txBody>
          <a:bodyPr/>
          <a:lstStyle/>
          <a:p>
            <a:pPr marL="360045" lvl="2" indent="-360045">
              <a:buClr>
                <a:srgbClr val="404040"/>
              </a:buClr>
              <a:buSzPct val="85000"/>
              <a:buFont typeface="Wingdings" panose="05000000000000000000" pitchFamily="2" charset="2"/>
              <a:buChar char="l"/>
            </a:pPr>
            <a:r>
              <a:rPr lang="en-US" altLang="zh-CN" dirty="0"/>
              <a:t>step2</a:t>
            </a:r>
            <a:r>
              <a:rPr lang="zh-CN" altLang="en-US" dirty="0"/>
              <a:t>：安装插件</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48118" y="2051386"/>
            <a:ext cx="8629652" cy="405413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数据分隔符</a:t>
            </a:r>
            <a:endParaRPr lang="zh-CN" altLang="en-US"/>
          </a:p>
        </p:txBody>
      </p:sp>
      <p:sp>
        <p:nvSpPr>
          <p:cNvPr id="3" name="文本占位符 2"/>
          <p:cNvSpPr>
            <a:spLocks noGrp="1"/>
          </p:cNvSpPr>
          <p:nvPr>
            <p:ph type="body" sz="quarter" idx="11"/>
          </p:nvPr>
        </p:nvSpPr>
        <p:spPr/>
        <p:txBody>
          <a:bodyPr/>
          <a:p>
            <a:r>
              <a:rPr lang="zh-CN" altLang="en-US"/>
              <a:t>可以看到，数据在</a:t>
            </a:r>
            <a:r>
              <a:rPr lang="en-US" altLang="zh-CN"/>
              <a:t>HDFS</a:t>
            </a:r>
            <a:r>
              <a:rPr lang="zh-CN" altLang="en-US"/>
              <a:t>上也是以明文文件存在的。</a:t>
            </a:r>
            <a:endParaRPr lang="zh-CN" altLang="en-US"/>
          </a:p>
          <a:p>
            <a:endParaRPr lang="zh-CN" altLang="en-US"/>
          </a:p>
          <a:p>
            <a:r>
              <a:rPr lang="zh-CN" altLang="en-US"/>
              <a:t>奇怪的是，</a:t>
            </a:r>
            <a:r>
              <a:rPr lang="en-US" altLang="zh-CN"/>
              <a:t> </a:t>
            </a:r>
            <a:r>
              <a:rPr lang="zh-CN" altLang="en-US"/>
              <a:t>列</a:t>
            </a:r>
            <a:r>
              <a:rPr lang="en-US" altLang="zh-CN"/>
              <a:t>ID</a:t>
            </a:r>
            <a:r>
              <a:rPr lang="zh-CN" altLang="en-US"/>
              <a:t>和列</a:t>
            </a:r>
            <a:r>
              <a:rPr lang="en-US" altLang="zh-CN"/>
              <a:t>NAME</a:t>
            </a:r>
            <a:r>
              <a:rPr lang="zh-CN" altLang="en-US"/>
              <a:t>，好像没有分隔符，而是挤在一起的。</a:t>
            </a:r>
            <a:endParaRPr lang="zh-CN" altLang="en-US"/>
          </a:p>
          <a:p>
            <a:r>
              <a:rPr lang="zh-CN" altLang="en-US"/>
              <a:t>这是因为，默认的数据分隔符是：</a:t>
            </a:r>
            <a:r>
              <a:rPr lang="en-US" altLang="zh-CN"/>
              <a:t>”\001”</a:t>
            </a:r>
            <a:r>
              <a:rPr lang="zh-CN" altLang="en-US"/>
              <a:t>是一种特殊字符，是</a:t>
            </a:r>
            <a:r>
              <a:rPr lang="en-US" altLang="zh-CN"/>
              <a:t>ASCII</a:t>
            </a:r>
            <a:r>
              <a:rPr lang="zh-CN" altLang="en-US"/>
              <a:t>值，键盘是打不出来</a:t>
            </a:r>
            <a:endParaRPr lang="zh-CN" altLang="en-US"/>
          </a:p>
          <a:p>
            <a:r>
              <a:rPr lang="zh-CN" altLang="en-US"/>
              <a:t>在某些文本编辑器中是显示为</a:t>
            </a:r>
            <a:r>
              <a:rPr lang="en-US" altLang="zh-CN"/>
              <a:t>SOH</a:t>
            </a:r>
            <a:r>
              <a:rPr lang="zh-CN" altLang="en-US"/>
              <a:t>的。</a:t>
            </a:r>
            <a:endParaRPr lang="zh-CN" altLang="en-US"/>
          </a:p>
          <a:p>
            <a:endParaRPr lang="zh-CN" altLang="en-US"/>
          </a:p>
        </p:txBody>
      </p:sp>
      <p:pic>
        <p:nvPicPr>
          <p:cNvPr id="5" name="图片 4"/>
          <p:cNvPicPr>
            <a:picLocks noChangeAspect="1"/>
          </p:cNvPicPr>
          <p:nvPr>
            <p:custDataLst>
              <p:tags r:id="rId1"/>
            </p:custDataLst>
          </p:nvPr>
        </p:nvPicPr>
        <p:blipFill>
          <a:blip r:embed="rId2"/>
          <a:srcRect t="55685"/>
          <a:stretch>
            <a:fillRect/>
          </a:stretch>
        </p:blipFill>
        <p:spPr>
          <a:xfrm>
            <a:off x="839470" y="2061210"/>
            <a:ext cx="10623550" cy="678180"/>
          </a:xfrm>
          <a:prstGeom prst="rect">
            <a:avLst/>
          </a:prstGeom>
        </p:spPr>
      </p:pic>
      <p:pic>
        <p:nvPicPr>
          <p:cNvPr id="8" name="图片 7"/>
          <p:cNvPicPr/>
          <p:nvPr>
            <p:custDataLst>
              <p:tags r:id="rId3"/>
            </p:custDataLst>
          </p:nvPr>
        </p:nvPicPr>
        <p:blipFill>
          <a:blip r:embed="rId4"/>
          <a:stretch>
            <a:fillRect/>
          </a:stretch>
        </p:blipFill>
        <p:spPr>
          <a:xfrm>
            <a:off x="839470" y="4497070"/>
            <a:ext cx="4791075" cy="1378585"/>
          </a:xfrm>
          <a:prstGeom prst="rect">
            <a:avLst/>
          </a:prstGeom>
          <a:ln>
            <a:solidFill>
              <a:schemeClr val="accent1"/>
            </a:solidFill>
          </a:ln>
        </p:spPr>
      </p:pic>
      <p:pic>
        <p:nvPicPr>
          <p:cNvPr id="4" name="图片 3"/>
          <p:cNvPicPr>
            <a:picLocks noChangeAspect="1"/>
          </p:cNvPicPr>
          <p:nvPr>
            <p:custDataLst>
              <p:tags r:id="rId5"/>
            </p:custDataLst>
          </p:nvPr>
        </p:nvPicPr>
        <p:blipFill>
          <a:blip r:embed="rId6"/>
          <a:stretch>
            <a:fillRect/>
          </a:stretch>
        </p:blipFill>
        <p:spPr>
          <a:xfrm>
            <a:off x="839470" y="4149090"/>
            <a:ext cx="1504950" cy="222250"/>
          </a:xfrm>
          <a:prstGeom prst="rect">
            <a:avLst/>
          </a:prstGeom>
        </p:spPr>
      </p:pic>
      <p:pic>
        <p:nvPicPr>
          <p:cNvPr id="6" name="图片 5" descr="01 (150)"/>
          <p:cNvPicPr>
            <a:picLocks noChangeAspect="1"/>
          </p:cNvPicPr>
          <p:nvPr>
            <p:custDataLst>
              <p:tags r:id="rId7"/>
            </p:custDataLst>
          </p:nvPr>
        </p:nvPicPr>
        <p:blipFill>
          <a:blip r:embed="rId8"/>
          <a:stretch>
            <a:fillRect/>
          </a:stretch>
        </p:blipFill>
        <p:spPr>
          <a:xfrm>
            <a:off x="10824845" y="4972685"/>
            <a:ext cx="1602105" cy="1602105"/>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360045" lvl="2" indent="-360045">
              <a:buClr>
                <a:srgbClr val="404040"/>
              </a:buClr>
              <a:buSzPct val="85000"/>
              <a:buFont typeface="Wingdings" panose="05000000000000000000" pitchFamily="2" charset="2"/>
              <a:buChar char="l"/>
            </a:pPr>
            <a:r>
              <a:rPr lang="en-US" altLang="zh-CN" dirty="0"/>
              <a:t>step3</a:t>
            </a:r>
            <a:r>
              <a:rPr lang="zh-CN" altLang="en-US" dirty="0"/>
              <a:t>：重启</a:t>
            </a:r>
            <a:r>
              <a:rPr lang="en-US" altLang="zh-CN" dirty="0"/>
              <a:t>FineBI</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05031" y="2181020"/>
            <a:ext cx="8561295" cy="4022025"/>
          </a:xfrm>
          <a:prstGeom prst="rect">
            <a:avLst/>
          </a:prstGeom>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构建连接</a:t>
            </a:r>
            <a:endParaRPr lang="en-US" altLang="zh-CN" b="1" dirty="0" smtClean="0"/>
          </a:p>
          <a:p>
            <a:pPr lvl="1"/>
            <a:r>
              <a:rPr lang="zh-CN" altLang="en-US" b="1" dirty="0" smtClean="0"/>
              <a:t>新建连接</a:t>
            </a:r>
            <a:endParaRPr lang="en-US" altLang="zh-CN" b="1" dirty="0" smtClean="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70212" y="2512031"/>
            <a:ext cx="7781506" cy="3655687"/>
          </a:xfrm>
          <a:prstGeom prst="rect">
            <a:avLst/>
          </a:prstGeom>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构建连接</a:t>
            </a:r>
            <a:endParaRPr lang="en-US" altLang="zh-CN" b="1" dirty="0" smtClean="0"/>
          </a:p>
          <a:p>
            <a:pPr lvl="1"/>
            <a:r>
              <a:rPr lang="zh-CN" altLang="en-US" b="1" dirty="0" smtClean="0"/>
              <a:t>新建连接</a:t>
            </a:r>
            <a:endParaRPr lang="en-US" altLang="zh-CN" b="1" dirty="0" smtClean="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8140" y="2458287"/>
            <a:ext cx="8695765" cy="4085198"/>
          </a:xfrm>
          <a:prstGeom prst="rect">
            <a:avLst/>
          </a:prstGeom>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构建连接</a:t>
            </a:r>
            <a:endParaRPr lang="en-US" altLang="zh-CN" b="1" dirty="0" smtClean="0"/>
          </a:p>
          <a:p>
            <a:pPr lvl="1"/>
            <a:r>
              <a:rPr lang="zh-CN" altLang="en-US" b="1" dirty="0"/>
              <a:t>配置</a:t>
            </a:r>
            <a:r>
              <a:rPr lang="zh-CN" altLang="en-US" b="1" dirty="0" smtClean="0"/>
              <a:t>连接</a:t>
            </a:r>
            <a:endParaRPr lang="en-US" altLang="zh-CN" b="1"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8140" y="2471579"/>
            <a:ext cx="8611821" cy="4045762"/>
          </a:xfrm>
          <a:prstGeom prst="rect">
            <a:avLst/>
          </a:prstGeom>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构建连接</a:t>
            </a:r>
            <a:endParaRPr lang="en-US" altLang="zh-CN" b="1" dirty="0" smtClean="0"/>
          </a:p>
          <a:p>
            <a:pPr lvl="1"/>
            <a:r>
              <a:rPr lang="zh-CN" altLang="en-US" b="1" dirty="0"/>
              <a:t>测试</a:t>
            </a:r>
            <a:r>
              <a:rPr lang="zh-CN" altLang="en-US" b="1" dirty="0" smtClean="0"/>
              <a:t>连接</a:t>
            </a:r>
            <a:endParaRPr lang="en-US" altLang="zh-CN" b="1" dirty="0" smtClean="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2964" y="2580421"/>
            <a:ext cx="8532798" cy="4008637"/>
          </a:xfrm>
          <a:prstGeom prst="rect">
            <a:avLst/>
          </a:prstGeom>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构建连接</a:t>
            </a:r>
            <a:endParaRPr lang="en-US" altLang="zh-CN" b="1" dirty="0" smtClean="0"/>
          </a:p>
          <a:p>
            <a:pPr lvl="1"/>
            <a:r>
              <a:rPr lang="zh-CN" altLang="en-US" b="1" dirty="0"/>
              <a:t>保存</a:t>
            </a:r>
            <a:r>
              <a:rPr lang="zh-CN" altLang="en-US" b="1" dirty="0" smtClean="0"/>
              <a:t>连接</a:t>
            </a:r>
            <a:endParaRPr lang="en-US" altLang="zh-CN" b="1"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0212" y="2447758"/>
            <a:ext cx="8740588" cy="4106255"/>
          </a:xfrm>
          <a:prstGeom prst="rect">
            <a:avLst/>
          </a:prstGeom>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数据准备</a:t>
            </a:r>
            <a:endParaRPr lang="en-US" altLang="zh-CN" b="1" dirty="0" smtClean="0"/>
          </a:p>
          <a:p>
            <a:pPr lvl="1"/>
            <a:r>
              <a:rPr lang="zh-CN" altLang="en-US" b="1" dirty="0" smtClean="0"/>
              <a:t>新建分组</a:t>
            </a:r>
            <a:endParaRPr lang="en-US" altLang="zh-CN" b="1" dirty="0" smtClean="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1247" y="2449864"/>
            <a:ext cx="8731624" cy="4102044"/>
          </a:xfrm>
          <a:prstGeom prst="rect">
            <a:avLst/>
          </a:prstGeom>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数据准备</a:t>
            </a:r>
            <a:endParaRPr lang="en-US" altLang="zh-CN" b="1" dirty="0" smtClean="0"/>
          </a:p>
          <a:p>
            <a:pPr lvl="1"/>
            <a:r>
              <a:rPr lang="zh-CN" altLang="en-US" b="1" dirty="0" smtClean="0"/>
              <a:t>添加业务包</a:t>
            </a:r>
            <a:endParaRPr lang="en-US" altLang="zh-CN" b="1"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97107" y="2411960"/>
            <a:ext cx="8892988" cy="4177852"/>
          </a:xfrm>
          <a:prstGeom prst="rect">
            <a:avLst/>
          </a:prstGeom>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数据准备</a:t>
            </a:r>
            <a:endParaRPr lang="en-US" altLang="zh-CN" b="1" dirty="0" smtClean="0"/>
          </a:p>
          <a:p>
            <a:pPr lvl="1"/>
            <a:r>
              <a:rPr lang="zh-CN" altLang="en-US" b="1" dirty="0" smtClean="0"/>
              <a:t>添加表</a:t>
            </a:r>
            <a:endParaRPr lang="en-US" altLang="zh-CN" b="1" dirty="0" smtClean="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2414723"/>
            <a:ext cx="8809176" cy="4138477"/>
          </a:xfrm>
          <a:prstGeom prst="rect">
            <a:avLst/>
          </a:prstGeom>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数据准备</a:t>
            </a:r>
            <a:endParaRPr lang="en-US" altLang="zh-CN" b="1" dirty="0" smtClean="0"/>
          </a:p>
          <a:p>
            <a:pPr lvl="1"/>
            <a:r>
              <a:rPr lang="zh-CN" altLang="en-US" b="1" dirty="0" smtClean="0"/>
              <a:t>添加表</a:t>
            </a:r>
            <a:endParaRPr lang="en-US" altLang="zh-CN" b="1"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5389" y="2378522"/>
            <a:ext cx="8713694" cy="409362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自行指定分隔符</a:t>
            </a:r>
            <a:endParaRPr lang="zh-CN" altLang="en-US"/>
          </a:p>
        </p:txBody>
      </p:sp>
      <p:sp>
        <p:nvSpPr>
          <p:cNvPr id="3" name="文本占位符 2"/>
          <p:cNvSpPr>
            <a:spLocks noGrp="1"/>
          </p:cNvSpPr>
          <p:nvPr>
            <p:ph type="body" sz="quarter" idx="11"/>
          </p:nvPr>
        </p:nvSpPr>
        <p:spPr/>
        <p:txBody>
          <a:bodyPr/>
          <a:p>
            <a:r>
              <a:rPr lang="zh-CN" altLang="en-US"/>
              <a:t>当然，分隔符我们是可以自行指定的。</a:t>
            </a:r>
            <a:endParaRPr lang="zh-CN" altLang="en-US"/>
          </a:p>
          <a:p>
            <a:r>
              <a:rPr lang="zh-CN" altLang="en-US"/>
              <a:t>在创建表的时候可以自己决定：</a:t>
            </a:r>
            <a:endParaRPr lang="zh-CN" altLang="en-US"/>
          </a:p>
          <a:p>
            <a:r>
              <a:rPr lang="zh-CN" altLang="en-US">
                <a:solidFill>
                  <a:schemeClr val="accent6"/>
                </a:solidFill>
                <a:latin typeface="Cascadia Code Light" panose="020B0609020000020004" charset="0"/>
                <a:cs typeface="Cascadia Code Light" panose="020B0609020000020004" charset="0"/>
              </a:rPr>
              <a:t>create</a:t>
            </a:r>
            <a:r>
              <a:rPr lang="en-US" altLang="zh-CN">
                <a:solidFill>
                  <a:schemeClr val="accent6"/>
                </a:solidFill>
                <a:latin typeface="Cascadia Code Light" panose="020B0609020000020004" charset="0"/>
                <a:cs typeface="Cascadia Code Light" panose="020B0609020000020004" charset="0"/>
              </a:rPr>
              <a:t> </a:t>
            </a:r>
            <a:r>
              <a:rPr lang="zh-CN" altLang="en-US">
                <a:solidFill>
                  <a:schemeClr val="accent6"/>
                </a:solidFill>
                <a:latin typeface="Cascadia Code Light" panose="020B0609020000020004" charset="0"/>
                <a:cs typeface="Cascadia Code Light" panose="020B0609020000020004" charset="0"/>
              </a:rPr>
              <a:t>table if not exists stu2(id int ,name string) </a:t>
            </a:r>
            <a:r>
              <a:rPr lang="zh-CN" altLang="en-US" b="1">
                <a:solidFill>
                  <a:schemeClr val="accent6"/>
                </a:solidFill>
                <a:latin typeface="Cascadia Code Light" panose="020B0609020000020004" charset="0"/>
                <a:cs typeface="Cascadia Code Light" panose="020B0609020000020004" charset="0"/>
              </a:rPr>
              <a:t>row format delimited fields terminated by '\t'</a:t>
            </a:r>
            <a:r>
              <a:rPr lang="zh-CN" altLang="en-US">
                <a:solidFill>
                  <a:schemeClr val="accent6"/>
                </a:solidFill>
                <a:latin typeface="Cascadia Code Light" panose="020B0609020000020004" charset="0"/>
                <a:cs typeface="Cascadia Code Light" panose="020B0609020000020004" charset="0"/>
              </a:rPr>
              <a:t>;</a:t>
            </a:r>
            <a:endParaRPr lang="zh-CN" altLang="en-US">
              <a:solidFill>
                <a:schemeClr val="accent6"/>
              </a:solidFill>
              <a:latin typeface="Cascadia Code Light" panose="020B0609020000020004" charset="0"/>
              <a:cs typeface="Cascadia Code Light" panose="020B0609020000020004" charset="0"/>
            </a:endParaRPr>
          </a:p>
          <a:p>
            <a:pPr marL="285750" indent="-285750">
              <a:buFont typeface="Arial" panose="020B0604020202020204" pitchFamily="34" charset="0"/>
              <a:buChar char="•"/>
            </a:pPr>
            <a:r>
              <a:rPr lang="zh-CN" altLang="en-US">
                <a:solidFill>
                  <a:schemeClr val="accent6"/>
                </a:solidFill>
                <a:latin typeface="Cascadia Code Light" panose="020B0609020000020004" charset="0"/>
                <a:cs typeface="Cascadia Code Light" panose="020B0609020000020004" charset="0"/>
                <a:sym typeface="+mn-ea"/>
              </a:rPr>
              <a:t>row format delimited fields terminated by '\t'</a:t>
            </a:r>
            <a:r>
              <a:rPr lang="zh-CN" altLang="en-US">
                <a:sym typeface="+mn-ea"/>
              </a:rPr>
              <a:t>：表示以</a:t>
            </a:r>
            <a:r>
              <a:rPr lang="en-US" altLang="zh-CN">
                <a:sym typeface="+mn-ea"/>
              </a:rPr>
              <a:t>\t</a:t>
            </a:r>
            <a:r>
              <a:rPr lang="zh-CN" altLang="en-US">
                <a:sym typeface="+mn-ea"/>
              </a:rPr>
              <a:t>分隔</a:t>
            </a:r>
            <a:endParaRPr lang="zh-CN" altLang="en-US">
              <a:sym typeface="+mn-ea"/>
            </a:endParaRPr>
          </a:p>
          <a:p>
            <a:pPr>
              <a:buFont typeface="Arial" panose="020B0604020202020204" pitchFamily="34" charset="0"/>
            </a:pPr>
            <a:endParaRPr lang="zh-CN" altLang="en-US">
              <a:sym typeface="+mn-ea"/>
            </a:endParaRPr>
          </a:p>
        </p:txBody>
      </p:sp>
      <p:pic>
        <p:nvPicPr>
          <p:cNvPr id="4" name="图片 3"/>
          <p:cNvPicPr>
            <a:picLocks noChangeAspect="1"/>
          </p:cNvPicPr>
          <p:nvPr>
            <p:custDataLst>
              <p:tags r:id="rId1"/>
            </p:custDataLst>
          </p:nvPr>
        </p:nvPicPr>
        <p:blipFill>
          <a:blip r:embed="rId2"/>
          <a:stretch>
            <a:fillRect/>
          </a:stretch>
        </p:blipFill>
        <p:spPr>
          <a:xfrm>
            <a:off x="767715" y="4004945"/>
            <a:ext cx="10033000" cy="1479550"/>
          </a:xfrm>
          <a:prstGeom prst="rect">
            <a:avLst/>
          </a:prstGeom>
        </p:spPr>
      </p:pic>
      <p:pic>
        <p:nvPicPr>
          <p:cNvPr id="8" name="图片 7" descr="01 (132)"/>
          <p:cNvPicPr>
            <a:picLocks noChangeAspect="1"/>
          </p:cNvPicPr>
          <p:nvPr>
            <p:custDataLst>
              <p:tags r:id="rId3"/>
            </p:custDataLst>
          </p:nvPr>
        </p:nvPicPr>
        <p:blipFill>
          <a:blip r:embed="rId4"/>
          <a:stretch>
            <a:fillRect/>
          </a:stretch>
        </p:blipFill>
        <p:spPr>
          <a:xfrm flipH="1">
            <a:off x="10577195" y="5232400"/>
            <a:ext cx="1624330" cy="1624330"/>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endParaRPr lang="zh-CN" altLang="en-US" dirty="0"/>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smtClean="0"/>
              <a:t>数据准备</a:t>
            </a:r>
            <a:endParaRPr lang="en-US" altLang="zh-CN" b="1" dirty="0" smtClean="0"/>
          </a:p>
          <a:p>
            <a:pPr lvl="1"/>
            <a:r>
              <a:rPr lang="zh-CN" altLang="en-US" b="1" dirty="0" smtClean="0"/>
              <a:t>更新业务包</a:t>
            </a:r>
            <a:endParaRPr lang="en-US" altLang="zh-CN" b="1" dirty="0" smtClean="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1928" y="2452627"/>
            <a:ext cx="8480424" cy="3984032"/>
          </a:xfrm>
          <a:prstGeom prst="rect">
            <a:avLst/>
          </a:prstGeom>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endParaRPr lang="zh-CN" altLang="en-US" dirty="0"/>
          </a:p>
          <a:p>
            <a:pPr algn="l"/>
            <a:r>
              <a:rPr lang="zh-CN" altLang="en-US" dirty="0"/>
              <a:t>数据表操作</a:t>
            </a:r>
            <a:endParaRPr lang="zh-CN" altLang="en-US" dirty="0"/>
          </a:p>
          <a:p>
            <a:pPr algn="l"/>
            <a:r>
              <a:rPr lang="zh-CN" altLang="en-US" dirty="0"/>
              <a:t>数据查询</a:t>
            </a:r>
            <a:endParaRPr lang="zh-CN" altLang="en-US" dirty="0"/>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endParaRPr lang="zh-CN" altLang="en-US" dirty="0">
              <a:solidFill>
                <a:srgbClr val="FF0000"/>
              </a:solidFill>
              <a:sym typeface="+mn-ea"/>
            </a:endParaRPr>
          </a:p>
        </p:txBody>
      </p:sp>
      <p:pic>
        <p:nvPicPr>
          <p:cNvPr id="3" name="图形 2" descr="303b32313537333932333bbcfdcdb7"/>
          <p:cNvPicPr>
            <a:picLocks noChangeAspect="1"/>
          </p:cNvPicPr>
          <p:nvPr>
            <p:custDataLst>
              <p:tags r:id="rId1"/>
            </p:custDataLst>
          </p:nvPr>
        </p:nvPicPr>
        <p:blipFill>
          <a:blip r:embed="rId2"/>
          <a:stretch>
            <a:fillRect/>
          </a:stretch>
        </p:blipFill>
        <p:spPr>
          <a:xfrm>
            <a:off x="4655776" y="412079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3"/>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custDataLst>
                <p:tags r:id="rId4"/>
              </p:custDataLst>
            </p:nvPr>
          </p:nvSpPr>
          <p:spPr>
            <a:xfrm>
              <a:off x="12661" y="1204"/>
              <a:ext cx="4266"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需求分析</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7" name="文本框 6"/>
            <p:cNvSpPr txBox="1"/>
            <p:nvPr>
              <p:custDataLst>
                <p:tags r:id="rId5"/>
              </p:custDataLst>
            </p:nvPr>
          </p:nvSpPr>
          <p:spPr>
            <a:xfrm>
              <a:off x="12661" y="1998"/>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ETL数据清洗</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sp>
          <p:nvSpPr>
            <p:cNvPr id="6" name="文本框 5"/>
            <p:cNvSpPr txBox="1"/>
            <p:nvPr>
              <p:custDataLst>
                <p:tags r:id="rId6"/>
              </p:custDataLst>
            </p:nvPr>
          </p:nvSpPr>
          <p:spPr>
            <a:xfrm>
              <a:off x="12662" y="2792"/>
              <a:ext cx="4265" cy="483"/>
            </a:xfrm>
            <a:prstGeom prst="rect">
              <a:avLst/>
            </a:prstGeom>
            <a:noFill/>
          </p:spPr>
          <p:txBody>
            <a:bodyPr wrap="square" rtlCol="0">
              <a:spAutoFit/>
            </a:bodyPr>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指标计算</a:t>
              </a:r>
              <a:endPar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endParaRPr>
            </a:p>
          </p:txBody>
        </p:sp>
        <p:sp>
          <p:nvSpPr>
            <p:cNvPr id="8" name="文本框 7"/>
            <p:cNvSpPr txBox="1"/>
            <p:nvPr>
              <p:custDataLst>
                <p:tags r:id="rId7"/>
              </p:custDataLst>
            </p:nvPr>
          </p:nvSpPr>
          <p:spPr>
            <a:xfrm>
              <a:off x="12661" y="3586"/>
              <a:ext cx="4265" cy="483"/>
            </a:xfrm>
            <a:prstGeom prst="rect">
              <a:avLst/>
            </a:prstGeom>
            <a:noFill/>
          </p:spPr>
          <p:txBody>
            <a:bodyPr wrap="square" rtlCol="0">
              <a:spAutoFit/>
            </a:bodyPr>
            <a:p>
              <a:pPr algn="l">
                <a:buClrTx/>
                <a:buSzTx/>
                <a:buFontTx/>
              </a:pPr>
              <a:r>
                <a:rPr lang="zh-CN" sz="1400">
                  <a:solidFill>
                    <a:srgbClr val="FF0000"/>
                  </a:solidFill>
                  <a:latin typeface="阿里巴巴普惠体" panose="00020600040101010101" pitchFamily="18" charset="-122"/>
                  <a:ea typeface="阿里巴巴普惠体" panose="00020600040101010101" pitchFamily="18" charset="-122"/>
                  <a:sym typeface="+mn-ea"/>
                </a:rPr>
                <a:t>可视化展现</a:t>
              </a:r>
              <a:endParaRPr lang="zh-CN" sz="1400">
                <a:solidFill>
                  <a:srgbClr val="FF0000"/>
                </a:solidFill>
                <a:latin typeface="阿里巴巴普惠体" panose="00020600040101010101" pitchFamily="18" charset="-122"/>
                <a:ea typeface="阿里巴巴普惠体" panose="00020600040101010101" pitchFamily="18" charset="-122"/>
                <a:sym typeface="+mn-ea"/>
              </a:endParaRPr>
            </a:p>
          </p:txBody>
        </p:sp>
      </p:grpSp>
      <p:sp>
        <p:nvSpPr>
          <p:cNvPr id="9" name="左大括号 8"/>
          <p:cNvSpPr/>
          <p:nvPr>
            <p:custDataLst>
              <p:tags r:id="rId8"/>
            </p:custDataLst>
          </p:nvPr>
        </p:nvSpPr>
        <p:spPr>
          <a:xfrm>
            <a:off x="9048115" y="4974590"/>
            <a:ext cx="648335" cy="431800"/>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custDataLst>
              <p:tags r:id="rId9"/>
            </p:custDataLst>
          </p:nvPr>
        </p:nvSpPr>
        <p:spPr>
          <a:xfrm>
            <a:off x="9840595" y="4822190"/>
            <a:ext cx="1012190" cy="306705"/>
          </a:xfrm>
          <a:prstGeom prst="rect">
            <a:avLst/>
          </a:prstGeom>
          <a:noFill/>
        </p:spPr>
        <p:txBody>
          <a:bodyPr wrap="square" rtlCol="0">
            <a:spAutoFit/>
          </a:bodyPr>
          <a:p>
            <a:pPr algn="l">
              <a:buClrTx/>
              <a:buSzTx/>
              <a:buFontTx/>
            </a:pP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BI</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概述</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10"/>
            </p:custDataLst>
          </p:nvPr>
        </p:nvSpPr>
        <p:spPr>
          <a:xfrm>
            <a:off x="9840595" y="5228590"/>
            <a:ext cx="1195705" cy="306705"/>
          </a:xfrm>
          <a:prstGeom prst="rect">
            <a:avLst/>
          </a:prstGeom>
          <a:noFill/>
        </p:spPr>
        <p:txBody>
          <a:bodyPr wrap="square" rtlCol="0">
            <a:spAutoFit/>
          </a:bodyPr>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可视化展现</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基于</a:t>
            </a:r>
            <a:r>
              <a:rPr lang="en-US" altLang="zh-CN" sz="1600" dirty="0">
                <a:solidFill>
                  <a:srgbClr val="FF0000"/>
                </a:solidFill>
              </a:rPr>
              <a:t>FineBI</a:t>
            </a:r>
            <a:r>
              <a:rPr lang="zh-CN" altLang="en-US" sz="1600" dirty="0">
                <a:solidFill>
                  <a:srgbClr val="FF0000"/>
                </a:solidFill>
              </a:rPr>
              <a:t>完成指标的可视化</a:t>
            </a:r>
            <a:r>
              <a:rPr lang="zh-CN" altLang="en-US" sz="1600" dirty="0">
                <a:solidFill>
                  <a:srgbClr val="FF0000"/>
                </a:solidFill>
              </a:rPr>
              <a:t>展现</a:t>
            </a:r>
            <a:endParaRPr lang="zh-CN" altLang="en-US" sz="1600" dirty="0">
              <a:solidFill>
                <a:srgbClr val="FF0000"/>
              </a:solidFill>
            </a:endParaRPr>
          </a:p>
        </p:txBody>
      </p:sp>
      <p:pic>
        <p:nvPicPr>
          <p:cNvPr id="8" name="图片 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t="7638"/>
          <a:stretch>
            <a:fillRect/>
          </a:stretch>
        </p:blipFill>
        <p:spPr>
          <a:xfrm>
            <a:off x="1991360" y="1557020"/>
            <a:ext cx="8009890" cy="4872355"/>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a:t>
            </a:r>
            <a:r>
              <a:rPr lang="zh-CN" altLang="en-US" dirty="0" smtClean="0"/>
              <a:t>：创建报表</a:t>
            </a:r>
            <a:endParaRPr lang="en-US" altLang="zh-CN"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8604" y="2085975"/>
            <a:ext cx="9214149" cy="4292568"/>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step2</a:t>
            </a:r>
            <a:r>
              <a:rPr lang="zh-CN" altLang="en-US" dirty="0" smtClean="0"/>
              <a:t>：选择仪表板样式</a:t>
            </a:r>
            <a:endParaRPr lang="zh-CN" altLang="en-US" dirty="0"/>
          </a:p>
        </p:txBody>
      </p:sp>
      <p:sp>
        <p:nvSpPr>
          <p:cNvPr id="3" name="文本占位符 2"/>
          <p:cNvSpPr>
            <a:spLocks noGrp="1"/>
          </p:cNvSpPr>
          <p:nvPr>
            <p:ph type="body" sz="quarter" idx="10"/>
          </p:nvPr>
        </p:nvSpPr>
        <p:spPr/>
        <p:txBody>
          <a:bodyPr/>
          <a:lstStyle/>
          <a:p>
            <a:r>
              <a:rPr lang="en-US" altLang="zh-CN" dirty="0"/>
              <a:t>FineBI</a:t>
            </a:r>
            <a:r>
              <a:rPr lang="zh-CN" altLang="en-US" dirty="0"/>
              <a:t>构建可视化</a:t>
            </a:r>
            <a:r>
              <a:rPr lang="zh-CN" altLang="en-US" dirty="0" smtClean="0"/>
              <a:t>报表</a:t>
            </a:r>
            <a:endParaRPr lang="en-US" altLang="zh-CN"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0649" y="2037145"/>
            <a:ext cx="9457529" cy="4443069"/>
          </a:xfrm>
          <a:prstGeom prst="rect">
            <a:avLst/>
          </a:prstGeom>
          <a:ln>
            <a:solidFill>
              <a:schemeClr val="accent1"/>
            </a:solid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2306" y="2092540"/>
            <a:ext cx="9448800" cy="4438968"/>
          </a:xfrm>
          <a:prstGeom prst="rect">
            <a:avLst/>
          </a:prstGeom>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step3</a:t>
            </a:r>
            <a:r>
              <a:rPr lang="zh-CN" altLang="en-US" dirty="0" smtClean="0"/>
              <a:t>：添加标题</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3191" y="2121626"/>
            <a:ext cx="9324976" cy="4380796"/>
          </a:xfrm>
          <a:prstGeom prst="rect">
            <a:avLst/>
          </a:prstGeom>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step4</a:t>
            </a:r>
            <a:r>
              <a:rPr lang="zh-CN" altLang="en-US" dirty="0" smtClean="0"/>
              <a:t>：编辑标题文本框（注意字体大小、居中、文本框位置可调整）</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9196" y="2162030"/>
            <a:ext cx="9152965" cy="4299987"/>
          </a:xfrm>
          <a:prstGeom prst="rect">
            <a:avLst/>
          </a:prstGeom>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step5</a:t>
            </a:r>
            <a:r>
              <a:rPr lang="zh-CN" altLang="en-US" dirty="0" smtClean="0"/>
              <a:t>：添加文本内容（</a:t>
            </a:r>
            <a:r>
              <a:rPr lang="en-US" altLang="zh-CN" dirty="0" smtClean="0"/>
              <a:t>1/10</a:t>
            </a:r>
            <a:r>
              <a:rPr lang="zh-CN" altLang="en-US" dirty="0" smtClean="0"/>
              <a:t>）</a:t>
            </a:r>
            <a:endParaRPr lang="en-US" altLang="zh-CN"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3191" y="2161899"/>
            <a:ext cx="9324976" cy="4300250"/>
          </a:xfrm>
          <a:prstGeom prst="rect">
            <a:avLst/>
          </a:prstGeom>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step5</a:t>
            </a:r>
            <a:r>
              <a:rPr lang="zh-CN" altLang="en-US" dirty="0"/>
              <a:t>：添加文本内容</a:t>
            </a:r>
            <a:r>
              <a:rPr lang="zh-CN" altLang="en-US" dirty="0" smtClean="0"/>
              <a:t>（</a:t>
            </a:r>
            <a:r>
              <a:rPr lang="en-US" altLang="zh-CN" dirty="0" smtClean="0"/>
              <a:t>2/10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3756" y="2208034"/>
            <a:ext cx="8820946" cy="414400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其它创建内部表的形式</a:t>
            </a:r>
            <a:endParaRPr lang="zh-CN" altLang="en-US"/>
          </a:p>
        </p:txBody>
      </p:sp>
      <p:sp>
        <p:nvSpPr>
          <p:cNvPr id="3" name="文本占位符 2"/>
          <p:cNvSpPr>
            <a:spLocks noGrp="1"/>
          </p:cNvSpPr>
          <p:nvPr>
            <p:ph type="body" sz="quarter" idx="11"/>
          </p:nvPr>
        </p:nvSpPr>
        <p:spPr/>
        <p:txBody>
          <a:bodyPr/>
          <a:p>
            <a:r>
              <a:rPr lang="zh-CN" altLang="en-US"/>
              <a:t>除了标准的</a:t>
            </a:r>
            <a:r>
              <a:rPr lang="en-US" altLang="zh-CN"/>
              <a:t>CREATE TABLE table_name</a:t>
            </a:r>
            <a:r>
              <a:rPr lang="zh-CN" altLang="en-US"/>
              <a:t>的形式创建内部表外</a:t>
            </a:r>
            <a:endParaRPr lang="zh-CN" altLang="en-US"/>
          </a:p>
          <a:p>
            <a:r>
              <a:rPr lang="zh-CN" altLang="en-US"/>
              <a:t>我们还可以通过：</a:t>
            </a:r>
            <a:endParaRPr lang="zh-CN" altLang="en-US"/>
          </a:p>
          <a:p>
            <a:pPr marL="285750" indent="-285750">
              <a:buFont typeface="Arial" panose="020B0604020202020204" pitchFamily="34" charset="0"/>
              <a:buChar char="•"/>
            </a:pPr>
            <a:r>
              <a:rPr lang="en-US" altLang="zh-CN">
                <a:solidFill>
                  <a:schemeClr val="tx1">
                    <a:lumMod val="75000"/>
                    <a:lumOff val="25000"/>
                  </a:schemeClr>
                </a:solidFill>
                <a:latin typeface="Cascadia Code Light" panose="020B0609020000020004" charset="0"/>
                <a:cs typeface="Cascadia Code Light" panose="020B0609020000020004" charset="0"/>
              </a:rPr>
              <a:t>CREATE TABLE table_name as</a:t>
            </a:r>
            <a:r>
              <a:rPr lang="zh-CN" altLang="en-US"/>
              <a:t>，基于查询结果建表</a:t>
            </a:r>
            <a:endParaRPr lang="zh-CN" altLang="en-US"/>
          </a:p>
          <a:p>
            <a:pPr>
              <a:buFont typeface="Arial" panose="020B0604020202020204" pitchFamily="34" charset="0"/>
            </a:pPr>
            <a:r>
              <a:rPr lang="zh-CN" altLang="en-US">
                <a:solidFill>
                  <a:schemeClr val="accent6"/>
                </a:solidFill>
                <a:latin typeface="Cascadia Code Light" panose="020B0609020000020004" charset="0"/>
                <a:cs typeface="Cascadia Code Light" panose="020B0609020000020004" charset="0"/>
              </a:rPr>
              <a:t>create table stu3 as select * from stu2;</a:t>
            </a:r>
            <a:endParaRPr lang="zh-CN" altLang="en-US">
              <a:solidFill>
                <a:schemeClr val="accent6"/>
              </a:solidFill>
              <a:latin typeface="Cascadia Code Light" panose="020B0609020000020004" charset="0"/>
              <a:cs typeface="Cascadia Code Light" panose="020B0609020000020004" charset="0"/>
            </a:endParaRPr>
          </a:p>
          <a:p>
            <a:pPr marL="285750" indent="-285750">
              <a:buFont typeface="Arial" panose="020B0604020202020204" pitchFamily="34" charset="0"/>
              <a:buChar char="•"/>
            </a:pPr>
            <a:r>
              <a:rPr lang="en-US" altLang="zh-CN">
                <a:latin typeface="Cascadia Code Light" panose="020B0609020000020004" charset="0"/>
                <a:cs typeface="Cascadia Code Light" panose="020B0609020000020004" charset="0"/>
              </a:rPr>
              <a:t>CREATE TABLE table_name like</a:t>
            </a:r>
            <a:r>
              <a:rPr lang="zh-CN" altLang="en-US"/>
              <a:t>，基于已存在的表结构建表</a:t>
            </a:r>
            <a:endParaRPr lang="zh-CN" altLang="en-US"/>
          </a:p>
          <a:p>
            <a:pPr>
              <a:buFont typeface="Arial" panose="020B0604020202020204" pitchFamily="34" charset="0"/>
            </a:pPr>
            <a:r>
              <a:rPr lang="zh-CN" altLang="en-US">
                <a:solidFill>
                  <a:schemeClr val="accent6"/>
                </a:solidFill>
                <a:latin typeface="Cascadia Code Light" panose="020B0609020000020004" charset="0"/>
                <a:cs typeface="Cascadia Code Light" panose="020B0609020000020004" charset="0"/>
              </a:rPr>
              <a:t>create table stu4 like stu2;</a:t>
            </a:r>
            <a:endParaRPr lang="zh-CN" altLang="en-US">
              <a:solidFill>
                <a:schemeClr val="accent6"/>
              </a:solidFill>
              <a:latin typeface="Cascadia Code Light" panose="020B0609020000020004" charset="0"/>
              <a:cs typeface="Cascadia Code Light" panose="020B0609020000020004" charset="0"/>
            </a:endParaRPr>
          </a:p>
          <a:p>
            <a:pPr marL="285750" indent="-285750">
              <a:buFont typeface="Arial" panose="020B0604020202020204" pitchFamily="34" charset="0"/>
              <a:buChar char="•"/>
            </a:pPr>
            <a:r>
              <a:rPr lang="zh-CN" altLang="en-US"/>
              <a:t>也可以使用</a:t>
            </a:r>
            <a:r>
              <a:rPr lang="en-US" altLang="zh-CN">
                <a:latin typeface="Cascadia Code Light" panose="020B0609020000020004" charset="0"/>
                <a:cs typeface="Cascadia Code Light" panose="020B0609020000020004" charset="0"/>
              </a:rPr>
              <a:t>DESC FORMATTED table_name</a:t>
            </a:r>
            <a:r>
              <a:rPr lang="zh-CN" altLang="en-US"/>
              <a:t>，查看表类型和详情</a:t>
            </a:r>
            <a:endParaRPr lang="zh-CN" altLang="en-US"/>
          </a:p>
          <a:p>
            <a:pPr>
              <a:buFont typeface="Arial" panose="020B0604020202020204" pitchFamily="34" charset="0"/>
            </a:pPr>
            <a:r>
              <a:rPr lang="en-US" altLang="zh-CN">
                <a:solidFill>
                  <a:schemeClr val="accent6"/>
                </a:solidFill>
                <a:latin typeface="Cascadia Code Light" panose="020B0609020000020004" charset="0"/>
                <a:cs typeface="Cascadia Code Light" panose="020B0609020000020004" charset="0"/>
              </a:rPr>
              <a:t>DESC FORMATTED stu2;</a:t>
            </a:r>
            <a:endParaRPr lang="en-US" altLang="zh-CN">
              <a:solidFill>
                <a:schemeClr val="accent6"/>
              </a:solidFill>
              <a:latin typeface="Cascadia Code Light" panose="020B0609020000020004" charset="0"/>
              <a:cs typeface="Cascadia Code Light" panose="020B0609020000020004" charset="0"/>
            </a:endParaRPr>
          </a:p>
        </p:txBody>
      </p:sp>
      <p:pic>
        <p:nvPicPr>
          <p:cNvPr id="5" name="图片 4" descr="01 (122)"/>
          <p:cNvPicPr>
            <a:picLocks noChangeAspect="1"/>
          </p:cNvPicPr>
          <p:nvPr>
            <p:custDataLst>
              <p:tags r:id="rId1"/>
            </p:custDataLst>
          </p:nvPr>
        </p:nvPicPr>
        <p:blipFill>
          <a:blip r:embed="rId2"/>
          <a:stretch>
            <a:fillRect/>
          </a:stretch>
        </p:blipFill>
        <p:spPr>
          <a:xfrm>
            <a:off x="10994390" y="5397500"/>
            <a:ext cx="1414145" cy="1414145"/>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zh-CN" altLang="en-US" dirty="0" smtClean="0"/>
              <a:t>（</a:t>
            </a:r>
            <a:r>
              <a:rPr lang="en-US" altLang="zh-CN" dirty="0" smtClean="0"/>
              <a:t>3/10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3146" y="2118202"/>
            <a:ext cx="8805066" cy="4136547"/>
          </a:xfrm>
          <a:prstGeom prst="rect">
            <a:avLst/>
          </a:prstGeom>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zh-CN" altLang="en-US" dirty="0" smtClean="0"/>
              <a:t>（</a:t>
            </a:r>
            <a:r>
              <a:rPr lang="en-US" altLang="zh-CN" dirty="0" smtClean="0"/>
              <a:t>4/10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75591" y="2131446"/>
            <a:ext cx="9020175" cy="4237603"/>
          </a:xfrm>
          <a:prstGeom prst="rect">
            <a:avLst/>
          </a:prstGeom>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zh-CN" altLang="en-US" dirty="0" smtClean="0"/>
              <a:t>（</a:t>
            </a:r>
            <a:r>
              <a:rPr lang="en-US" altLang="zh-CN" dirty="0" smtClean="0"/>
              <a:t>5/10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5104" y="2150712"/>
            <a:ext cx="9201150" cy="4322624"/>
          </a:xfrm>
          <a:prstGeom prst="rect">
            <a:avLst/>
          </a:prstGeom>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zh-CN" altLang="en-US" dirty="0" smtClean="0"/>
              <a:t>（</a:t>
            </a:r>
            <a:r>
              <a:rPr lang="en-US" altLang="zh-CN" dirty="0" smtClean="0"/>
              <a:t>6/10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9416" y="2095390"/>
            <a:ext cx="8772525" cy="4121259"/>
          </a:xfrm>
          <a:prstGeom prst="rect">
            <a:avLst/>
          </a:prstGeom>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zh-CN" altLang="en-US" dirty="0" smtClean="0"/>
              <a:t>（</a:t>
            </a:r>
            <a:r>
              <a:rPr lang="en-US" altLang="zh-CN" dirty="0" smtClean="0"/>
              <a:t>7/10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9866" y="2152949"/>
            <a:ext cx="9191625" cy="4318149"/>
          </a:xfrm>
          <a:prstGeom prst="rect">
            <a:avLst/>
          </a:prstGeom>
        </p:spPr>
      </p:pic>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zh-CN" altLang="en-US" dirty="0" smtClean="0"/>
              <a:t>（</a:t>
            </a:r>
            <a:r>
              <a:rPr lang="en-US" altLang="zh-CN" dirty="0" smtClean="0"/>
              <a:t>8/10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9878" y="2145634"/>
            <a:ext cx="8991601" cy="4224179"/>
          </a:xfrm>
          <a:prstGeom prst="rect">
            <a:avLst/>
          </a:prstGeom>
        </p:spPr>
      </p:pic>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zh-CN" altLang="en-US" dirty="0" smtClean="0"/>
              <a:t>（</a:t>
            </a:r>
            <a:r>
              <a:rPr lang="en-US" altLang="zh-CN" dirty="0" smtClean="0"/>
              <a:t>9/10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1702" y="2150252"/>
            <a:ext cx="9047954" cy="4250653"/>
          </a:xfrm>
          <a:prstGeom prst="rect">
            <a:avLst/>
          </a:prstGeom>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step5</a:t>
            </a:r>
            <a:r>
              <a:rPr lang="zh-CN" altLang="en-US" dirty="0"/>
              <a:t>：添加文本内容</a:t>
            </a:r>
            <a:r>
              <a:rPr lang="zh-CN" altLang="en-US" dirty="0" smtClean="0"/>
              <a:t>（</a:t>
            </a:r>
            <a:r>
              <a:rPr lang="en-US" altLang="zh-CN" dirty="0" smtClean="0"/>
              <a:t>10/10</a:t>
            </a:r>
            <a:r>
              <a:rPr lang="zh-CN" altLang="en-US" dirty="0" smtClean="0"/>
              <a:t>）</a:t>
            </a:r>
            <a:endParaRPr lang="en-US" altLang="zh-CN" dirty="0" smtClean="0"/>
          </a:p>
          <a:p>
            <a:pPr marL="0" indent="0">
              <a:buNone/>
            </a:pPr>
            <a:r>
              <a:rPr lang="zh-CN" altLang="en-US" dirty="0" smtClean="0"/>
              <a:t>同理</a:t>
            </a:r>
            <a:r>
              <a:rPr lang="zh-CN" altLang="en-US" dirty="0"/>
              <a:t>添加</a:t>
            </a:r>
            <a:r>
              <a:rPr lang="zh-CN" altLang="en-US" dirty="0">
                <a:solidFill>
                  <a:srgbClr val="92D050"/>
                </a:solidFill>
              </a:rPr>
              <a:t>总发送消息人数</a:t>
            </a:r>
            <a:r>
              <a:rPr lang="zh-CN" altLang="en-US" dirty="0"/>
              <a:t>和</a:t>
            </a:r>
            <a:r>
              <a:rPr lang="zh-CN" altLang="en-US" dirty="0">
                <a:solidFill>
                  <a:srgbClr val="92D050"/>
                </a:solidFill>
              </a:rPr>
              <a:t>总接收消息人数</a:t>
            </a:r>
            <a:endParaRPr lang="en-US" altLang="zh-CN" dirty="0" smtClean="0">
              <a:solidFill>
                <a:srgbClr val="92D050"/>
              </a:solidFill>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47104" y="2697555"/>
            <a:ext cx="7677150" cy="3606661"/>
          </a:xfrm>
          <a:prstGeom prst="rect">
            <a:avLst/>
          </a:prstGeom>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step6</a:t>
            </a:r>
            <a:r>
              <a:rPr lang="zh-CN" altLang="en-US" dirty="0" smtClean="0"/>
              <a:t>：添加地图（</a:t>
            </a:r>
            <a:r>
              <a:rPr lang="en-US" altLang="zh-CN" dirty="0" smtClean="0"/>
              <a:t>1/9</a:t>
            </a:r>
            <a:r>
              <a:rPr lang="zh-CN" altLang="en-US" dirty="0" smtClean="0"/>
              <a:t>）</a:t>
            </a:r>
            <a:endParaRPr lang="en-US" altLang="zh-CN" dirty="0" smtClean="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18839" y="2166561"/>
            <a:ext cx="9133679" cy="4290926"/>
          </a:xfrm>
          <a:prstGeom prst="rect">
            <a:avLst/>
          </a:prstGeom>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step6</a:t>
            </a:r>
            <a:r>
              <a:rPr lang="zh-CN" altLang="en-US" dirty="0"/>
              <a:t>：添加地图</a:t>
            </a:r>
            <a:r>
              <a:rPr lang="zh-CN" altLang="en-US" dirty="0" smtClean="0"/>
              <a:t>（</a:t>
            </a:r>
            <a:r>
              <a:rPr lang="en-US" altLang="zh-CN" dirty="0" smtClean="0"/>
              <a:t>2/9</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8916" y="2202150"/>
            <a:ext cx="9153525" cy="43002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删除内部表</a:t>
            </a:r>
            <a:endParaRPr lang="zh-CN" altLang="en-US"/>
          </a:p>
        </p:txBody>
      </p:sp>
      <p:sp>
        <p:nvSpPr>
          <p:cNvPr id="3" name="文本占位符 2"/>
          <p:cNvSpPr>
            <a:spLocks noGrp="1"/>
          </p:cNvSpPr>
          <p:nvPr>
            <p:ph type="body" sz="quarter" idx="11"/>
          </p:nvPr>
        </p:nvSpPr>
        <p:spPr/>
        <p:txBody>
          <a:bodyPr/>
          <a:p>
            <a:r>
              <a:rPr lang="zh-CN" altLang="en-US"/>
              <a:t>我们是内部表删除后，数据本身也不会保留，让我们试一试吧。</a:t>
            </a:r>
            <a:endParaRPr lang="zh-CN" altLang="en-US"/>
          </a:p>
          <a:p>
            <a:pPr marL="285750" indent="-285750">
              <a:buFont typeface="Arial" panose="020B0604020202020204" pitchFamily="34" charset="0"/>
              <a:buChar char="•"/>
            </a:pPr>
            <a:r>
              <a:rPr lang="en-US" altLang="zh-CN"/>
              <a:t>DROP TABLE table_name</a:t>
            </a:r>
            <a:r>
              <a:rPr lang="zh-CN" altLang="en-US"/>
              <a:t>，删除表</a:t>
            </a:r>
            <a:endParaRPr lang="zh-CN" altLang="en-US"/>
          </a:p>
          <a:p>
            <a:pPr>
              <a:buFont typeface="Arial" panose="020B0604020202020204" pitchFamily="34" charset="0"/>
            </a:pPr>
            <a:r>
              <a:rPr lang="zh-CN" altLang="en-US">
                <a:solidFill>
                  <a:schemeClr val="accent6">
                    <a:lumMod val="50000"/>
                  </a:schemeClr>
                </a:solidFill>
                <a:latin typeface="Cascadia Code Light" panose="020B0609020000020004" charset="0"/>
                <a:cs typeface="Cascadia Code Light" panose="020B0609020000020004" charset="0"/>
              </a:rPr>
              <a:t>drop table stu2;</a:t>
            </a:r>
            <a:endParaRPr lang="zh-CN" altLang="en-US">
              <a:solidFill>
                <a:schemeClr val="accent6">
                  <a:lumMod val="50000"/>
                </a:schemeClr>
              </a:solidFill>
              <a:latin typeface="Cascadia Code Light" panose="020B0609020000020004" charset="0"/>
              <a:cs typeface="Cascadia Code Light" panose="020B0609020000020004" charset="0"/>
            </a:endParaRPr>
          </a:p>
          <a:p>
            <a:pPr>
              <a:buFont typeface="Arial" panose="020B0604020202020204" pitchFamily="34" charset="0"/>
            </a:pPr>
            <a:endParaRPr lang="zh-CN" altLang="en-US">
              <a:solidFill>
                <a:schemeClr val="accent6">
                  <a:lumMod val="50000"/>
                </a:schemeClr>
              </a:solidFill>
              <a:latin typeface="Cascadia Code Light" panose="020B0609020000020004" charset="0"/>
              <a:cs typeface="Cascadia Code Light" panose="020B0609020000020004" charset="0"/>
            </a:endParaRPr>
          </a:p>
          <a:p>
            <a:pPr>
              <a:buFont typeface="Arial" panose="020B0604020202020204" pitchFamily="34" charset="0"/>
            </a:pPr>
            <a:endParaRPr lang="zh-CN" altLang="en-US">
              <a:solidFill>
                <a:schemeClr val="accent6">
                  <a:lumMod val="50000"/>
                </a:schemeClr>
              </a:solidFill>
              <a:latin typeface="Cascadia Code Light" panose="020B0609020000020004" charset="0"/>
              <a:cs typeface="Cascadia Code Light" panose="020B0609020000020004" charset="0"/>
            </a:endParaRPr>
          </a:p>
          <a:p>
            <a:pPr>
              <a:buFont typeface="Arial" panose="020B0604020202020204" pitchFamily="34" charset="0"/>
            </a:pPr>
            <a:r>
              <a:rPr lang="zh-CN" altLang="en-US">
                <a:solidFill>
                  <a:schemeClr val="accent6">
                    <a:lumMod val="50000"/>
                  </a:schemeClr>
                </a:solidFill>
                <a:latin typeface="Cascadia Code Light" panose="020B0609020000020004" charset="0"/>
                <a:cs typeface="Cascadia Code Light" panose="020B0609020000020004" charset="0"/>
              </a:rPr>
              <a:t>可以看到，</a:t>
            </a:r>
            <a:r>
              <a:rPr lang="en-US" altLang="zh-CN">
                <a:solidFill>
                  <a:schemeClr val="accent6">
                    <a:lumMod val="50000"/>
                  </a:schemeClr>
                </a:solidFill>
                <a:latin typeface="Cascadia Code Light" panose="020B0609020000020004" charset="0"/>
                <a:cs typeface="Cascadia Code Light" panose="020B0609020000020004" charset="0"/>
              </a:rPr>
              <a:t>stu2</a:t>
            </a:r>
            <a:r>
              <a:rPr lang="zh-CN" altLang="en-US">
                <a:solidFill>
                  <a:schemeClr val="accent6">
                    <a:lumMod val="50000"/>
                  </a:schemeClr>
                </a:solidFill>
                <a:latin typeface="Cascadia Code Light" panose="020B0609020000020004" charset="0"/>
                <a:cs typeface="Cascadia Code Light" panose="020B0609020000020004" charset="0"/>
              </a:rPr>
              <a:t>文件夹已经不存在了，数据被删除了。</a:t>
            </a:r>
            <a:endParaRPr lang="zh-CN" altLang="en-US">
              <a:solidFill>
                <a:schemeClr val="accent6">
                  <a:lumMod val="50000"/>
                </a:schemeClr>
              </a:solidFill>
              <a:latin typeface="Cascadia Code Light" panose="020B0609020000020004" charset="0"/>
              <a:cs typeface="Cascadia Code Light" panose="020B0609020000020004" charset="0"/>
            </a:endParaRPr>
          </a:p>
          <a:p>
            <a:pPr>
              <a:buFont typeface="Arial" panose="020B0604020202020204" pitchFamily="34" charset="0"/>
            </a:pPr>
            <a:endParaRPr lang="zh-CN" altLang="en-US">
              <a:solidFill>
                <a:schemeClr val="accent6">
                  <a:lumMod val="50000"/>
                </a:schemeClr>
              </a:solidFill>
              <a:latin typeface="Cascadia Code Light" panose="020B0609020000020004" charset="0"/>
              <a:cs typeface="Cascadia Code Light" panose="020B0609020000020004" charset="0"/>
            </a:endParaRPr>
          </a:p>
        </p:txBody>
      </p:sp>
      <p:pic>
        <p:nvPicPr>
          <p:cNvPr id="4" name="图片 3"/>
          <p:cNvPicPr>
            <a:picLocks noChangeAspect="1"/>
          </p:cNvPicPr>
          <p:nvPr>
            <p:custDataLst>
              <p:tags r:id="rId1"/>
            </p:custDataLst>
          </p:nvPr>
        </p:nvPicPr>
        <p:blipFill>
          <a:blip r:embed="rId2"/>
          <a:stretch>
            <a:fillRect/>
          </a:stretch>
        </p:blipFill>
        <p:spPr>
          <a:xfrm>
            <a:off x="767715" y="3141345"/>
            <a:ext cx="9182100" cy="1060450"/>
          </a:xfrm>
          <a:prstGeom prst="rect">
            <a:avLst/>
          </a:prstGeom>
        </p:spPr>
      </p:pic>
      <p:pic>
        <p:nvPicPr>
          <p:cNvPr id="5" name="图片 4" descr="播仔素材库【1】0176"/>
          <p:cNvPicPr>
            <a:picLocks noChangeAspect="1"/>
          </p:cNvPicPr>
          <p:nvPr>
            <p:custDataLst>
              <p:tags r:id="rId3"/>
            </p:custDataLst>
          </p:nvPr>
        </p:nvPicPr>
        <p:blipFill>
          <a:blip r:embed="rId4"/>
          <a:stretch>
            <a:fillRect/>
          </a:stretch>
        </p:blipFill>
        <p:spPr>
          <a:xfrm>
            <a:off x="11101070" y="5502275"/>
            <a:ext cx="1090930" cy="1090930"/>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zh-CN" altLang="en-US" dirty="0" smtClean="0"/>
              <a:t>（</a:t>
            </a:r>
            <a:r>
              <a:rPr lang="en-US" altLang="zh-CN" dirty="0" smtClean="0"/>
              <a:t>3/9</a:t>
            </a:r>
            <a:r>
              <a:rPr lang="zh-CN" altLang="en-US" dirty="0"/>
              <a:t>）</a:t>
            </a:r>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7440" y="2226237"/>
            <a:ext cx="8676478" cy="4076137"/>
          </a:xfrm>
          <a:prstGeom prst="rect">
            <a:avLst/>
          </a:prstGeom>
        </p:spPr>
      </p:pic>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zh-CN" altLang="en-US" dirty="0" smtClean="0"/>
              <a:t>（</a:t>
            </a:r>
            <a:r>
              <a:rPr lang="en-US" altLang="zh-CN" dirty="0" smtClean="0"/>
              <a:t>4/9</a:t>
            </a:r>
            <a:r>
              <a:rPr lang="zh-CN" altLang="en-US" dirty="0"/>
              <a:t>）</a:t>
            </a:r>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5562" y="2140205"/>
            <a:ext cx="8740234" cy="4106088"/>
          </a:xfrm>
          <a:prstGeom prst="rect">
            <a:avLst/>
          </a:prstGeom>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zh-CN" altLang="en-US" dirty="0" smtClean="0"/>
              <a:t>（</a:t>
            </a:r>
            <a:r>
              <a:rPr lang="en-US" altLang="zh-CN" dirty="0" smtClean="0"/>
              <a:t>5/9</a:t>
            </a:r>
            <a:r>
              <a:rPr lang="zh-CN" altLang="en-US" dirty="0"/>
              <a:t>）</a:t>
            </a:r>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85539" y="2252509"/>
            <a:ext cx="8600279" cy="4040340"/>
          </a:xfrm>
          <a:prstGeom prst="rect">
            <a:avLst/>
          </a:prstGeom>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zh-CN" altLang="en-US" dirty="0" smtClean="0"/>
              <a:t>（</a:t>
            </a:r>
            <a:r>
              <a:rPr lang="en-US" altLang="zh-CN" dirty="0" smtClean="0"/>
              <a:t>6/9</a:t>
            </a:r>
            <a:r>
              <a:rPr lang="zh-CN" altLang="en-US" dirty="0"/>
              <a:t>）</a:t>
            </a:r>
            <a:endParaRPr lang="zh-CN" altLang="en-US"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66489" y="2291761"/>
            <a:ext cx="8638379" cy="4058238"/>
          </a:xfrm>
          <a:prstGeom prst="rect">
            <a:avLst/>
          </a:prstGeom>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zh-CN" altLang="en-US" dirty="0" smtClean="0"/>
              <a:t>（</a:t>
            </a:r>
            <a:r>
              <a:rPr lang="en-US" altLang="zh-CN" dirty="0" smtClean="0"/>
              <a:t>7/9</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17885" y="2159077"/>
            <a:ext cx="8535587" cy="4009947"/>
          </a:xfrm>
          <a:prstGeom prst="rect">
            <a:avLst/>
          </a:prstGeom>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zh-CN" altLang="en-US" dirty="0" smtClean="0"/>
              <a:t>（</a:t>
            </a:r>
            <a:r>
              <a:rPr lang="en-US" altLang="zh-CN" dirty="0" smtClean="0"/>
              <a:t>8/9</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85141" y="2137952"/>
            <a:ext cx="8601076" cy="4040714"/>
          </a:xfrm>
          <a:prstGeom prst="rect">
            <a:avLst/>
          </a:prstGeom>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zh-CN" altLang="en-US" dirty="0" smtClean="0"/>
              <a:t>（</a:t>
            </a:r>
            <a:r>
              <a:rPr lang="en-US" altLang="zh-CN" dirty="0" smtClean="0"/>
              <a:t>9/9</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33575" y="2326557"/>
            <a:ext cx="8361562" cy="3928192"/>
          </a:xfrm>
          <a:prstGeom prst="rect">
            <a:avLst/>
          </a:prstGeom>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step7</a:t>
            </a:r>
            <a:r>
              <a:rPr lang="zh-CN" altLang="en-US" dirty="0" smtClean="0"/>
              <a:t>：添加雷达图（</a:t>
            </a:r>
            <a:r>
              <a:rPr lang="en-US" altLang="zh-CN" dirty="0" smtClean="0"/>
              <a:t>1/5</a:t>
            </a:r>
            <a:r>
              <a:rPr lang="zh-CN" altLang="en-US" dirty="0" smtClean="0"/>
              <a:t>）</a:t>
            </a: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5450" y="2204409"/>
            <a:ext cx="8972550" cy="4215229"/>
          </a:xfrm>
          <a:prstGeom prst="rect">
            <a:avLst/>
          </a:prstGeom>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step7</a:t>
            </a:r>
            <a:r>
              <a:rPr lang="zh-CN" altLang="en-US" dirty="0"/>
              <a:t>：添加雷达图</a:t>
            </a:r>
            <a:r>
              <a:rPr lang="zh-CN" altLang="en-US" dirty="0" smtClean="0"/>
              <a:t>（</a:t>
            </a:r>
            <a:r>
              <a:rPr lang="en-US" altLang="zh-CN" dirty="0" smtClean="0"/>
              <a:t>2/5</a:t>
            </a:r>
            <a:r>
              <a:rPr lang="zh-CN" altLang="en-US" dirty="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1649" y="2242445"/>
            <a:ext cx="8810625" cy="4139158"/>
          </a:xfrm>
          <a:prstGeom prst="rect">
            <a:avLst/>
          </a:prstGeom>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step7</a:t>
            </a:r>
            <a:r>
              <a:rPr lang="zh-CN" altLang="en-US" dirty="0"/>
              <a:t>：添加雷达图</a:t>
            </a:r>
            <a:r>
              <a:rPr lang="zh-CN" altLang="en-US" dirty="0" smtClean="0"/>
              <a:t>（</a:t>
            </a:r>
            <a:r>
              <a:rPr lang="en-US" altLang="zh-CN" dirty="0" smtClean="0"/>
              <a:t>3/5</a:t>
            </a:r>
            <a:r>
              <a:rPr lang="zh-CN" altLang="en-US" dirty="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8299" y="2197697"/>
            <a:ext cx="9001125" cy="422865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内部表和外部表的区别</a:t>
            </a:r>
            <a:endParaRPr lang="zh-CN" altLang="en-US"/>
          </a:p>
          <a:p>
            <a:pPr marL="0" indent="0">
              <a:buNone/>
            </a:pPr>
            <a:endParaRPr lang="zh-CN" altLang="en-US"/>
          </a:p>
          <a:p>
            <a:pPr marL="0" indent="0">
              <a:buNone/>
            </a:pPr>
            <a:endParaRPr lang="en-US" altLang="zh-CN"/>
          </a:p>
          <a:p>
            <a:pPr marL="0" indent="0">
              <a:buNone/>
            </a:pPr>
            <a:r>
              <a:rPr lang="en-US" altLang="zh-CN"/>
              <a:t>2. Hive</a:t>
            </a:r>
            <a:r>
              <a:rPr lang="zh-CN" altLang="en-US"/>
              <a:t>的字段分隔符</a:t>
            </a:r>
            <a:endParaRPr lang="zh-CN" altLang="en-US"/>
          </a:p>
          <a:p>
            <a:pPr marL="285750" indent="-285750">
              <a:buFont typeface="Arial" panose="020B0604020202020204" pitchFamily="34" charset="0"/>
              <a:buChar char="•"/>
            </a:pPr>
            <a:r>
              <a:rPr lang="zh-CN" altLang="en-US" sz="1400"/>
              <a:t>默认是特殊字符</a:t>
            </a:r>
            <a:r>
              <a:rPr lang="en-US" altLang="zh-CN" sz="1400"/>
              <a:t>:’\001’</a:t>
            </a:r>
            <a:endParaRPr lang="en-US" altLang="zh-CN" sz="1400"/>
          </a:p>
          <a:p>
            <a:pPr marL="285750" indent="-285750">
              <a:buFont typeface="Arial" panose="020B0604020202020204" pitchFamily="34" charset="0"/>
              <a:buChar char="•"/>
            </a:pPr>
            <a:r>
              <a:rPr lang="zh-CN" altLang="en-US" sz="1400"/>
              <a:t>可以通过row format delimited fields terminated by在创建表的时候修改</a:t>
            </a:r>
            <a:endParaRPr lang="zh-CN" altLang="en-US" sz="1400"/>
          </a:p>
          <a:p>
            <a:pPr marL="0" indent="0">
              <a:buFont typeface="Arial" panose="020B0604020202020204" pitchFamily="34" charset="0"/>
              <a:buNone/>
            </a:pPr>
            <a:r>
              <a:rPr lang="en-US" altLang="zh-CN"/>
              <a:t>3. </a:t>
            </a:r>
            <a:r>
              <a:rPr lang="zh-CN" altLang="en-US"/>
              <a:t>删除内部表，表信息以及表数据全部都被删除</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5232400" y="2204720"/>
            <a:ext cx="6529070" cy="1173480"/>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step7</a:t>
            </a:r>
            <a:r>
              <a:rPr lang="zh-CN" altLang="en-US" dirty="0"/>
              <a:t>：添加雷达图</a:t>
            </a:r>
            <a:r>
              <a:rPr lang="zh-CN" altLang="en-US" dirty="0" smtClean="0"/>
              <a:t>（</a:t>
            </a:r>
            <a:r>
              <a:rPr lang="en-US" altLang="zh-CN" dirty="0" smtClean="0"/>
              <a:t>4/5</a:t>
            </a:r>
            <a:r>
              <a:rPr lang="zh-CN" altLang="en-US" dirty="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84624" y="2194032"/>
            <a:ext cx="9016726" cy="4235983"/>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step7</a:t>
            </a:r>
            <a:r>
              <a:rPr lang="zh-CN" altLang="en-US" dirty="0"/>
              <a:t>：添加雷达图</a:t>
            </a:r>
            <a:r>
              <a:rPr lang="zh-CN" altLang="en-US" dirty="0" smtClean="0"/>
              <a:t>（</a:t>
            </a:r>
            <a:r>
              <a:rPr lang="en-US" altLang="zh-CN" dirty="0" smtClean="0"/>
              <a:t>5/5</a:t>
            </a:r>
            <a:r>
              <a:rPr lang="zh-CN" altLang="en-US" dirty="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3074" y="2197697"/>
            <a:ext cx="9001125" cy="4228654"/>
          </a:xfrm>
          <a:prstGeom prst="rect">
            <a:avLst/>
          </a:prstGeom>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step8</a:t>
            </a:r>
            <a:r>
              <a:rPr lang="zh-CN" altLang="en-US" dirty="0" smtClean="0"/>
              <a:t>：添加柱状图（</a:t>
            </a:r>
            <a:r>
              <a:rPr lang="en-US" altLang="zh-CN" dirty="0" smtClean="0"/>
              <a:t>1/5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0674" y="2066498"/>
            <a:ext cx="9077325" cy="4264452"/>
          </a:xfrm>
          <a:prstGeom prst="rect">
            <a:avLst/>
          </a:prstGeom>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step8</a:t>
            </a:r>
            <a:r>
              <a:rPr lang="zh-CN" altLang="en-US" dirty="0" smtClean="0"/>
              <a:t>：添加柱状图（</a:t>
            </a:r>
            <a:r>
              <a:rPr lang="en-US" altLang="zh-CN" dirty="0" smtClean="0"/>
              <a:t>2/5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8275" y="2117447"/>
            <a:ext cx="9029700" cy="4242078"/>
          </a:xfrm>
          <a:prstGeom prst="rect">
            <a:avLst/>
          </a:prstGeom>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step8</a:t>
            </a:r>
            <a:r>
              <a:rPr lang="zh-CN" altLang="en-US" dirty="0" smtClean="0"/>
              <a:t>：添加柱状图（</a:t>
            </a:r>
            <a:r>
              <a:rPr lang="en-US" altLang="zh-CN" dirty="0" smtClean="0"/>
              <a:t>3/5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8775" y="2133620"/>
            <a:ext cx="8934450" cy="4197330"/>
          </a:xfrm>
          <a:prstGeom prst="rect">
            <a:avLst/>
          </a:prstGeom>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step8</a:t>
            </a:r>
            <a:r>
              <a:rPr lang="zh-CN" altLang="en-US" dirty="0" smtClean="0"/>
              <a:t>：添加柱状图（</a:t>
            </a:r>
            <a:r>
              <a:rPr lang="en-US" altLang="zh-CN" dirty="0" smtClean="0"/>
              <a:t>4/5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3999" y="2067648"/>
            <a:ext cx="9115425" cy="4282351"/>
          </a:xfrm>
          <a:prstGeom prst="rect">
            <a:avLst/>
          </a:prstGeo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step8</a:t>
            </a:r>
            <a:r>
              <a:rPr lang="zh-CN" altLang="en-US" dirty="0" smtClean="0"/>
              <a:t>：添加柱状图（</a:t>
            </a:r>
            <a:r>
              <a:rPr lang="en-US" altLang="zh-CN" dirty="0" smtClean="0"/>
              <a:t>5/5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4999" y="2126842"/>
            <a:ext cx="8867775" cy="4166007"/>
          </a:xfrm>
          <a:prstGeom prst="rect">
            <a:avLst/>
          </a:prstGeom>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step9</a:t>
            </a:r>
            <a:r>
              <a:rPr lang="zh-CN" altLang="en-US" dirty="0" smtClean="0"/>
              <a:t>：添加环饼状图（</a:t>
            </a:r>
            <a:r>
              <a:rPr lang="en-US" altLang="zh-CN" dirty="0" smtClean="0"/>
              <a:t>1/6</a:t>
            </a:r>
            <a:r>
              <a:rPr lang="zh-CN" altLang="en-US" dirty="0" smtClean="0"/>
              <a:t>）</a:t>
            </a: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71624" y="2101721"/>
            <a:ext cx="8982075" cy="4219704"/>
          </a:xfrm>
          <a:prstGeom prst="rect">
            <a:avLst/>
          </a:prstGeom>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step9</a:t>
            </a:r>
            <a:r>
              <a:rPr lang="zh-CN" altLang="en-US" dirty="0" smtClean="0"/>
              <a:t>：添加环饼状图（</a:t>
            </a:r>
            <a:r>
              <a:rPr lang="en-US" altLang="zh-CN" dirty="0" smtClean="0"/>
              <a:t>2/6</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8775" y="2155864"/>
            <a:ext cx="8724900" cy="4098885"/>
          </a:xfrm>
          <a:prstGeom prst="rect">
            <a:avLst/>
          </a:prstGeom>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step9</a:t>
            </a:r>
            <a:r>
              <a:rPr lang="zh-CN" altLang="en-US" dirty="0" smtClean="0"/>
              <a:t>：添加环饼状图（</a:t>
            </a:r>
            <a:r>
              <a:rPr lang="en-US" altLang="zh-CN" dirty="0" smtClean="0"/>
              <a:t>3/6</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2100" y="2124670"/>
            <a:ext cx="8953500" cy="420628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8" name="文本框 7"/>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9" name="文本框 8"/>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rgbClr val="FF0000"/>
                  </a:solidFill>
                  <a:latin typeface="阿里巴巴普惠体" panose="00020600040101010101" pitchFamily="18" charset="-122"/>
                  <a:ea typeface="阿里巴巴普惠体" panose="00020600040101010101" pitchFamily="18" charset="-122"/>
                </a:rPr>
                <a:t>外部表操作</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10" name="文本框 9"/>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8"/>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9"/>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1"/>
              </p:custDataLst>
            </p:nvPr>
          </p:nvSpPr>
          <p:spPr>
            <a:xfrm>
              <a:off x="12661" y="6762"/>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step9</a:t>
            </a:r>
            <a:r>
              <a:rPr lang="zh-CN" altLang="en-US" dirty="0" smtClean="0"/>
              <a:t>：添加环饼状图（</a:t>
            </a:r>
            <a:r>
              <a:rPr lang="en-US" altLang="zh-CN" dirty="0" smtClean="0"/>
              <a:t>4/6</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6875" y="2192814"/>
            <a:ext cx="8686800" cy="4080986"/>
          </a:xfrm>
          <a:prstGeom prst="rect">
            <a:avLst/>
          </a:prstGeom>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step9</a:t>
            </a:r>
            <a:r>
              <a:rPr lang="zh-CN" altLang="en-US" dirty="0" smtClean="0"/>
              <a:t>：添加环饼状图（</a:t>
            </a:r>
            <a:r>
              <a:rPr lang="en-US" altLang="zh-CN" dirty="0" smtClean="0"/>
              <a:t>5/6</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04974" y="2153692"/>
            <a:ext cx="8810625" cy="4139158"/>
          </a:xfrm>
          <a:prstGeom prst="rect">
            <a:avLst/>
          </a:prstGeom>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step9</a:t>
            </a:r>
            <a:r>
              <a:rPr lang="zh-CN" altLang="en-US" dirty="0" smtClean="0"/>
              <a:t>：添加环饼状图（</a:t>
            </a:r>
            <a:r>
              <a:rPr lang="en-US" altLang="zh-CN" dirty="0" smtClean="0"/>
              <a:t>6/6</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6400" y="2148641"/>
            <a:ext cx="8801100" cy="4134683"/>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step10</a:t>
            </a:r>
            <a:r>
              <a:rPr lang="zh-CN" altLang="en-US" dirty="0" smtClean="0"/>
              <a:t>：添加词汇云图（</a:t>
            </a:r>
            <a:r>
              <a:rPr lang="en-US" altLang="zh-CN" dirty="0" smtClean="0"/>
              <a:t>1/5</a:t>
            </a:r>
            <a:r>
              <a:rPr lang="zh-CN" altLang="en-US" dirty="0" smtClean="0"/>
              <a:t>）</a:t>
            </a: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3550" y="2166541"/>
            <a:ext cx="8763000" cy="4116784"/>
          </a:xfrm>
          <a:prstGeom prst="rect">
            <a:avLst/>
          </a:prstGeom>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step10</a:t>
            </a:r>
            <a:r>
              <a:rPr lang="zh-CN" altLang="en-US" dirty="0" smtClean="0"/>
              <a:t>：添加词汇云图（</a:t>
            </a:r>
            <a:r>
              <a:rPr lang="en-US" altLang="zh-CN" dirty="0" smtClean="0"/>
              <a:t>2/5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5" y="2193964"/>
            <a:ext cx="8724900" cy="4098885"/>
          </a:xfrm>
          <a:prstGeom prst="rect">
            <a:avLst/>
          </a:prstGeom>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step10</a:t>
            </a:r>
            <a:r>
              <a:rPr lang="zh-CN" altLang="en-US" dirty="0" smtClean="0"/>
              <a:t>：添加词汇云图（</a:t>
            </a:r>
            <a:r>
              <a:rPr lang="en-US" altLang="zh-CN" dirty="0" smtClean="0"/>
              <a:t>3/5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62124" y="2242445"/>
            <a:ext cx="8810625" cy="4139158"/>
          </a:xfrm>
          <a:prstGeom prst="rect">
            <a:avLst/>
          </a:prstGeom>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step10</a:t>
            </a:r>
            <a:r>
              <a:rPr lang="zh-CN" altLang="en-US" dirty="0" smtClean="0"/>
              <a:t>：添加词汇云图（</a:t>
            </a:r>
            <a:r>
              <a:rPr lang="en-US" altLang="zh-CN" dirty="0" smtClean="0"/>
              <a:t>4/5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0199" y="2189490"/>
            <a:ext cx="8734425" cy="4103360"/>
          </a:xfrm>
          <a:prstGeom prst="rect">
            <a:avLst/>
          </a:prstGeom>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step10</a:t>
            </a:r>
            <a:r>
              <a:rPr lang="zh-CN" altLang="en-US" dirty="0" smtClean="0"/>
              <a:t>：添加词汇云图（</a:t>
            </a:r>
            <a:r>
              <a:rPr lang="en-US" altLang="zh-CN" dirty="0" smtClean="0"/>
              <a:t>5/5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76425" y="2218510"/>
            <a:ext cx="8591550" cy="4036239"/>
          </a:xfrm>
          <a:prstGeom prst="rect">
            <a:avLst/>
          </a:prstGeom>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step11</a:t>
            </a:r>
            <a:r>
              <a:rPr lang="zh-CN" altLang="en-US" dirty="0" smtClean="0"/>
              <a:t>：添加</a:t>
            </a:r>
            <a:r>
              <a:rPr lang="zh-CN" altLang="en-US" dirty="0"/>
              <a:t>趋势</a:t>
            </a:r>
            <a:r>
              <a:rPr lang="zh-CN" altLang="en-US" dirty="0" smtClean="0"/>
              <a:t>曲线图（</a:t>
            </a:r>
            <a:r>
              <a:rPr lang="en-US" altLang="zh-CN" dirty="0" smtClean="0"/>
              <a:t>1/5</a:t>
            </a:r>
            <a:r>
              <a:rPr lang="zh-CN" altLang="en-US" dirty="0" smtClean="0"/>
              <a:t>）</a:t>
            </a: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0199" y="2202172"/>
            <a:ext cx="8982075" cy="4219704"/>
          </a:xfrm>
          <a:prstGeom prst="rect">
            <a:avLst/>
          </a:prstGeom>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step11</a:t>
            </a:r>
            <a:r>
              <a:rPr lang="zh-CN" altLang="en-US" dirty="0" smtClean="0"/>
              <a:t>：添加</a:t>
            </a:r>
            <a:r>
              <a:rPr lang="zh-CN" altLang="en-US" dirty="0"/>
              <a:t>趋势</a:t>
            </a:r>
            <a:r>
              <a:rPr lang="zh-CN" altLang="en-US" dirty="0" smtClean="0"/>
              <a:t>曲线图（</a:t>
            </a:r>
            <a:r>
              <a:rPr lang="en-US" altLang="zh-CN" dirty="0"/>
              <a:t>2</a:t>
            </a:r>
            <a:r>
              <a:rPr lang="en-US" altLang="zh-CN" dirty="0" smtClean="0"/>
              <a:t>/5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24025" y="2293904"/>
            <a:ext cx="8591550" cy="403623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6298565" cy="4732655"/>
          </a:xfrm>
        </p:spPr>
        <p:txBody>
          <a:bodyPr/>
          <a:lstStyle/>
          <a:p>
            <a:r>
              <a:rPr lang="zh-CN" sz="1600" dirty="0">
                <a:solidFill>
                  <a:srgbClr val="FF0000"/>
                </a:solidFill>
              </a:rPr>
              <a:t>掌握</a:t>
            </a:r>
            <a:r>
              <a:rPr lang="zh-CN" altLang="en-US" sz="1600" dirty="0">
                <a:solidFill>
                  <a:srgbClr val="FF0000"/>
                </a:solidFill>
              </a:rPr>
              <a:t>外部</a:t>
            </a:r>
            <a:r>
              <a:rPr lang="zh-CN" altLang="en-US" sz="1600" dirty="0">
                <a:solidFill>
                  <a:srgbClr val="FF0000"/>
                </a:solidFill>
              </a:rPr>
              <a:t>表的相关操作和特点</a:t>
            </a:r>
            <a:endParaRPr lang="zh-CN" altLang="en-US" sz="1600" dirty="0">
              <a:solidFill>
                <a:srgbClr val="FF0000"/>
              </a:solidFill>
            </a:endParaRPr>
          </a:p>
          <a:p>
            <a:r>
              <a:rPr lang="zh-CN" altLang="en-US" sz="1600" dirty="0">
                <a:solidFill>
                  <a:srgbClr val="FF0000"/>
                </a:solidFill>
              </a:rPr>
              <a:t>掌握内部表、外部表的相互转换</a:t>
            </a:r>
            <a:endParaRPr lang="zh-CN" altLang="en-US" sz="1600" dirty="0">
              <a:solidFill>
                <a:srgbClr val="FF0000"/>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step11</a:t>
            </a:r>
            <a:r>
              <a:rPr lang="zh-CN" altLang="en-US" dirty="0" smtClean="0"/>
              <a:t>：添加</a:t>
            </a:r>
            <a:r>
              <a:rPr lang="zh-CN" altLang="en-US" dirty="0"/>
              <a:t>趋势</a:t>
            </a:r>
            <a:r>
              <a:rPr lang="zh-CN" altLang="en-US" dirty="0" smtClean="0"/>
              <a:t>曲线图（</a:t>
            </a:r>
            <a:r>
              <a:rPr lang="en-US" altLang="zh-CN" dirty="0" smtClean="0"/>
              <a:t>3/5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04974" y="2282718"/>
            <a:ext cx="8639175" cy="4058612"/>
          </a:xfrm>
          <a:prstGeom prst="rect">
            <a:avLst/>
          </a:prstGeom>
        </p:spPr>
      </p:pic>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step11</a:t>
            </a:r>
            <a:r>
              <a:rPr lang="zh-CN" altLang="en-US" dirty="0" smtClean="0"/>
              <a:t>：添加</a:t>
            </a:r>
            <a:r>
              <a:rPr lang="zh-CN" altLang="en-US" dirty="0"/>
              <a:t>趋势</a:t>
            </a:r>
            <a:r>
              <a:rPr lang="zh-CN" altLang="en-US" dirty="0" smtClean="0"/>
              <a:t>曲线图（</a:t>
            </a:r>
            <a:r>
              <a:rPr lang="en-US" altLang="zh-CN" dirty="0" smtClean="0"/>
              <a:t>4/5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4524" y="2296142"/>
            <a:ext cx="8582025" cy="4031764"/>
          </a:xfrm>
          <a:prstGeom prst="rect">
            <a:avLst/>
          </a:prstGeom>
        </p:spPr>
      </p:pic>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step11</a:t>
            </a:r>
            <a:r>
              <a:rPr lang="zh-CN" altLang="en-US" dirty="0" smtClean="0"/>
              <a:t>：添加</a:t>
            </a:r>
            <a:r>
              <a:rPr lang="zh-CN" altLang="en-US" dirty="0"/>
              <a:t>趋势</a:t>
            </a:r>
            <a:r>
              <a:rPr lang="zh-CN" altLang="en-US" dirty="0" smtClean="0"/>
              <a:t>曲线图（</a:t>
            </a:r>
            <a:r>
              <a:rPr lang="en-US" altLang="zh-CN" dirty="0" smtClean="0"/>
              <a:t>5/5</a:t>
            </a:r>
            <a:r>
              <a:rPr lang="zh-CN" altLang="en-US" dirty="0" smtClean="0"/>
              <a:t>）</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14550" y="2126139"/>
            <a:ext cx="8686800" cy="4080986"/>
          </a:xfrm>
          <a:prstGeom prst="rect">
            <a:avLst/>
          </a:prstGeom>
        </p:spPr>
      </p:pic>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smtClean="0"/>
              <a:t>step12</a:t>
            </a:r>
            <a:r>
              <a:rPr lang="zh-CN" altLang="en-US" dirty="0" smtClean="0"/>
              <a:t>：报表预览</a:t>
            </a:r>
            <a:endParaRPr lang="en-US" altLang="zh-CN" dirty="0" smtClean="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80446" y="2045529"/>
            <a:ext cx="6789500" cy="453299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外部表的创建</a:t>
            </a:r>
            <a:endParaRPr lang="zh-CN" altLang="en-US"/>
          </a:p>
        </p:txBody>
      </p:sp>
      <p:sp>
        <p:nvSpPr>
          <p:cNvPr id="3" name="文本占位符 2"/>
          <p:cNvSpPr>
            <a:spLocks noGrp="1"/>
          </p:cNvSpPr>
          <p:nvPr>
            <p:ph type="body" sz="quarter" idx="11"/>
          </p:nvPr>
        </p:nvSpPr>
        <p:spPr/>
        <p:txBody>
          <a:bodyPr/>
          <a:p>
            <a:endParaRPr lang="zh-CN" altLang="en-US"/>
          </a:p>
          <a:p>
            <a:endParaRPr lang="zh-CN" altLang="en-US"/>
          </a:p>
          <a:p>
            <a:r>
              <a:rPr lang="zh-CN" altLang="en-US" sz="1400"/>
              <a:t>外部表，创建表被</a:t>
            </a:r>
            <a:r>
              <a:rPr lang="en-US" altLang="zh-CN" sz="1400"/>
              <a:t>EXTERNAL</a:t>
            </a:r>
            <a:r>
              <a:rPr lang="zh-CN" altLang="en-US" sz="1400"/>
              <a:t>关键字修饰，从概念是被认为并非</a:t>
            </a:r>
            <a:r>
              <a:rPr lang="en-US" altLang="zh-CN" sz="1400"/>
              <a:t>Hive</a:t>
            </a:r>
            <a:r>
              <a:rPr lang="zh-CN" altLang="en-US" sz="1400"/>
              <a:t>拥有的表，只是</a:t>
            </a:r>
            <a:r>
              <a:rPr lang="zh-CN" altLang="en-US" sz="1400">
                <a:solidFill>
                  <a:srgbClr val="FF0000"/>
                </a:solidFill>
              </a:rPr>
              <a:t>临时关联数据</a:t>
            </a:r>
            <a:r>
              <a:rPr lang="zh-CN" altLang="en-US" sz="1400"/>
              <a:t>去使用。</a:t>
            </a:r>
            <a:endParaRPr lang="zh-CN" altLang="en-US" sz="1400"/>
          </a:p>
          <a:p>
            <a:r>
              <a:rPr lang="zh-CN" altLang="en-US" sz="1400"/>
              <a:t>创建外部表也很简单，基于外部表的特性，可以总结出：</a:t>
            </a:r>
            <a:r>
              <a:rPr lang="en-US" altLang="zh-CN" sz="1400"/>
              <a:t> </a:t>
            </a:r>
            <a:r>
              <a:rPr lang="zh-CN" altLang="en-US" sz="1400"/>
              <a:t>外部表</a:t>
            </a:r>
            <a:r>
              <a:rPr lang="en-US" altLang="zh-CN" sz="1400"/>
              <a:t> </a:t>
            </a:r>
            <a:r>
              <a:rPr lang="zh-CN" altLang="en-US" sz="1400"/>
              <a:t>和</a:t>
            </a:r>
            <a:r>
              <a:rPr lang="en-US" altLang="zh-CN" sz="1400"/>
              <a:t> </a:t>
            </a:r>
            <a:r>
              <a:rPr lang="zh-CN" altLang="en-US" sz="1400"/>
              <a:t>数据</a:t>
            </a:r>
            <a:r>
              <a:rPr lang="en-US" altLang="zh-CN" sz="1400"/>
              <a:t> </a:t>
            </a:r>
            <a:r>
              <a:rPr lang="zh-CN" altLang="en-US" sz="1400"/>
              <a:t>是相互独立的，</a:t>
            </a:r>
            <a:r>
              <a:rPr lang="en-US" altLang="zh-CN" sz="1400"/>
              <a:t> </a:t>
            </a:r>
            <a:r>
              <a:rPr lang="zh-CN" altLang="en-US" sz="1400"/>
              <a:t>即：</a:t>
            </a:r>
            <a:endParaRPr lang="zh-CN" altLang="en-US" sz="1400"/>
          </a:p>
          <a:p>
            <a:pPr marL="285750" indent="-285750">
              <a:buFont typeface="Arial" panose="020B0604020202020204" pitchFamily="34" charset="0"/>
              <a:buChar char="•"/>
            </a:pPr>
            <a:r>
              <a:rPr lang="zh-CN" altLang="en-US" sz="1400">
                <a:solidFill>
                  <a:srgbClr val="FF0000"/>
                </a:solidFill>
              </a:rPr>
              <a:t>可以先有表</a:t>
            </a:r>
            <a:r>
              <a:rPr lang="zh-CN" altLang="en-US" sz="1400"/>
              <a:t>，然后把数据移动到表指定的</a:t>
            </a:r>
            <a:r>
              <a:rPr lang="en-US" altLang="zh-CN" sz="1400"/>
              <a:t>LOCATION</a:t>
            </a:r>
            <a:r>
              <a:rPr lang="zh-CN" altLang="en-US" sz="1400"/>
              <a:t>中</a:t>
            </a:r>
            <a:endParaRPr lang="zh-CN" altLang="en-US" sz="1400"/>
          </a:p>
          <a:p>
            <a:pPr marL="285750" indent="-285750">
              <a:buFont typeface="Arial" panose="020B0604020202020204" pitchFamily="34" charset="0"/>
              <a:buChar char="•"/>
            </a:pPr>
            <a:r>
              <a:rPr lang="zh-CN" altLang="en-US" sz="1400">
                <a:solidFill>
                  <a:srgbClr val="FF0000"/>
                </a:solidFill>
              </a:rPr>
              <a:t>也可以先有数据</a:t>
            </a:r>
            <a:r>
              <a:rPr lang="zh-CN" altLang="en-US" sz="1400"/>
              <a:t>，然后创建表通过</a:t>
            </a:r>
            <a:r>
              <a:rPr lang="en-US" altLang="zh-CN" sz="1400"/>
              <a:t>LOCATION</a:t>
            </a:r>
            <a:r>
              <a:rPr lang="zh-CN" altLang="en-US" sz="1400"/>
              <a:t>指向数据</a:t>
            </a:r>
            <a:endParaRPr lang="zh-CN" altLang="en-US" sz="1400"/>
          </a:p>
          <a:p>
            <a:pPr>
              <a:buFont typeface="Arial" panose="020B0604020202020204" pitchFamily="34" charset="0"/>
            </a:pPr>
            <a:r>
              <a:rPr lang="en-US" altLang="zh-CN" sz="1400"/>
              <a:t>1. </a:t>
            </a:r>
            <a:r>
              <a:rPr lang="zh-CN" altLang="en-US" sz="1400"/>
              <a:t>在</a:t>
            </a:r>
            <a:r>
              <a:rPr lang="en-US" altLang="zh-CN" sz="1400"/>
              <a:t>Linux</a:t>
            </a:r>
            <a:r>
              <a:rPr lang="zh-CN" altLang="en-US" sz="1400"/>
              <a:t>上创建新文件，</a:t>
            </a:r>
            <a:r>
              <a:rPr lang="en-US" altLang="zh-CN" sz="1400"/>
              <a:t>test_external.txt</a:t>
            </a:r>
            <a:r>
              <a:rPr lang="zh-CN" altLang="en-US" sz="1400"/>
              <a:t>，并填入如下内容：</a:t>
            </a:r>
            <a:endParaRPr lang="zh-CN" altLang="en-US" sz="1400"/>
          </a:p>
          <a:p>
            <a:pPr>
              <a:buFont typeface="Arial" panose="020B0604020202020204" pitchFamily="34" charset="0"/>
            </a:pPr>
            <a:endParaRPr lang="zh-CN" altLang="en-US"/>
          </a:p>
          <a:p>
            <a:pPr>
              <a:buFont typeface="Arial" panose="020B0604020202020204" pitchFamily="34" charset="0"/>
            </a:pPr>
            <a:endParaRPr lang="zh-CN" altLang="en-US"/>
          </a:p>
          <a:p>
            <a:pPr>
              <a:buFont typeface="Arial" panose="020B0604020202020204" pitchFamily="34" charset="0"/>
            </a:pPr>
            <a:r>
              <a:rPr lang="zh-CN" altLang="en-US" sz="1800" b="1"/>
              <a:t>数据列用</a:t>
            </a:r>
            <a:r>
              <a:rPr lang="en-US" altLang="zh-CN" sz="1800" b="1"/>
              <a:t>’\t’</a:t>
            </a:r>
            <a:r>
              <a:rPr lang="zh-CN" altLang="en-US" sz="1800" b="1"/>
              <a:t>分隔</a:t>
            </a:r>
            <a:endParaRPr lang="zh-CN" altLang="en-US" sz="1800" b="1"/>
          </a:p>
        </p:txBody>
      </p:sp>
      <p:sp>
        <p:nvSpPr>
          <p:cNvPr id="4" name="文本框 3"/>
          <p:cNvSpPr txBox="1"/>
          <p:nvPr/>
        </p:nvSpPr>
        <p:spPr>
          <a:xfrm>
            <a:off x="839470" y="4869180"/>
            <a:ext cx="2162810" cy="922020"/>
          </a:xfrm>
          <a:prstGeom prst="rect">
            <a:avLst/>
          </a:prstGeom>
          <a:noFill/>
          <a:ln>
            <a:solidFill>
              <a:schemeClr val="accent1"/>
            </a:solidFill>
          </a:ln>
        </p:spPr>
        <p:txBody>
          <a:bodyPr wrap="square" rtlCol="0">
            <a:spAutoFit/>
          </a:bodyPr>
          <a:p>
            <a:r>
              <a:rPr lang="en-US" altLang="zh-CN"/>
              <a:t>1	itheima</a:t>
            </a:r>
            <a:endParaRPr lang="en-US" altLang="zh-CN"/>
          </a:p>
          <a:p>
            <a:r>
              <a:rPr lang="en-US" altLang="zh-CN"/>
              <a:t>2	itcast</a:t>
            </a:r>
            <a:endParaRPr lang="en-US" altLang="zh-CN"/>
          </a:p>
          <a:p>
            <a:r>
              <a:rPr lang="en-US" altLang="zh-CN"/>
              <a:t>3	hadoop</a:t>
            </a:r>
            <a:endParaRPr lang="en-US" altLang="zh-CN"/>
          </a:p>
        </p:txBody>
      </p:sp>
      <p:pic>
        <p:nvPicPr>
          <p:cNvPr id="6" name="图片 5" descr="播仔素材库【1】0113"/>
          <p:cNvPicPr>
            <a:picLocks noChangeAspect="1"/>
          </p:cNvPicPr>
          <p:nvPr>
            <p:custDataLst>
              <p:tags r:id="rId1"/>
            </p:custDataLst>
          </p:nvPr>
        </p:nvPicPr>
        <p:blipFill>
          <a:blip r:embed="rId2"/>
          <a:stretch>
            <a:fillRect/>
          </a:stretch>
        </p:blipFill>
        <p:spPr>
          <a:xfrm>
            <a:off x="10895965" y="5130165"/>
            <a:ext cx="1492885" cy="149288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67080" y="1484630"/>
            <a:ext cx="6529070" cy="11734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外部表的创建</a:t>
            </a:r>
            <a:endParaRPr lang="zh-CN" altLang="en-US"/>
          </a:p>
        </p:txBody>
      </p:sp>
      <p:sp>
        <p:nvSpPr>
          <p:cNvPr id="3" name="文本占位符 2"/>
          <p:cNvSpPr>
            <a:spLocks noGrp="1"/>
          </p:cNvSpPr>
          <p:nvPr>
            <p:ph type="body" sz="quarter" idx="11"/>
          </p:nvPr>
        </p:nvSpPr>
        <p:spPr/>
        <p:txBody>
          <a:bodyPr/>
          <a:p>
            <a:r>
              <a:rPr lang="en-US" altLang="zh-CN"/>
              <a:t>2. </a:t>
            </a:r>
            <a:r>
              <a:rPr lang="zh-CN" altLang="en-US"/>
              <a:t>演示</a:t>
            </a:r>
            <a:r>
              <a:rPr lang="zh-CN" altLang="en-US">
                <a:solidFill>
                  <a:srgbClr val="FF0000"/>
                </a:solidFill>
              </a:rPr>
              <a:t>先创建外部表，然后移动数据</a:t>
            </a:r>
            <a:r>
              <a:rPr lang="zh-CN" altLang="en-US"/>
              <a:t>到</a:t>
            </a:r>
            <a:r>
              <a:rPr lang="en-US" altLang="zh-CN"/>
              <a:t>LOCATION</a:t>
            </a:r>
            <a:r>
              <a:rPr lang="zh-CN" altLang="en-US"/>
              <a:t>目录</a:t>
            </a:r>
            <a:endParaRPr lang="zh-CN" altLang="en-US"/>
          </a:p>
          <a:p>
            <a:pPr marL="285750" indent="-285750">
              <a:buFont typeface="Arial" panose="020B0604020202020204" pitchFamily="34" charset="0"/>
              <a:buChar char="•"/>
            </a:pPr>
            <a:r>
              <a:rPr lang="zh-CN" altLang="en-US"/>
              <a:t>首先检查：</a:t>
            </a:r>
            <a:r>
              <a:rPr lang="en-US" altLang="zh-CN">
                <a:solidFill>
                  <a:schemeClr val="accent6">
                    <a:lumMod val="50000"/>
                  </a:schemeClr>
                </a:solidFill>
                <a:latin typeface="Cascadia Code Light" panose="020B0609020000020004" charset="0"/>
                <a:cs typeface="Cascadia Code Light" panose="020B0609020000020004" charset="0"/>
              </a:rPr>
              <a:t>hadoop fs -ls /tmp</a:t>
            </a:r>
            <a:r>
              <a:rPr lang="zh-CN" altLang="en-US"/>
              <a:t>，确认不存在</a:t>
            </a:r>
            <a:r>
              <a:rPr lang="en-US" altLang="zh-CN">
                <a:solidFill>
                  <a:schemeClr val="accent6">
                    <a:lumMod val="50000"/>
                  </a:schemeClr>
                </a:solidFill>
                <a:latin typeface="Cascadia Code Light" panose="020B0609020000020004" charset="0"/>
                <a:cs typeface="Cascadia Code Light" panose="020B0609020000020004" charset="0"/>
              </a:rPr>
              <a:t>/tmp/test_ext1</a:t>
            </a:r>
            <a:r>
              <a:rPr lang="zh-CN" altLang="en-US"/>
              <a:t>目录</a:t>
            </a:r>
            <a:endParaRPr lang="zh-CN" altLang="en-US"/>
          </a:p>
          <a:p>
            <a:pPr marL="285750" indent="-285750">
              <a:buFont typeface="Arial" panose="020B0604020202020204" pitchFamily="34" charset="0"/>
              <a:buChar char="•"/>
            </a:pPr>
            <a:r>
              <a:rPr lang="zh-CN" altLang="en-US"/>
              <a:t>创建外部表：</a:t>
            </a:r>
            <a:r>
              <a:rPr lang="en-US" altLang="zh-CN">
                <a:solidFill>
                  <a:schemeClr val="accent6">
                    <a:lumMod val="50000"/>
                  </a:schemeClr>
                </a:solidFill>
                <a:latin typeface="Cascadia Code Light" panose="020B0609020000020004" charset="0"/>
                <a:cs typeface="Cascadia Code Light" panose="020B0609020000020004" charset="0"/>
              </a:rPr>
              <a:t>create external table test_ext1(id int, name string) row format delimited fields terminated by ‘\t’ location ‘/tmp/test_ext1’;</a:t>
            </a:r>
            <a:endParaRPr lang="en-US" altLang="zh-CN"/>
          </a:p>
          <a:p>
            <a:pPr marL="285750" indent="-285750">
              <a:buFont typeface="Arial" panose="020B0604020202020204" pitchFamily="34" charset="0"/>
              <a:buChar char="•"/>
            </a:pPr>
            <a:r>
              <a:rPr lang="zh-CN" altLang="en-US"/>
              <a:t>可以看到，目录</a:t>
            </a:r>
            <a:r>
              <a:rPr lang="en-US" altLang="zh-CN">
                <a:solidFill>
                  <a:schemeClr val="accent6">
                    <a:lumMod val="50000"/>
                  </a:schemeClr>
                </a:solidFill>
                <a:latin typeface="Cascadia Code Light" panose="020B0609020000020004" charset="0"/>
                <a:cs typeface="Cascadia Code Light" panose="020B0609020000020004" charset="0"/>
              </a:rPr>
              <a:t>/tmp/test_ext1</a:t>
            </a:r>
            <a:r>
              <a:rPr lang="zh-CN" altLang="en-US"/>
              <a:t>被创建</a:t>
            </a:r>
            <a:endParaRPr lang="zh-CN" altLang="en-US"/>
          </a:p>
          <a:p>
            <a:pPr marL="285750" indent="-285750">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rPr>
              <a:t>select * from test_ext1</a:t>
            </a:r>
            <a:r>
              <a:rPr lang="zh-CN" altLang="en-US"/>
              <a:t>，空结果，无数据</a:t>
            </a:r>
            <a:endParaRPr lang="zh-CN" altLang="en-US"/>
          </a:p>
          <a:p>
            <a:pPr marL="285750" indent="-285750">
              <a:buFont typeface="Arial" panose="020B0604020202020204" pitchFamily="34" charset="0"/>
              <a:buChar char="•"/>
            </a:pPr>
            <a:r>
              <a:rPr lang="zh-CN" altLang="en-US"/>
              <a:t>上传数据：</a:t>
            </a:r>
            <a:r>
              <a:rPr lang="en-US" altLang="zh-CN"/>
              <a:t> </a:t>
            </a:r>
            <a:r>
              <a:rPr lang="en-US" altLang="zh-CN">
                <a:solidFill>
                  <a:schemeClr val="accent6">
                    <a:lumMod val="50000"/>
                  </a:schemeClr>
                </a:solidFill>
                <a:latin typeface="Cascadia Code Light" panose="020B0609020000020004" charset="0"/>
                <a:cs typeface="Cascadia Code Light" panose="020B0609020000020004" charset="0"/>
              </a:rPr>
              <a:t>hadoop fs -put </a:t>
            </a:r>
            <a:r>
              <a:rPr lang="en-US" altLang="zh-CN">
                <a:solidFill>
                  <a:schemeClr val="accent6">
                    <a:lumMod val="50000"/>
                  </a:schemeClr>
                </a:solidFill>
                <a:latin typeface="Cascadia Code Light" panose="020B0609020000020004" charset="0"/>
                <a:cs typeface="Cascadia Code Light" panose="020B0609020000020004" charset="0"/>
                <a:sym typeface="+mn-ea"/>
              </a:rPr>
              <a:t>test_external.txt /tmp/test_ext1/ </a:t>
            </a:r>
            <a:endParaRPr lang="en-US" altLang="zh-CN">
              <a:sym typeface="+mn-ea"/>
            </a:endParaRPr>
          </a:p>
          <a:p>
            <a:pPr marL="285750" indent="-285750">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sym typeface="+mn-ea"/>
              </a:rPr>
              <a:t>select * from test_ext1</a:t>
            </a:r>
            <a:r>
              <a:rPr lang="zh-CN" altLang="en-US">
                <a:sym typeface="+mn-ea"/>
              </a:rPr>
              <a:t>，即可看到数据结果</a:t>
            </a:r>
            <a:endParaRPr lang="zh-CN" altLang="en-US">
              <a:sym typeface="+mn-ea"/>
            </a:endParaRPr>
          </a:p>
        </p:txBody>
      </p:sp>
      <p:pic>
        <p:nvPicPr>
          <p:cNvPr id="6" name="图片 5" descr="播仔素材库【1】0138"/>
          <p:cNvPicPr>
            <a:picLocks noChangeAspect="1"/>
          </p:cNvPicPr>
          <p:nvPr>
            <p:custDataLst>
              <p:tags r:id="rId1"/>
            </p:custDataLst>
          </p:nvPr>
        </p:nvPicPr>
        <p:blipFill>
          <a:blip r:embed="rId2"/>
          <a:stretch>
            <a:fillRect/>
          </a:stretch>
        </p:blipFill>
        <p:spPr>
          <a:xfrm>
            <a:off x="11120755" y="5188585"/>
            <a:ext cx="1562100" cy="1562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掌握基本的数据库创建、删除的语法</a:t>
            </a:r>
            <a:endParaRPr lang="zh-CN" sz="1600" dirty="0">
              <a:solidFill>
                <a:srgbClr val="FF0000"/>
              </a:solidFill>
            </a:endParaRPr>
          </a:p>
          <a:p>
            <a:r>
              <a:rPr lang="zh-CN" sz="1600" dirty="0">
                <a:solidFill>
                  <a:srgbClr val="FF0000"/>
                </a:solidFill>
              </a:rPr>
              <a:t>理解数据库和</a:t>
            </a:r>
            <a:r>
              <a:rPr lang="en-US" altLang="zh-CN" sz="1600" dirty="0">
                <a:solidFill>
                  <a:srgbClr val="FF0000"/>
                </a:solidFill>
              </a:rPr>
              <a:t>HDFS</a:t>
            </a:r>
            <a:r>
              <a:rPr lang="zh-CN" altLang="en-US" sz="1600" dirty="0">
                <a:solidFill>
                  <a:srgbClr val="FF0000"/>
                </a:solidFill>
              </a:rPr>
              <a:t>的关系</a:t>
            </a:r>
            <a:endParaRPr lang="zh-CN" altLang="en-US" sz="1600"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外部表的创建</a:t>
            </a:r>
            <a:endParaRPr lang="zh-CN" altLang="en-US"/>
          </a:p>
        </p:txBody>
      </p:sp>
      <p:sp>
        <p:nvSpPr>
          <p:cNvPr id="3" name="文本占位符 2"/>
          <p:cNvSpPr>
            <a:spLocks noGrp="1"/>
          </p:cNvSpPr>
          <p:nvPr>
            <p:ph type="body" sz="quarter" idx="11"/>
          </p:nvPr>
        </p:nvSpPr>
        <p:spPr/>
        <p:txBody>
          <a:bodyPr/>
          <a:p>
            <a:r>
              <a:rPr lang="en-US" altLang="zh-CN"/>
              <a:t>3. </a:t>
            </a:r>
            <a:r>
              <a:rPr lang="zh-CN" altLang="en-US"/>
              <a:t>演示</a:t>
            </a:r>
            <a:r>
              <a:rPr lang="zh-CN" altLang="en-US">
                <a:solidFill>
                  <a:srgbClr val="FF0000"/>
                </a:solidFill>
              </a:rPr>
              <a:t>先存在数据，后创建外部表</a:t>
            </a:r>
            <a:endParaRPr lang="zh-CN" altLang="en-US"/>
          </a:p>
          <a:p>
            <a:pPr marL="285750" indent="-285750" algn="l">
              <a:buClrTx/>
              <a:buSzTx/>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rPr>
              <a:t>hadoop fs -mkdir /tmp/test_ext2</a:t>
            </a:r>
            <a:endParaRPr lang="en-US" altLang="zh-CN">
              <a:solidFill>
                <a:schemeClr val="accent6">
                  <a:lumMod val="50000"/>
                </a:schemeClr>
              </a:solidFill>
              <a:latin typeface="Cascadia Code Light" panose="020B0609020000020004" charset="0"/>
              <a:cs typeface="Cascadia Code Light" panose="020B0609020000020004" charset="0"/>
            </a:endParaRPr>
          </a:p>
          <a:p>
            <a:pPr marL="285750" indent="-285750" algn="l">
              <a:buClrTx/>
              <a:buSzTx/>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rPr>
              <a:t>hadoop fs -put test_external.txt /tmp/test_ext2/</a:t>
            </a:r>
            <a:endParaRPr lang="en-US" altLang="zh-CN">
              <a:solidFill>
                <a:schemeClr val="accent6">
                  <a:lumMod val="50000"/>
                </a:schemeClr>
              </a:solidFill>
              <a:latin typeface="Cascadia Code Light" panose="020B0609020000020004" charset="0"/>
              <a:cs typeface="Cascadia Code Light" panose="020B0609020000020004" charset="0"/>
            </a:endParaRPr>
          </a:p>
          <a:p>
            <a:pPr marL="285750" indent="-285750" algn="l">
              <a:buClrTx/>
              <a:buSzTx/>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sym typeface="+mn-ea"/>
              </a:rPr>
              <a:t>create external table test_ext2(id int, name string) row format delimited fields terminated by ‘\t’ location ‘/tmp/test_ext2’;</a:t>
            </a:r>
            <a:endParaRPr lang="en-US" altLang="zh-CN">
              <a:solidFill>
                <a:schemeClr val="accent6">
                  <a:lumMod val="50000"/>
                </a:schemeClr>
              </a:solidFill>
              <a:latin typeface="Cascadia Code Light" panose="020B0609020000020004" charset="0"/>
              <a:cs typeface="Cascadia Code Light" panose="020B0609020000020004" charset="0"/>
              <a:sym typeface="+mn-ea"/>
            </a:endParaRPr>
          </a:p>
          <a:p>
            <a:pPr marL="285750" indent="-285750" algn="l">
              <a:buClrTx/>
              <a:buSzTx/>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rPr>
              <a:t>select * from test_ext2;</a:t>
            </a:r>
            <a:endParaRPr lang="en-US" altLang="zh-CN">
              <a:solidFill>
                <a:schemeClr val="accent6">
                  <a:lumMod val="50000"/>
                </a:schemeClr>
              </a:solidFill>
              <a:latin typeface="Cascadia Code Light" panose="020B0609020000020004" charset="0"/>
              <a:cs typeface="Cascadia Code Light" panose="020B0609020000020004" charset="0"/>
            </a:endParaRPr>
          </a:p>
        </p:txBody>
      </p:sp>
      <p:pic>
        <p:nvPicPr>
          <p:cNvPr id="6" name="图片 5" descr="播仔素材库【1】0139"/>
          <p:cNvPicPr>
            <a:picLocks noChangeAspect="1"/>
          </p:cNvPicPr>
          <p:nvPr>
            <p:custDataLst>
              <p:tags r:id="rId1"/>
            </p:custDataLst>
          </p:nvPr>
        </p:nvPicPr>
        <p:blipFill>
          <a:blip r:embed="rId2"/>
          <a:stretch>
            <a:fillRect/>
          </a:stretch>
        </p:blipFill>
        <p:spPr>
          <a:xfrm>
            <a:off x="11409680" y="5495290"/>
            <a:ext cx="1203960" cy="12039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删除外部表</a:t>
            </a:r>
            <a:endParaRPr lang="zh-CN" altLang="en-US"/>
          </a:p>
        </p:txBody>
      </p:sp>
      <p:sp>
        <p:nvSpPr>
          <p:cNvPr id="3" name="文本占位符 2"/>
          <p:cNvSpPr>
            <a:spLocks noGrp="1"/>
          </p:cNvSpPr>
          <p:nvPr>
            <p:ph type="body" sz="quarter" idx="11"/>
          </p:nvPr>
        </p:nvSpPr>
        <p:spPr/>
        <p:txBody>
          <a:bodyPr/>
          <a:p>
            <a:pPr>
              <a:buFont typeface="Arial" panose="020B0604020202020204" pitchFamily="34" charset="0"/>
            </a:pPr>
            <a:r>
              <a:rPr lang="en-US" altLang="zh-CN"/>
              <a:t>drop table test_ext1;</a:t>
            </a:r>
            <a:endParaRPr lang="en-US" altLang="zh-CN"/>
          </a:p>
          <a:p>
            <a:pPr>
              <a:buFont typeface="Arial" panose="020B0604020202020204" pitchFamily="34" charset="0"/>
            </a:pPr>
            <a:r>
              <a:rPr lang="en-US" altLang="zh-CN">
                <a:sym typeface="+mn-ea"/>
              </a:rPr>
              <a:t>drop table test_ext2;</a:t>
            </a:r>
            <a:endParaRPr lang="en-US" altLang="zh-CN">
              <a:sym typeface="+mn-ea"/>
            </a:endParaRPr>
          </a:p>
          <a:p>
            <a:pPr>
              <a:buFont typeface="Arial" panose="020B0604020202020204" pitchFamily="34" charset="0"/>
            </a:pPr>
            <a:endParaRPr lang="en-US" altLang="zh-CN"/>
          </a:p>
          <a:p>
            <a:pPr>
              <a:buFont typeface="Arial" panose="020B0604020202020204" pitchFamily="34" charset="0"/>
            </a:pPr>
            <a:r>
              <a:rPr lang="zh-CN" altLang="en-US"/>
              <a:t>可以发现，在</a:t>
            </a:r>
            <a:r>
              <a:rPr lang="en-US" altLang="zh-CN"/>
              <a:t>Hive</a:t>
            </a:r>
            <a:r>
              <a:rPr lang="zh-CN" altLang="en-US"/>
              <a:t>中通过</a:t>
            </a:r>
            <a:r>
              <a:rPr lang="en-US" altLang="zh-CN"/>
              <a:t>show table</a:t>
            </a:r>
            <a:r>
              <a:rPr lang="zh-CN" altLang="en-US"/>
              <a:t>，表不存在了</a:t>
            </a:r>
            <a:endParaRPr lang="zh-CN" altLang="en-US"/>
          </a:p>
          <a:p>
            <a:pPr>
              <a:buFont typeface="Arial" panose="020B0604020202020204" pitchFamily="34" charset="0"/>
            </a:pPr>
            <a:r>
              <a:rPr lang="zh-CN" altLang="en-US"/>
              <a:t>但是在</a:t>
            </a:r>
            <a:r>
              <a:rPr lang="en-US" altLang="zh-CN"/>
              <a:t>HDFS</a:t>
            </a:r>
            <a:r>
              <a:rPr lang="zh-CN" altLang="en-US"/>
              <a:t>中，数据文件依旧保留</a:t>
            </a:r>
            <a:endParaRPr lang="zh-CN" altLang="en-US"/>
          </a:p>
          <a:p>
            <a:pPr>
              <a:buFont typeface="Arial" panose="020B0604020202020204" pitchFamily="34" charset="0"/>
            </a:pPr>
            <a:endParaRPr lang="zh-CN" altLang="en-US"/>
          </a:p>
        </p:txBody>
      </p:sp>
      <p:pic>
        <p:nvPicPr>
          <p:cNvPr id="5" name="图片 4" descr="播仔素材库【1】0142"/>
          <p:cNvPicPr>
            <a:picLocks noChangeAspect="1"/>
          </p:cNvPicPr>
          <p:nvPr>
            <p:custDataLst>
              <p:tags r:id="rId1"/>
            </p:custDataLst>
          </p:nvPr>
        </p:nvPicPr>
        <p:blipFill>
          <a:blip r:embed="rId2"/>
          <a:stretch>
            <a:fillRect/>
          </a:stretch>
        </p:blipFill>
        <p:spPr>
          <a:xfrm>
            <a:off x="10974070" y="5403850"/>
            <a:ext cx="1365885" cy="13658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内外部表转换</a:t>
            </a:r>
            <a:endParaRPr lang="zh-CN" altLang="en-US"/>
          </a:p>
        </p:txBody>
      </p:sp>
      <p:sp>
        <p:nvSpPr>
          <p:cNvPr id="3" name="文本占位符 2"/>
          <p:cNvSpPr>
            <a:spLocks noGrp="1"/>
          </p:cNvSpPr>
          <p:nvPr>
            <p:ph type="body" sz="quarter" idx="11"/>
          </p:nvPr>
        </p:nvSpPr>
        <p:spPr/>
        <p:txBody>
          <a:bodyPr/>
          <a:p>
            <a:r>
              <a:rPr lang="en-US" altLang="zh-CN"/>
              <a:t>Hive</a:t>
            </a:r>
            <a:r>
              <a:rPr lang="zh-CN" altLang="en-US"/>
              <a:t>可以很简单的通过</a:t>
            </a:r>
            <a:r>
              <a:rPr lang="en-US" altLang="zh-CN"/>
              <a:t>SQL</a:t>
            </a:r>
            <a:r>
              <a:rPr lang="zh-CN" altLang="en-US"/>
              <a:t>语句转换内外部表。</a:t>
            </a:r>
            <a:endParaRPr lang="zh-CN" altLang="en-US"/>
          </a:p>
          <a:p>
            <a:pPr marL="285750" indent="-285750">
              <a:buFont typeface="Arial" panose="020B0604020202020204" pitchFamily="34" charset="0"/>
              <a:buChar char="•"/>
            </a:pPr>
            <a:r>
              <a:rPr lang="zh-CN" altLang="en-US"/>
              <a:t>查看表类型：</a:t>
            </a:r>
            <a:r>
              <a:rPr lang="en-US" altLang="zh-CN"/>
              <a:t>desc formatted stu;</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983615" y="2637155"/>
            <a:ext cx="8134350" cy="3676650"/>
          </a:xfrm>
          <a:prstGeom prst="rect">
            <a:avLst/>
          </a:prstGeom>
        </p:spPr>
      </p:pic>
      <p:pic>
        <p:nvPicPr>
          <p:cNvPr id="5" name="图片 4" descr="01 (150)"/>
          <p:cNvPicPr>
            <a:picLocks noChangeAspect="1"/>
          </p:cNvPicPr>
          <p:nvPr>
            <p:custDataLst>
              <p:tags r:id="rId3"/>
            </p:custDataLst>
          </p:nvPr>
        </p:nvPicPr>
        <p:blipFill>
          <a:blip r:embed="rId4"/>
          <a:stretch>
            <a:fillRect/>
          </a:stretch>
        </p:blipFill>
        <p:spPr>
          <a:xfrm>
            <a:off x="10824845" y="4972685"/>
            <a:ext cx="1602105" cy="16021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内外部表转换</a:t>
            </a:r>
            <a:endParaRPr lang="zh-CN" altLang="en-US"/>
          </a:p>
        </p:txBody>
      </p:sp>
      <p:sp>
        <p:nvSpPr>
          <p:cNvPr id="3" name="文本占位符 2"/>
          <p:cNvSpPr>
            <a:spLocks noGrp="1"/>
          </p:cNvSpPr>
          <p:nvPr>
            <p:ph type="body" sz="quarter" idx="11"/>
          </p:nvPr>
        </p:nvSpPr>
        <p:spPr/>
        <p:txBody>
          <a:bodyPr/>
          <a:p>
            <a:pPr>
              <a:buFont typeface="Arial" panose="020B0604020202020204" pitchFamily="34" charset="0"/>
            </a:pPr>
            <a:r>
              <a:rPr lang="zh-CN" altLang="en-US"/>
              <a:t>转换</a:t>
            </a:r>
            <a:endParaRPr lang="zh-CN" altLang="en-US"/>
          </a:p>
          <a:p>
            <a:pPr marL="285750" indent="-285750">
              <a:buFont typeface="Arial" panose="020B0604020202020204" pitchFamily="34" charset="0"/>
              <a:buChar char="•"/>
            </a:pPr>
            <a:r>
              <a:rPr lang="zh-CN" altLang="en-US"/>
              <a:t>内部表转外部表</a:t>
            </a:r>
            <a:endParaRPr lang="zh-CN" altLang="en-US"/>
          </a:p>
          <a:p>
            <a:pPr>
              <a:buFont typeface="Arial" panose="020B0604020202020204" pitchFamily="34" charset="0"/>
            </a:pPr>
            <a:r>
              <a:rPr lang="zh-CN" altLang="en-US"/>
              <a:t>alter table </a:t>
            </a:r>
            <a:r>
              <a:rPr lang="en-US" altLang="zh-CN"/>
              <a:t>stu </a:t>
            </a:r>
            <a:r>
              <a:rPr lang="zh-CN" altLang="en-US"/>
              <a:t>set tblproperties('EXTERNAL'='TRUE');</a:t>
            </a:r>
            <a:endParaRPr lang="zh-CN" altLang="en-US"/>
          </a:p>
          <a:p>
            <a:pPr>
              <a:buFont typeface="Arial" panose="020B0604020202020204" pitchFamily="34" charset="0"/>
            </a:pPr>
            <a:endParaRPr lang="zh-CN" altLang="en-US"/>
          </a:p>
          <a:p>
            <a:pPr marL="285750" indent="-285750">
              <a:buFont typeface="Arial" panose="020B0604020202020204" pitchFamily="34" charset="0"/>
              <a:buChar char="•"/>
            </a:pPr>
            <a:r>
              <a:rPr lang="zh-CN" altLang="en-US"/>
              <a:t>外部表转内部表</a:t>
            </a:r>
            <a:endParaRPr lang="zh-CN" altLang="en-US"/>
          </a:p>
          <a:p>
            <a:pPr>
              <a:buFont typeface="Arial" panose="020B0604020202020204" pitchFamily="34" charset="0"/>
            </a:pPr>
            <a:r>
              <a:rPr lang="zh-CN" altLang="en-US">
                <a:sym typeface="+mn-ea"/>
              </a:rPr>
              <a:t>alter table </a:t>
            </a:r>
            <a:r>
              <a:rPr lang="en-US" altLang="zh-CN">
                <a:sym typeface="+mn-ea"/>
              </a:rPr>
              <a:t>stu </a:t>
            </a:r>
            <a:r>
              <a:rPr lang="zh-CN" altLang="en-US">
                <a:sym typeface="+mn-ea"/>
              </a:rPr>
              <a:t>set tblproperties('EXTERNAL'='</a:t>
            </a:r>
            <a:r>
              <a:rPr lang="en-US" altLang="zh-CN">
                <a:sym typeface="+mn-ea"/>
              </a:rPr>
              <a:t>FALSE</a:t>
            </a:r>
            <a:r>
              <a:rPr lang="zh-CN" altLang="en-US">
                <a:sym typeface="+mn-ea"/>
              </a:rPr>
              <a:t>');</a:t>
            </a: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r>
              <a:rPr lang="zh-CN" altLang="en-US"/>
              <a:t>通过</a:t>
            </a:r>
            <a:r>
              <a:rPr lang="en-US" altLang="zh-CN">
                <a:sym typeface="+mn-ea"/>
              </a:rPr>
              <a:t>stu </a:t>
            </a:r>
            <a:r>
              <a:rPr lang="zh-CN" altLang="en-US">
                <a:sym typeface="+mn-ea"/>
              </a:rPr>
              <a:t>set tblproperties来修改属性</a:t>
            </a:r>
            <a:endParaRPr lang="zh-CN" altLang="en-US">
              <a:sym typeface="+mn-ea"/>
            </a:endParaRPr>
          </a:p>
          <a:p>
            <a:pPr>
              <a:buFont typeface="Arial" panose="020B0604020202020204" pitchFamily="34" charset="0"/>
            </a:pPr>
            <a:r>
              <a:rPr lang="zh-CN" altLang="en-US">
                <a:solidFill>
                  <a:srgbClr val="FF0000"/>
                </a:solidFill>
                <a:sym typeface="+mn-ea"/>
              </a:rPr>
              <a:t>要注意：('EXTERNAL'='</a:t>
            </a:r>
            <a:r>
              <a:rPr lang="en-US" altLang="zh-CN">
                <a:solidFill>
                  <a:srgbClr val="FF0000"/>
                </a:solidFill>
                <a:sym typeface="+mn-ea"/>
              </a:rPr>
              <a:t>FALSE</a:t>
            </a:r>
            <a:r>
              <a:rPr lang="zh-CN" altLang="en-US">
                <a:solidFill>
                  <a:srgbClr val="FF0000"/>
                </a:solidFill>
                <a:sym typeface="+mn-ea"/>
              </a:rPr>
              <a:t>')</a:t>
            </a:r>
            <a:r>
              <a:rPr lang="en-US" altLang="zh-CN">
                <a:solidFill>
                  <a:srgbClr val="FF0000"/>
                </a:solidFill>
                <a:sym typeface="+mn-ea"/>
              </a:rPr>
              <a:t> </a:t>
            </a:r>
            <a:r>
              <a:rPr lang="zh-CN" altLang="en-US">
                <a:solidFill>
                  <a:srgbClr val="FF0000"/>
                </a:solidFill>
                <a:sym typeface="+mn-ea"/>
              </a:rPr>
              <a:t>或</a:t>
            </a:r>
            <a:r>
              <a:rPr lang="en-US" altLang="zh-CN">
                <a:solidFill>
                  <a:srgbClr val="FF0000"/>
                </a:solidFill>
                <a:sym typeface="+mn-ea"/>
              </a:rPr>
              <a:t> </a:t>
            </a:r>
            <a:r>
              <a:rPr lang="zh-CN" altLang="en-US">
                <a:solidFill>
                  <a:srgbClr val="FF0000"/>
                </a:solidFill>
                <a:sym typeface="+mn-ea"/>
              </a:rPr>
              <a:t>('EXTERNAL'='</a:t>
            </a:r>
            <a:r>
              <a:rPr lang="en-US" altLang="zh-CN">
                <a:solidFill>
                  <a:srgbClr val="FF0000"/>
                </a:solidFill>
                <a:sym typeface="+mn-ea"/>
              </a:rPr>
              <a:t>TRUE</a:t>
            </a:r>
            <a:r>
              <a:rPr lang="zh-CN" altLang="en-US">
                <a:solidFill>
                  <a:srgbClr val="FF0000"/>
                </a:solidFill>
                <a:sym typeface="+mn-ea"/>
              </a:rPr>
              <a:t>')为固定写法，区分大小写！！！</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39470" y="3141345"/>
            <a:ext cx="4648200" cy="2286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839470" y="4653280"/>
            <a:ext cx="4521200" cy="177800"/>
          </a:xfrm>
          <a:prstGeom prst="rect">
            <a:avLst/>
          </a:prstGeom>
        </p:spPr>
      </p:pic>
      <p:pic>
        <p:nvPicPr>
          <p:cNvPr id="8" name="图片 7" descr="播仔素材库【1】0153"/>
          <p:cNvPicPr>
            <a:picLocks noChangeAspect="1"/>
          </p:cNvPicPr>
          <p:nvPr>
            <p:custDataLst>
              <p:tags r:id="rId5"/>
            </p:custDataLst>
          </p:nvPr>
        </p:nvPicPr>
        <p:blipFill>
          <a:blip r:embed="rId6"/>
          <a:stretch>
            <a:fillRect/>
          </a:stretch>
        </p:blipFill>
        <p:spPr>
          <a:xfrm>
            <a:off x="10621010" y="4903470"/>
            <a:ext cx="1777365" cy="17773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775450" cy="4203065"/>
          </a:xfrm>
        </p:spPr>
        <p:txBody>
          <a:bodyPr/>
          <a:p>
            <a:pPr marL="0" indent="0">
              <a:lnSpc>
                <a:spcPct val="160000"/>
              </a:lnSpc>
              <a:buNone/>
            </a:pPr>
            <a:r>
              <a:rPr lang="en-US" altLang="zh-CN"/>
              <a:t>1. </a:t>
            </a:r>
            <a:r>
              <a:rPr lang="zh-CN" altLang="en-US"/>
              <a:t>创建外部表语法：</a:t>
            </a:r>
            <a:endParaRPr lang="zh-CN" altLang="en-US"/>
          </a:p>
          <a:p>
            <a:pPr marL="285750" indent="-285750">
              <a:lnSpc>
                <a:spcPct val="160000"/>
              </a:lnSpc>
              <a:buFont typeface="Arial" panose="020B0604020202020204" pitchFamily="34" charset="0"/>
              <a:buChar char="•"/>
            </a:pPr>
            <a:r>
              <a:rPr lang="en-US" altLang="zh-CN" sz="1400"/>
              <a:t>CREATE EXTERNAL TABLE ......</a:t>
            </a:r>
            <a:endParaRPr lang="en-US" altLang="zh-CN" sz="1400"/>
          </a:p>
          <a:p>
            <a:pPr marL="285750" indent="-285750">
              <a:lnSpc>
                <a:spcPct val="160000"/>
              </a:lnSpc>
              <a:buFont typeface="Arial" panose="020B0604020202020204" pitchFamily="34" charset="0"/>
              <a:buChar char="•"/>
            </a:pPr>
            <a:r>
              <a:rPr lang="zh-CN" altLang="en-US" sz="1400">
                <a:solidFill>
                  <a:srgbClr val="FF0000"/>
                </a:solidFill>
              </a:rPr>
              <a:t>必须使用row format delimited fields terminated by指定列分隔符</a:t>
            </a:r>
            <a:endParaRPr lang="zh-CN" altLang="en-US" sz="1400"/>
          </a:p>
          <a:p>
            <a:pPr marL="285750" indent="-285750">
              <a:lnSpc>
                <a:spcPct val="160000"/>
              </a:lnSpc>
              <a:buFont typeface="Arial" panose="020B0604020202020204" pitchFamily="34" charset="0"/>
              <a:buChar char="•"/>
            </a:pPr>
            <a:r>
              <a:rPr lang="zh-CN" altLang="en-US" sz="1400">
                <a:solidFill>
                  <a:srgbClr val="FF0000"/>
                </a:solidFill>
              </a:rPr>
              <a:t>必须使用</a:t>
            </a:r>
            <a:r>
              <a:rPr lang="en-US" altLang="zh-CN" sz="1400">
                <a:solidFill>
                  <a:srgbClr val="FF0000"/>
                </a:solidFill>
              </a:rPr>
              <a:t>LOCATION</a:t>
            </a:r>
            <a:r>
              <a:rPr lang="zh-CN" altLang="en-US" sz="1400">
                <a:solidFill>
                  <a:srgbClr val="FF0000"/>
                </a:solidFill>
              </a:rPr>
              <a:t>指定数据路径</a:t>
            </a:r>
            <a:endParaRPr lang="zh-CN" altLang="en-US" sz="1400"/>
          </a:p>
          <a:p>
            <a:pPr marL="0" indent="0">
              <a:lnSpc>
                <a:spcPct val="160000"/>
              </a:lnSpc>
              <a:buFont typeface="Arial" panose="020B0604020202020204" pitchFamily="34" charset="0"/>
              <a:buNone/>
            </a:pPr>
            <a:r>
              <a:rPr lang="en-US" altLang="zh-CN"/>
              <a:t>2. </a:t>
            </a:r>
            <a:r>
              <a:rPr lang="zh-CN" altLang="en-US"/>
              <a:t>外部表和其数据，是相互独立的，即：</a:t>
            </a:r>
            <a:endParaRPr lang="zh-CN" altLang="en-US"/>
          </a:p>
          <a:p>
            <a:pPr marL="285750" indent="-285750">
              <a:lnSpc>
                <a:spcPct val="160000"/>
              </a:lnSpc>
              <a:buFont typeface="Arial" panose="020B0604020202020204" pitchFamily="34" charset="0"/>
              <a:buChar char="•"/>
            </a:pPr>
            <a:r>
              <a:rPr lang="zh-CN" altLang="en-US" sz="1400"/>
              <a:t>可以先有表后有数据</a:t>
            </a:r>
            <a:endParaRPr lang="zh-CN" altLang="en-US" sz="1400"/>
          </a:p>
          <a:p>
            <a:pPr marL="285750" indent="-285750">
              <a:lnSpc>
                <a:spcPct val="160000"/>
              </a:lnSpc>
              <a:buFont typeface="Arial" panose="020B0604020202020204" pitchFamily="34" charset="0"/>
              <a:buChar char="•"/>
            </a:pPr>
            <a:r>
              <a:rPr lang="zh-CN" altLang="en-US" sz="1400"/>
              <a:t>也可以先有数据，后有表</a:t>
            </a:r>
            <a:endParaRPr lang="zh-CN" altLang="en-US" sz="1400"/>
          </a:p>
          <a:p>
            <a:pPr marL="285750" indent="-285750">
              <a:lnSpc>
                <a:spcPct val="160000"/>
              </a:lnSpc>
              <a:buFont typeface="Arial" panose="020B0604020202020204" pitchFamily="34" charset="0"/>
              <a:buChar char="•"/>
            </a:pPr>
            <a:r>
              <a:rPr lang="zh-CN" altLang="en-US" sz="1400"/>
              <a:t>表和数据只是一个链接关系</a:t>
            </a:r>
            <a:endParaRPr lang="zh-CN" altLang="en-US" sz="1400"/>
          </a:p>
          <a:p>
            <a:pPr marL="285750" indent="-285750">
              <a:lnSpc>
                <a:spcPct val="160000"/>
              </a:lnSpc>
              <a:buFont typeface="Arial" panose="020B0604020202020204" pitchFamily="34" charset="0"/>
              <a:buChar char="•"/>
            </a:pPr>
            <a:r>
              <a:rPr lang="zh-CN" altLang="en-US" sz="1400"/>
              <a:t>所以删除表，表不存在了但数据保留。</a:t>
            </a:r>
            <a:endParaRPr lang="zh-CN" altLang="en-US" sz="1400"/>
          </a:p>
          <a:p>
            <a:pPr marL="0" algn="l">
              <a:lnSpc>
                <a:spcPct val="160000"/>
              </a:lnSpc>
              <a:buFont typeface="Arial" panose="020B0604020202020204" pitchFamily="34" charset="0"/>
              <a:buNone/>
            </a:pPr>
            <a:r>
              <a:rPr lang="zh-CN" altLang="en-US" sz="1800">
                <a:sym typeface="+mn-ea"/>
              </a:rPr>
              <a:t>3. 内外部表转换</a:t>
            </a:r>
            <a:endParaRPr lang="zh-CN" altLang="en-US" sz="1800"/>
          </a:p>
          <a:p>
            <a:pPr marL="0" algn="l">
              <a:lnSpc>
                <a:spcPct val="160000"/>
              </a:lnSpc>
              <a:buFont typeface="Arial" panose="020B0604020202020204" pitchFamily="34" charset="0"/>
              <a:buChar char="•"/>
            </a:pPr>
            <a:r>
              <a:rPr lang="zh-CN" altLang="en-US" sz="1400">
                <a:sym typeface="+mn-ea"/>
              </a:rPr>
              <a:t>内转外：stu set tblproperties('EXTERNAL'='TRUE')</a:t>
            </a:r>
            <a:endParaRPr lang="zh-CN" altLang="en-US" sz="1400"/>
          </a:p>
          <a:p>
            <a:pPr marL="0" algn="l">
              <a:lnSpc>
                <a:spcPct val="160000"/>
              </a:lnSpc>
              <a:buFont typeface="Arial" panose="020B0604020202020204" pitchFamily="34" charset="0"/>
              <a:buChar char="•"/>
            </a:pPr>
            <a:r>
              <a:rPr lang="zh-CN" altLang="en-US" sz="1400">
                <a:sym typeface="+mn-ea"/>
              </a:rPr>
              <a:t>外转内：stu set tblproperties('EXTERNAL'='FALSE')</a:t>
            </a:r>
            <a:endParaRPr lang="zh-CN"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8" name="文本框 7"/>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9" name="文本框 8"/>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0" name="文本框 9"/>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1" name="文本框 10"/>
            <p:cNvSpPr txBox="1"/>
            <p:nvPr>
              <p:custDataLst>
                <p:tags r:id="rId8"/>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9"/>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1"/>
              </p:custDataLst>
            </p:nvPr>
          </p:nvSpPr>
          <p:spPr>
            <a:xfrm>
              <a:off x="12661" y="6762"/>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6298565" cy="4678680"/>
          </a:xfrm>
        </p:spPr>
        <p:txBody>
          <a:bodyPr/>
          <a:lstStyle/>
          <a:p>
            <a:r>
              <a:rPr lang="zh-CN" altLang="en-US" sz="1600" dirty="0">
                <a:solidFill>
                  <a:srgbClr val="FF0000"/>
                </a:solidFill>
              </a:rPr>
              <a:t>掌握</a:t>
            </a:r>
            <a:r>
              <a:rPr lang="en-US" altLang="zh-CN" sz="1600" dirty="0">
                <a:solidFill>
                  <a:srgbClr val="FF0000"/>
                </a:solidFill>
              </a:rPr>
              <a:t>Hive</a:t>
            </a:r>
            <a:r>
              <a:rPr lang="zh-CN" altLang="en-US" sz="1600" dirty="0">
                <a:solidFill>
                  <a:srgbClr val="FF0000"/>
                </a:solidFill>
              </a:rPr>
              <a:t>数据的导入（数据加载）</a:t>
            </a:r>
            <a:endParaRPr lang="zh-CN" altLang="en-US" sz="1600" dirty="0">
              <a:solidFill>
                <a:srgbClr val="FF0000"/>
              </a:solidFill>
            </a:endParaRPr>
          </a:p>
          <a:p>
            <a:r>
              <a:rPr lang="zh-CN" altLang="en-US" sz="1600" dirty="0">
                <a:solidFill>
                  <a:srgbClr val="FF0000"/>
                </a:solidFill>
              </a:rPr>
              <a:t>掌握</a:t>
            </a:r>
            <a:r>
              <a:rPr lang="en-US" altLang="zh-CN" sz="1600" dirty="0">
                <a:solidFill>
                  <a:srgbClr val="FF0000"/>
                </a:solidFill>
              </a:rPr>
              <a:t>Hive</a:t>
            </a:r>
            <a:r>
              <a:rPr lang="zh-CN" altLang="en-US" sz="1600" dirty="0">
                <a:solidFill>
                  <a:srgbClr val="FF0000"/>
                </a:solidFill>
              </a:rPr>
              <a:t>数据的导出</a:t>
            </a:r>
            <a:endParaRPr lang="zh-CN" altLang="en-US" sz="1600" dirty="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数据加载</a:t>
            </a:r>
            <a:r>
              <a:rPr lang="en-US" altLang="zh-CN"/>
              <a:t> - LOAD</a:t>
            </a:r>
            <a:r>
              <a:t>语法</a:t>
            </a:r>
          </a:p>
        </p:txBody>
      </p:sp>
      <p:sp>
        <p:nvSpPr>
          <p:cNvPr id="5" name="文本占位符 4"/>
          <p:cNvSpPr/>
          <p:nvPr>
            <p:ph type="body" sz="quarter" idx="11"/>
          </p:nvPr>
        </p:nvSpPr>
        <p:spPr/>
        <p:txBody>
          <a:bodyPr/>
          <a:p>
            <a:r>
              <a:rPr lang="zh-CN" altLang="en-US"/>
              <a:t>我们使用</a:t>
            </a:r>
            <a:r>
              <a:rPr lang="en-US" altLang="zh-CN"/>
              <a:t> LOAD </a:t>
            </a:r>
            <a:r>
              <a:rPr lang="zh-CN" altLang="en-US"/>
              <a:t>语法，从外部将数据加载到</a:t>
            </a:r>
            <a:r>
              <a:rPr lang="en-US" altLang="zh-CN"/>
              <a:t>Hive</a:t>
            </a:r>
            <a:r>
              <a:rPr lang="zh-CN" altLang="en-US"/>
              <a:t>内，语法如下：</a:t>
            </a:r>
            <a:endParaRPr lang="zh-CN" altLang="en-US"/>
          </a:p>
        </p:txBody>
      </p:sp>
      <p:sp>
        <p:nvSpPr>
          <p:cNvPr id="7" name="矩形 6"/>
          <p:cNvSpPr/>
          <p:nvPr/>
        </p:nvSpPr>
        <p:spPr>
          <a:xfrm>
            <a:off x="1300480" y="3582035"/>
            <a:ext cx="9591675" cy="36830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p>
            <a:pPr lvl="0" eaLnBrk="0" fontAlgn="base" hangingPunct="0">
              <a:spcBef>
                <a:spcPct val="0"/>
              </a:spcBef>
              <a:spcAft>
                <a:spcPct val="0"/>
              </a:spcAft>
            </a:pPr>
            <a:r>
              <a:rPr lang="zh-CN" altLang="zh-CN" dirty="0">
                <a:solidFill>
                  <a:srgbClr val="0033B3"/>
                </a:solidFill>
                <a:latin typeface="Arial Unicode MS" panose="020B0604020202020204" pitchFamily="34" charset="-122"/>
                <a:ea typeface="JetBrains Mono"/>
              </a:rPr>
              <a:t>LOAD DATA </a:t>
            </a:r>
            <a:r>
              <a:rPr lang="zh-CN" altLang="zh-CN" dirty="0">
                <a:solidFill>
                  <a:srgbClr val="080808"/>
                </a:solidFill>
                <a:latin typeface="Arial Unicode MS" panose="020B0604020202020204" pitchFamily="34" charset="-122"/>
                <a:ea typeface="JetBrains Mono"/>
              </a:rPr>
              <a:t>[</a:t>
            </a:r>
            <a:r>
              <a:rPr lang="zh-CN" altLang="zh-CN" dirty="0">
                <a:solidFill>
                  <a:srgbClr val="0033B3"/>
                </a:solidFill>
                <a:latin typeface="Arial Unicode MS" panose="020B0604020202020204" pitchFamily="34" charset="-122"/>
                <a:ea typeface="JetBrains Mono"/>
              </a:rPr>
              <a:t>LOCAL</a:t>
            </a:r>
            <a:r>
              <a:rPr lang="zh-CN" altLang="zh-CN" dirty="0">
                <a:solidFill>
                  <a:srgbClr val="080808"/>
                </a:solidFill>
                <a:latin typeface="Arial Unicode MS" panose="020B0604020202020204" pitchFamily="34" charset="-122"/>
                <a:ea typeface="JetBrains Mono"/>
              </a:rPr>
              <a:t>] </a:t>
            </a:r>
            <a:r>
              <a:rPr lang="zh-CN" altLang="zh-CN" dirty="0">
                <a:solidFill>
                  <a:srgbClr val="0033B3"/>
                </a:solidFill>
                <a:latin typeface="Arial Unicode MS" panose="020B0604020202020204" pitchFamily="34" charset="-122"/>
                <a:ea typeface="JetBrains Mono"/>
              </a:rPr>
              <a:t>INPATH </a:t>
            </a:r>
            <a:r>
              <a:rPr lang="zh-CN" altLang="zh-CN" dirty="0">
                <a:solidFill>
                  <a:srgbClr val="067D17"/>
                </a:solidFill>
                <a:latin typeface="Arial Unicode MS" panose="020B0604020202020204" pitchFamily="34" charset="-122"/>
                <a:ea typeface="JetBrains Mono"/>
              </a:rPr>
              <a:t>'filepath' </a:t>
            </a:r>
            <a:r>
              <a:rPr lang="zh-CN" altLang="zh-CN" dirty="0">
                <a:solidFill>
                  <a:srgbClr val="080808"/>
                </a:solidFill>
                <a:latin typeface="Arial Unicode MS" panose="020B0604020202020204" pitchFamily="34" charset="-122"/>
                <a:ea typeface="JetBrains Mono"/>
              </a:rPr>
              <a:t>[</a:t>
            </a:r>
            <a:r>
              <a:rPr lang="zh-CN" altLang="zh-CN" dirty="0">
                <a:solidFill>
                  <a:srgbClr val="0033B3"/>
                </a:solidFill>
                <a:latin typeface="Arial Unicode MS" panose="020B0604020202020204" pitchFamily="34" charset="-122"/>
                <a:ea typeface="JetBrains Mono"/>
              </a:rPr>
              <a:t>OVERWRITE</a:t>
            </a:r>
            <a:r>
              <a:rPr lang="zh-CN" altLang="zh-CN" dirty="0">
                <a:solidFill>
                  <a:srgbClr val="080808"/>
                </a:solidFill>
                <a:latin typeface="Arial Unicode MS" panose="020B0604020202020204" pitchFamily="34" charset="-122"/>
                <a:ea typeface="JetBrains Mono"/>
              </a:rPr>
              <a:t>] </a:t>
            </a:r>
            <a:r>
              <a:rPr lang="zh-CN" altLang="zh-CN" dirty="0">
                <a:solidFill>
                  <a:srgbClr val="0033B3"/>
                </a:solidFill>
                <a:latin typeface="Arial Unicode MS" panose="020B0604020202020204" pitchFamily="34" charset="-122"/>
                <a:ea typeface="JetBrains Mono"/>
              </a:rPr>
              <a:t>INTO TABLE </a:t>
            </a:r>
            <a:r>
              <a:rPr lang="zh-CN" altLang="zh-CN" dirty="0" smtClean="0">
                <a:solidFill>
                  <a:srgbClr val="080808"/>
                </a:solidFill>
                <a:latin typeface="Arial Unicode MS" panose="020B0604020202020204" pitchFamily="34" charset="-122"/>
                <a:ea typeface="JetBrains Mono"/>
              </a:rPr>
              <a:t>tablename</a:t>
            </a:r>
            <a:r>
              <a:rPr lang="en-US" altLang="zh-CN" dirty="0" smtClean="0">
                <a:solidFill>
                  <a:srgbClr val="080808"/>
                </a:solidFill>
                <a:latin typeface="Arial Unicode MS" panose="020B0604020202020204" pitchFamily="34" charset="-122"/>
                <a:ea typeface="JetBrains Mono"/>
              </a:rPr>
              <a:t>;</a:t>
            </a:r>
            <a:endParaRPr lang="zh-CN" altLang="zh-CN" sz="2400" dirty="0">
              <a:latin typeface="Arial" panose="020B0604020202020204" pitchFamily="34" charset="0"/>
            </a:endParaRPr>
          </a:p>
        </p:txBody>
      </p:sp>
      <p:grpSp>
        <p:nvGrpSpPr>
          <p:cNvPr id="27" name="组合 26"/>
          <p:cNvGrpSpPr/>
          <p:nvPr/>
        </p:nvGrpSpPr>
        <p:grpSpPr>
          <a:xfrm>
            <a:off x="1936750" y="2887345"/>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919095" y="3950335"/>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4653280" y="2860040"/>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6618605" y="3950335"/>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8301990" y="2887345"/>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pic>
        <p:nvPicPr>
          <p:cNvPr id="3" name="图片 2" descr="01 (149)"/>
          <p:cNvPicPr>
            <a:picLocks noChangeAspect="1"/>
          </p:cNvPicPr>
          <p:nvPr/>
        </p:nvPicPr>
        <p:blipFill>
          <a:blip r:embed="rId1"/>
          <a:stretch>
            <a:fillRect/>
          </a:stretch>
        </p:blipFill>
        <p:spPr>
          <a:xfrm>
            <a:off x="10704195" y="4940935"/>
            <a:ext cx="1697355" cy="169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数据加载</a:t>
            </a:r>
            <a:r>
              <a:rPr lang="en-US" altLang="zh-CN">
                <a:sym typeface="+mn-ea"/>
              </a:rPr>
              <a:t> - LOAD</a:t>
            </a:r>
            <a:r>
              <a:rPr>
                <a:sym typeface="+mn-ea"/>
              </a:rPr>
              <a:t>语法</a:t>
            </a:r>
            <a:endParaRPr lang="zh-CN" altLang="en-US"/>
          </a:p>
        </p:txBody>
      </p:sp>
      <p:sp>
        <p:nvSpPr>
          <p:cNvPr id="5" name="文本占位符 4"/>
          <p:cNvSpPr/>
          <p:nvPr>
            <p:ph type="body" sz="quarter" idx="11"/>
          </p:nvPr>
        </p:nvSpPr>
        <p:spPr>
          <a:xfrm>
            <a:off x="-10698800" y="1457245"/>
            <a:ext cx="10698800" cy="4219575"/>
          </a:xfrm>
        </p:spPr>
        <p:txBody>
          <a:bodyPr/>
          <a:p>
            <a:r>
              <a:rPr lang="zh-CN" altLang="en-US"/>
              <a:t>我们使用</a:t>
            </a:r>
            <a:r>
              <a:rPr lang="en-US" altLang="zh-CN"/>
              <a:t> LOAD </a:t>
            </a:r>
            <a:r>
              <a:rPr lang="zh-CN" altLang="en-US"/>
              <a:t>语法，从外部将数据加载到</a:t>
            </a:r>
            <a:r>
              <a:rPr lang="en-US" altLang="zh-CN"/>
              <a:t>Hive</a:t>
            </a:r>
            <a:r>
              <a:rPr lang="zh-CN" altLang="en-US"/>
              <a:t>内，语法如下：</a:t>
            </a:r>
            <a:endParaRPr lang="zh-CN" altLang="en-US"/>
          </a:p>
        </p:txBody>
      </p:sp>
      <p:sp>
        <p:nvSpPr>
          <p:cNvPr id="7" name="矩形 6"/>
          <p:cNvSpPr/>
          <p:nvPr/>
        </p:nvSpPr>
        <p:spPr>
          <a:xfrm>
            <a:off x="1343660" y="4211955"/>
            <a:ext cx="9591675" cy="82994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p>
            <a:pPr lvl="0" algn="l" eaLnBrk="0" fontAlgn="base" hangingPunct="0">
              <a:spcBef>
                <a:spcPct val="0"/>
              </a:spcBef>
              <a:spcAft>
                <a:spcPct val="0"/>
              </a:spcAft>
            </a:pPr>
            <a:r>
              <a:rPr lang="zh-CN" altLang="zh-CN" sz="1800" dirty="0">
                <a:solidFill>
                  <a:srgbClr val="0033B3"/>
                </a:solidFill>
                <a:latin typeface="Arial Unicode MS" panose="020B0604020202020204" pitchFamily="34" charset="-122"/>
                <a:ea typeface="JetBrains Mono"/>
              </a:rPr>
              <a:t>load data local inpath</a:t>
            </a:r>
            <a:r>
              <a:rPr lang="en-US" altLang="zh-CN" sz="2400" dirty="0">
                <a:latin typeface="Arial" panose="020B0604020202020204" pitchFamily="34" charset="0"/>
              </a:rPr>
              <a:t> </a:t>
            </a:r>
            <a:r>
              <a:rPr lang="zh-CN" altLang="zh-CN" sz="1800" dirty="0">
                <a:solidFill>
                  <a:srgbClr val="067D17"/>
                </a:solidFill>
                <a:latin typeface="Arial Unicode MS" panose="020B0604020202020204" pitchFamily="34" charset="-122"/>
                <a:ea typeface="JetBrains Mono"/>
              </a:rPr>
              <a:t>'</a:t>
            </a:r>
            <a:r>
              <a:rPr lang="zh-CN" altLang="zh-CN" sz="1800" dirty="0">
                <a:solidFill>
                  <a:srgbClr val="067D17"/>
                </a:solidFill>
                <a:latin typeface="Arial Unicode MS" panose="020B0604020202020204" pitchFamily="34" charset="-122"/>
                <a:ea typeface="JetBrains Mono"/>
              </a:rPr>
              <a:t>/home/hadoop/search_log.txt'</a:t>
            </a:r>
            <a:r>
              <a:rPr lang="en-US" altLang="zh-CN" sz="2400" dirty="0">
                <a:latin typeface="Arial" panose="020B0604020202020204" pitchFamily="34" charset="0"/>
              </a:rPr>
              <a:t> </a:t>
            </a:r>
            <a:r>
              <a:rPr lang="zh-CN" altLang="zh-CN" sz="1800" dirty="0">
                <a:solidFill>
                  <a:srgbClr val="0033B3"/>
                </a:solidFill>
                <a:latin typeface="Arial Unicode MS" panose="020B0604020202020204" pitchFamily="34" charset="-122"/>
                <a:ea typeface="JetBrains Mono"/>
              </a:rPr>
              <a:t>into table myhive.test_load;</a:t>
            </a:r>
            <a:endParaRPr lang="zh-CN" altLang="zh-CN" sz="1800" dirty="0">
              <a:solidFill>
                <a:srgbClr val="0033B3"/>
              </a:solidFill>
              <a:latin typeface="Arial Unicode MS" panose="020B0604020202020204" pitchFamily="34" charset="-122"/>
              <a:ea typeface="JetBrains Mono"/>
            </a:endParaRPr>
          </a:p>
          <a:p>
            <a:pPr lvl="0" algn="l" eaLnBrk="0" fontAlgn="base" hangingPunct="0">
              <a:spcBef>
                <a:spcPct val="0"/>
              </a:spcBef>
              <a:spcAft>
                <a:spcPct val="0"/>
              </a:spcAft>
            </a:pPr>
            <a:r>
              <a:rPr lang="zh-CN" altLang="zh-CN" sz="1800" dirty="0">
                <a:solidFill>
                  <a:srgbClr val="0033B3"/>
                </a:solidFill>
                <a:latin typeface="Arial Unicode MS" panose="020B0604020202020204" pitchFamily="34" charset="-122"/>
                <a:ea typeface="JetBrains Mono"/>
                <a:sym typeface="+mn-ea"/>
              </a:rPr>
              <a:t>load data inpath</a:t>
            </a:r>
            <a:r>
              <a:rPr lang="en-US" altLang="zh-CN" sz="2400" dirty="0">
                <a:latin typeface="Arial" panose="020B0604020202020204" pitchFamily="34" charset="0"/>
                <a:sym typeface="+mn-ea"/>
              </a:rPr>
              <a:t> </a:t>
            </a:r>
            <a:r>
              <a:rPr lang="zh-CN" altLang="zh-CN" sz="1800" dirty="0">
                <a:solidFill>
                  <a:srgbClr val="067D17"/>
                </a:solidFill>
                <a:latin typeface="Arial Unicode MS" panose="020B0604020202020204" pitchFamily="34" charset="-122"/>
                <a:ea typeface="JetBrains Mono"/>
                <a:sym typeface="+mn-ea"/>
              </a:rPr>
              <a:t>'</a:t>
            </a:r>
            <a:r>
              <a:rPr lang="zh-CN" altLang="zh-CN" sz="1800" dirty="0">
                <a:solidFill>
                  <a:srgbClr val="067D17"/>
                </a:solidFill>
                <a:latin typeface="Arial Unicode MS" panose="020B0604020202020204" pitchFamily="34" charset="-122"/>
                <a:ea typeface="JetBrains Mono"/>
                <a:sym typeface="+mn-ea"/>
              </a:rPr>
              <a:t>/tmp/search_log.txt' </a:t>
            </a:r>
            <a:r>
              <a:rPr lang="zh-CN" altLang="zh-CN" sz="1800" dirty="0">
                <a:solidFill>
                  <a:srgbClr val="0033B3"/>
                </a:solidFill>
                <a:latin typeface="Arial Unicode MS" panose="020B0604020202020204" pitchFamily="34" charset="-122"/>
                <a:ea typeface="JetBrains Mono"/>
                <a:sym typeface="+mn-ea"/>
              </a:rPr>
              <a:t>overwrite into table myhive.test_load;</a:t>
            </a:r>
            <a:endParaRPr lang="en-US" altLang="zh-CN" sz="2400" dirty="0">
              <a:latin typeface="Arial" panose="020B0604020202020204" pitchFamily="34" charset="0"/>
            </a:endParaRPr>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300480" y="1856105"/>
            <a:ext cx="4064000" cy="337185"/>
          </a:xfrm>
          <a:prstGeom prst="rect">
            <a:avLst/>
          </a:prstGeom>
          <a:noFill/>
        </p:spPr>
        <p:txBody>
          <a:bodyPr wrap="square">
            <a:spAutoFit/>
          </a:bodyPr>
          <a:p>
            <a:pPr fontAlgn="auto">
              <a:spcBef>
                <a:spcPts val="0"/>
              </a:spcBef>
              <a:spcAft>
                <a:spcPts val="0"/>
              </a:spcAft>
            </a:pPr>
            <a:r>
              <a:rPr lang="zh-CN" altLang="en-US" sz="1600" dirty="0">
                <a:latin typeface="阿里巴巴普惠体" panose="00020600040101010101" pitchFamily="18" charset="-122"/>
                <a:ea typeface="阿里巴巴普惠体" panose="00020600040101010101" pitchFamily="18" charset="-122"/>
              </a:rPr>
              <a:t>建表：</a:t>
            </a:r>
            <a:endParaRPr lang="zh-CN" altLang="en-US" sz="1600" dirty="0">
              <a:latin typeface="阿里巴巴普惠体" panose="00020600040101010101" pitchFamily="18" charset="-122"/>
              <a:ea typeface="阿里巴巴普惠体" panose="00020600040101010101" pitchFamily="18" charset="-122"/>
            </a:endParaRPr>
          </a:p>
        </p:txBody>
      </p:sp>
      <p:pic>
        <p:nvPicPr>
          <p:cNvPr id="6" name="图片 5"/>
          <p:cNvPicPr>
            <a:picLocks noChangeAspect="1"/>
          </p:cNvPicPr>
          <p:nvPr/>
        </p:nvPicPr>
        <p:blipFill>
          <a:blip r:embed="rId1"/>
          <a:stretch>
            <a:fillRect/>
          </a:stretch>
        </p:blipFill>
        <p:spPr>
          <a:xfrm>
            <a:off x="7018020" y="2357755"/>
            <a:ext cx="952500" cy="209550"/>
          </a:xfrm>
          <a:prstGeom prst="rect">
            <a:avLst/>
          </a:prstGeom>
        </p:spPr>
      </p:pic>
      <p:sp>
        <p:nvSpPr>
          <p:cNvPr id="26" name="文本框 25"/>
          <p:cNvSpPr txBox="1"/>
          <p:nvPr/>
        </p:nvSpPr>
        <p:spPr>
          <a:xfrm>
            <a:off x="7018020" y="1856105"/>
            <a:ext cx="4064000" cy="337185"/>
          </a:xfrm>
          <a:prstGeom prst="rect">
            <a:avLst/>
          </a:prstGeom>
          <a:noFill/>
        </p:spPr>
        <p:txBody>
          <a:bodyPr wrap="square">
            <a:spAutoFit/>
          </a:bodyPr>
          <a:p>
            <a:pPr fontAlgn="auto">
              <a:spcBef>
                <a:spcPts val="0"/>
              </a:spcBef>
              <a:spcAft>
                <a:spcPts val="0"/>
              </a:spcAft>
            </a:pPr>
            <a:r>
              <a:rPr lang="zh-CN" altLang="en-US" sz="1600" dirty="0">
                <a:latin typeface="阿里巴巴普惠体" panose="00020600040101010101" pitchFamily="18" charset="-122"/>
                <a:ea typeface="阿里巴巴普惠体" panose="00020600040101010101" pitchFamily="18" charset="-122"/>
              </a:rPr>
              <a:t>数据：</a:t>
            </a:r>
            <a:endParaRPr lang="zh-CN" altLang="en-US" sz="1600" dirty="0">
              <a:latin typeface="阿里巴巴普惠体" panose="00020600040101010101" pitchFamily="18" charset="-122"/>
              <a:ea typeface="阿里巴巴普惠体" panose="00020600040101010101" pitchFamily="18" charset="-122"/>
            </a:endParaRPr>
          </a:p>
        </p:txBody>
      </p:sp>
      <p:sp>
        <p:nvSpPr>
          <p:cNvPr id="29" name="文本框 28"/>
          <p:cNvSpPr txBox="1"/>
          <p:nvPr/>
        </p:nvSpPr>
        <p:spPr>
          <a:xfrm>
            <a:off x="1300480" y="2357755"/>
            <a:ext cx="5080000" cy="1599565"/>
          </a:xfrm>
          <a:prstGeom prst="rect">
            <a:avLst/>
          </a:prstGeom>
          <a:noFill/>
          <a:ln w="9525">
            <a:noFill/>
          </a:ln>
        </p:spPr>
        <p:txBody>
          <a:bodyPr>
            <a:spAutoFit/>
          </a:bodyPr>
          <a:p>
            <a:pPr indent="0"/>
            <a:r>
              <a:rPr lang="en-US" sz="1400" b="1">
                <a:solidFill>
                  <a:srgbClr val="800000"/>
                </a:solidFill>
                <a:latin typeface="Consolas" panose="020B0609020204030204" charset="0"/>
                <a:ea typeface="宋体" panose="02010600030101010101" pitchFamily="2" charset="-122"/>
              </a:rPr>
              <a:t>CREATE</a:t>
            </a:r>
            <a:r>
              <a:rPr lang="en-US" sz="1400" b="0">
                <a:solidFill>
                  <a:srgbClr val="000000"/>
                </a:solidFill>
                <a:latin typeface="Consolas" panose="020B0609020204030204" charset="0"/>
                <a:ea typeface="宋体" panose="02010600030101010101" pitchFamily="2" charset="-122"/>
              </a:rPr>
              <a:t> </a:t>
            </a:r>
            <a:r>
              <a:rPr lang="en-US" sz="1400" b="1">
                <a:solidFill>
                  <a:srgbClr val="800000"/>
                </a:solidFill>
                <a:latin typeface="Consolas" panose="020B0609020204030204" charset="0"/>
                <a:ea typeface="宋体" panose="02010600030101010101" pitchFamily="2" charset="-122"/>
              </a:rPr>
              <a:t>TABLE</a:t>
            </a:r>
            <a:r>
              <a:rPr lang="en-US" sz="1400" b="0">
                <a:solidFill>
                  <a:srgbClr val="000000"/>
                </a:solidFill>
                <a:latin typeface="Consolas" panose="020B0609020204030204" charset="0"/>
                <a:ea typeface="宋体" panose="02010600030101010101" pitchFamily="2" charset="-122"/>
              </a:rPr>
              <a:t> myhive.test_load(  dt </a:t>
            </a:r>
            <a:r>
              <a:rPr lang="en-US" sz="1400" b="1">
                <a:solidFill>
                  <a:srgbClr val="000080"/>
                </a:solidFill>
                <a:latin typeface="Consolas" panose="020B0609020204030204" charset="0"/>
                <a:ea typeface="宋体" panose="02010600030101010101" pitchFamily="2" charset="-122"/>
              </a:rPr>
              <a:t>string</a:t>
            </a:r>
            <a:r>
              <a:rPr lang="en-US" sz="1400" b="0">
                <a:solidFill>
                  <a:srgbClr val="000000"/>
                </a:solidFill>
                <a:latin typeface="Consolas" panose="020B0609020204030204" charset="0"/>
                <a:ea typeface="宋体" panose="02010600030101010101" pitchFamily="2" charset="-122"/>
              </a:rPr>
              <a:t> comment </a:t>
            </a:r>
            <a:r>
              <a:rPr lang="zh-CN" sz="1400" b="0">
                <a:solidFill>
                  <a:srgbClr val="008000"/>
                </a:solidFill>
                <a:ea typeface="宋体" panose="02010600030101010101" pitchFamily="2" charset="-122"/>
              </a:rPr>
              <a:t>'时间（时分秒）'</a:t>
            </a:r>
            <a:r>
              <a:rPr lang="en-US" sz="1400" b="0">
                <a:solidFill>
                  <a:srgbClr val="000000"/>
                </a:solidFill>
                <a:latin typeface="Consolas" panose="020B0609020204030204" charset="0"/>
                <a:ea typeface="宋体" panose="02010600030101010101" pitchFamily="2" charset="-122"/>
              </a:rPr>
              <a:t>,   user_id </a:t>
            </a:r>
            <a:r>
              <a:rPr lang="en-US" sz="1400" b="1">
                <a:solidFill>
                  <a:srgbClr val="000080"/>
                </a:solidFill>
                <a:latin typeface="Consolas" panose="020B0609020204030204" charset="0"/>
                <a:ea typeface="宋体" panose="02010600030101010101" pitchFamily="2" charset="-122"/>
              </a:rPr>
              <a:t>string</a:t>
            </a:r>
            <a:r>
              <a:rPr lang="en-US" sz="1400" b="0">
                <a:solidFill>
                  <a:srgbClr val="000000"/>
                </a:solidFill>
                <a:latin typeface="Consolas" panose="020B0609020204030204" charset="0"/>
                <a:ea typeface="宋体" panose="02010600030101010101" pitchFamily="2" charset="-122"/>
              </a:rPr>
              <a:t> comment </a:t>
            </a:r>
            <a:r>
              <a:rPr lang="zh-CN" sz="1400" b="0">
                <a:solidFill>
                  <a:srgbClr val="008000"/>
                </a:solidFill>
                <a:ea typeface="宋体" panose="02010600030101010101" pitchFamily="2" charset="-122"/>
              </a:rPr>
              <a:t>'用户ID'</a:t>
            </a:r>
            <a:r>
              <a:rPr lang="en-US" sz="1400" b="0">
                <a:solidFill>
                  <a:srgbClr val="000000"/>
                </a:solidFill>
                <a:latin typeface="Consolas" panose="020B0609020204030204" charset="0"/>
                <a:ea typeface="宋体" panose="02010600030101010101" pitchFamily="2" charset="-122"/>
              </a:rPr>
              <a:t>,   word </a:t>
            </a:r>
            <a:r>
              <a:rPr lang="en-US" sz="1400" b="1">
                <a:solidFill>
                  <a:srgbClr val="000080"/>
                </a:solidFill>
                <a:latin typeface="Consolas" panose="020B0609020204030204" charset="0"/>
                <a:ea typeface="宋体" panose="02010600030101010101" pitchFamily="2" charset="-122"/>
              </a:rPr>
              <a:t>string</a:t>
            </a:r>
            <a:r>
              <a:rPr lang="en-US" sz="1400" b="0">
                <a:solidFill>
                  <a:srgbClr val="000000"/>
                </a:solidFill>
                <a:latin typeface="Consolas" panose="020B0609020204030204" charset="0"/>
                <a:ea typeface="宋体" panose="02010600030101010101" pitchFamily="2" charset="-122"/>
              </a:rPr>
              <a:t> comment </a:t>
            </a:r>
            <a:r>
              <a:rPr lang="zh-CN" sz="1400" b="0">
                <a:solidFill>
                  <a:srgbClr val="008000"/>
                </a:solidFill>
                <a:ea typeface="宋体" panose="02010600030101010101" pitchFamily="2" charset="-122"/>
              </a:rPr>
              <a:t>'搜索词'</a:t>
            </a:r>
            <a:r>
              <a:rPr lang="en-US" sz="1400" b="0">
                <a:solidFill>
                  <a:srgbClr val="000000"/>
                </a:solidFill>
                <a:latin typeface="Consolas" panose="020B0609020204030204" charset="0"/>
                <a:ea typeface="宋体" panose="02010600030101010101" pitchFamily="2" charset="-122"/>
              </a:rPr>
              <a:t>,  url </a:t>
            </a:r>
            <a:r>
              <a:rPr lang="en-US" sz="1400" b="1">
                <a:solidFill>
                  <a:srgbClr val="000080"/>
                </a:solidFill>
                <a:latin typeface="Consolas" panose="020B0609020204030204" charset="0"/>
                <a:ea typeface="宋体" panose="02010600030101010101" pitchFamily="2" charset="-122"/>
              </a:rPr>
              <a:t>string</a:t>
            </a:r>
            <a:r>
              <a:rPr lang="en-US" sz="1400" b="0">
                <a:solidFill>
                  <a:srgbClr val="000000"/>
                </a:solidFill>
                <a:latin typeface="Consolas" panose="020B0609020204030204" charset="0"/>
                <a:ea typeface="宋体" panose="02010600030101010101" pitchFamily="2" charset="-122"/>
              </a:rPr>
              <a:t> comment </a:t>
            </a:r>
            <a:r>
              <a:rPr lang="zh-CN" sz="1400" b="0">
                <a:solidFill>
                  <a:srgbClr val="008000"/>
                </a:solidFill>
                <a:ea typeface="宋体" panose="02010600030101010101" pitchFamily="2" charset="-122"/>
              </a:rPr>
              <a:t>'用户访问网址'</a:t>
            </a:r>
            <a:r>
              <a:rPr lang="en-US" sz="1400" b="0">
                <a:solidFill>
                  <a:srgbClr val="000000"/>
                </a:solidFill>
                <a:latin typeface="Consolas" panose="020B0609020204030204" charset="0"/>
                <a:ea typeface="宋体" panose="02010600030101010101" pitchFamily="2" charset="-122"/>
              </a:rPr>
              <a:t>) comment </a:t>
            </a:r>
            <a:r>
              <a:rPr lang="zh-CN" sz="1400" b="0">
                <a:solidFill>
                  <a:srgbClr val="008000"/>
                </a:solidFill>
                <a:ea typeface="宋体" panose="02010600030101010101" pitchFamily="2" charset="-122"/>
              </a:rPr>
              <a:t>'搜索引擎日志表'</a:t>
            </a:r>
            <a:r>
              <a:rPr lang="en-US" sz="1400" b="0">
                <a:solidFill>
                  <a:srgbClr val="000000"/>
                </a:solidFill>
                <a:latin typeface="Consolas" panose="020B0609020204030204" charset="0"/>
                <a:ea typeface="宋体" panose="02010600030101010101" pitchFamily="2" charset="-122"/>
              </a:rPr>
              <a:t> </a:t>
            </a:r>
            <a:r>
              <a:rPr lang="en-US" sz="1400" b="1">
                <a:solidFill>
                  <a:srgbClr val="800000"/>
                </a:solidFill>
                <a:latin typeface="Consolas" panose="020B0609020204030204" charset="0"/>
                <a:ea typeface="宋体" panose="02010600030101010101" pitchFamily="2" charset="-122"/>
              </a:rPr>
              <a:t>ROW</a:t>
            </a:r>
            <a:r>
              <a:rPr lang="en-US" sz="1400" b="0">
                <a:solidFill>
                  <a:srgbClr val="000000"/>
                </a:solidFill>
                <a:latin typeface="Consolas" panose="020B0609020204030204" charset="0"/>
                <a:ea typeface="宋体" panose="02010600030101010101" pitchFamily="2" charset="-122"/>
              </a:rPr>
              <a:t> FORMAT DELIMITED FIELDS TERMINATED </a:t>
            </a:r>
            <a:r>
              <a:rPr lang="en-US" sz="1400" b="1">
                <a:solidFill>
                  <a:srgbClr val="800000"/>
                </a:solidFill>
                <a:latin typeface="Consolas" panose="020B0609020204030204" charset="0"/>
                <a:ea typeface="宋体" panose="02010600030101010101" pitchFamily="2" charset="-122"/>
              </a:rPr>
              <a:t>BY</a:t>
            </a:r>
            <a:r>
              <a:rPr lang="en-US" sz="1400" b="0">
                <a:solidFill>
                  <a:srgbClr val="000000"/>
                </a:solidFill>
                <a:latin typeface="Consolas" panose="020B0609020204030204" charset="0"/>
                <a:ea typeface="宋体" panose="02010600030101010101" pitchFamily="2" charset="-122"/>
              </a:rPr>
              <a:t> </a:t>
            </a:r>
            <a:r>
              <a:rPr lang="en-US" sz="1400" b="0">
                <a:solidFill>
                  <a:srgbClr val="008000"/>
                </a:solidFill>
                <a:latin typeface="Consolas" panose="020B0609020204030204" charset="0"/>
                <a:ea typeface="宋体" panose="02010600030101010101" pitchFamily="2" charset="-122"/>
              </a:rPr>
              <a:t>'\t'</a:t>
            </a:r>
            <a:r>
              <a:rPr lang="en-US" sz="1400" b="0">
                <a:solidFill>
                  <a:srgbClr val="FF0000"/>
                </a:solidFill>
                <a:latin typeface="Consolas" panose="020B0609020204030204" charset="0"/>
                <a:ea typeface="宋体" panose="02010600030101010101" pitchFamily="2" charset="-122"/>
              </a:rPr>
              <a:t>;</a:t>
            </a:r>
            <a:endParaRPr lang="en-US" altLang="en-US" sz="1400" b="0">
              <a:solidFill>
                <a:srgbClr val="FF0000"/>
              </a:solidFill>
              <a:latin typeface="Consolas" panose="020B0609020204030204" charset="0"/>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7018020" y="2675255"/>
            <a:ext cx="4343400" cy="1428750"/>
          </a:xfrm>
          <a:prstGeom prst="rect">
            <a:avLst/>
          </a:prstGeom>
        </p:spPr>
      </p:pic>
      <p:sp>
        <p:nvSpPr>
          <p:cNvPr id="28" name="文本框 27"/>
          <p:cNvSpPr txBox="1"/>
          <p:nvPr/>
        </p:nvSpPr>
        <p:spPr>
          <a:xfrm>
            <a:off x="1440180" y="5272405"/>
            <a:ext cx="8970010" cy="306705"/>
          </a:xfrm>
          <a:prstGeom prst="rect">
            <a:avLst/>
          </a:prstGeom>
          <a:noFill/>
        </p:spPr>
        <p:txBody>
          <a:bodyPr wrap="square" rtlCol="0">
            <a:spAutoFit/>
          </a:bodyPr>
          <a:p>
            <a:pPr marL="285750" indent="-285750">
              <a:buFont typeface="Arial" panose="020B0604020202020204" pitchFamily="34" charset="0"/>
              <a:buChar char="•"/>
            </a:pP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注意，基于</a:t>
            </a: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进行</a:t>
            </a: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load</a:t>
            </a: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加载数据，源数据文件会消失（本质是被移动到表所在的目录中）</a:t>
            </a:r>
            <a:endPar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32" name="图片 31" descr="播仔素材库【1】0314"/>
          <p:cNvPicPr>
            <a:picLocks noChangeAspect="1"/>
          </p:cNvPicPr>
          <p:nvPr/>
        </p:nvPicPr>
        <p:blipFill>
          <a:blip r:embed="rId4"/>
          <a:stretch>
            <a:fillRect/>
          </a:stretch>
        </p:blipFill>
        <p:spPr>
          <a:xfrm>
            <a:off x="10776585" y="4975225"/>
            <a:ext cx="1605280" cy="1605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数据加载</a:t>
            </a:r>
            <a:r>
              <a:rPr lang="en-US" altLang="zh-CN"/>
              <a:t> - INSERT SELECT </a:t>
            </a:r>
            <a:r>
              <a:t>语法</a:t>
            </a:r>
          </a:p>
        </p:txBody>
      </p:sp>
      <p:sp>
        <p:nvSpPr>
          <p:cNvPr id="3" name="文本占位符 2"/>
          <p:cNvSpPr>
            <a:spLocks noGrp="1"/>
          </p:cNvSpPr>
          <p:nvPr>
            <p:ph type="body" sz="quarter" idx="11"/>
          </p:nvPr>
        </p:nvSpPr>
        <p:spPr/>
        <p:txBody>
          <a:bodyPr/>
          <a:p>
            <a:r>
              <a:rPr lang="zh-CN" altLang="en-US"/>
              <a:t>除了</a:t>
            </a:r>
            <a:r>
              <a:rPr lang="en-US" altLang="zh-CN"/>
              <a:t>load</a:t>
            </a:r>
            <a:r>
              <a:rPr lang="zh-CN" altLang="en-US"/>
              <a:t>加载外部数据外，我们也可以通过</a:t>
            </a:r>
            <a:r>
              <a:rPr lang="en-US" altLang="zh-CN"/>
              <a:t>SQL</a:t>
            </a:r>
            <a:r>
              <a:rPr lang="zh-CN" altLang="en-US"/>
              <a:t>语句，从其它表中加载数据。</a:t>
            </a:r>
            <a:endParaRPr lang="zh-CN" altLang="en-US"/>
          </a:p>
          <a:p>
            <a:r>
              <a:rPr lang="zh-CN" altLang="en-US"/>
              <a:t>语法：</a:t>
            </a:r>
            <a:endParaRPr lang="zh-CN" altLang="en-US"/>
          </a:p>
          <a:p>
            <a:pPr>
              <a:lnSpc>
                <a:spcPct val="130000"/>
              </a:lnSpc>
            </a:pPr>
            <a:r>
              <a:rPr lang="zh-CN" altLang="en-US" sz="1400">
                <a:latin typeface="Source Code Pro" panose="020B0309030403020204" charset="0"/>
                <a:cs typeface="Source Code Pro" panose="020B0309030403020204" charset="0"/>
              </a:rPr>
              <a:t>INSERT </a:t>
            </a:r>
            <a:r>
              <a:rPr lang="en-US" altLang="zh-CN" sz="1400">
                <a:latin typeface="Source Code Pro" panose="020B0309030403020204" charset="0"/>
                <a:cs typeface="Source Code Pro" panose="020B0309030403020204" charset="0"/>
              </a:rPr>
              <a:t>[</a:t>
            </a:r>
            <a:r>
              <a:rPr lang="zh-CN" altLang="en-US" sz="1400">
                <a:solidFill>
                  <a:schemeClr val="accent1">
                    <a:lumMod val="75000"/>
                  </a:schemeClr>
                </a:solidFill>
                <a:latin typeface="Source Code Pro" panose="020B0309030403020204" charset="0"/>
                <a:cs typeface="Source Code Pro" panose="020B0309030403020204" charset="0"/>
                <a:sym typeface="+mn-ea"/>
              </a:rPr>
              <a:t>OVERWRITE</a:t>
            </a:r>
            <a:r>
              <a:rPr lang="en-US" altLang="zh-CN" sz="1400">
                <a:solidFill>
                  <a:schemeClr val="accent1">
                    <a:lumMod val="75000"/>
                  </a:schemeClr>
                </a:solidFill>
                <a:latin typeface="Source Code Pro" panose="020B0309030403020204" charset="0"/>
                <a:cs typeface="Source Code Pro" panose="020B0309030403020204" charset="0"/>
                <a:sym typeface="+mn-ea"/>
              </a:rPr>
              <a:t> | INTO</a:t>
            </a:r>
            <a:r>
              <a:rPr lang="en-US" altLang="zh-CN" sz="1400">
                <a:latin typeface="Source Code Pro" panose="020B0309030403020204" charset="0"/>
                <a:cs typeface="Source Code Pro" panose="020B0309030403020204" charset="0"/>
              </a:rPr>
              <a:t>]</a:t>
            </a:r>
            <a:r>
              <a:rPr lang="zh-CN" altLang="en-US" sz="1400">
                <a:latin typeface="Source Code Pro" panose="020B0309030403020204" charset="0"/>
                <a:cs typeface="Source Code Pro" panose="020B0309030403020204" charset="0"/>
              </a:rPr>
              <a:t> TABLE tablename1 [PARTITION (partcol1=val1, partcol2=val2 ...) [IF NOT EXISTS]] select_statement1 FROM from_statement;</a:t>
            </a:r>
            <a:endParaRPr lang="zh-CN" altLang="en-US" sz="1000">
              <a:latin typeface="Consolas" panose="020B0609020204030204" charset="0"/>
              <a:cs typeface="Consolas" panose="020B0609020204030204" charset="0"/>
            </a:endParaRPr>
          </a:p>
          <a:p>
            <a:pPr>
              <a:lnSpc>
                <a:spcPct val="130000"/>
              </a:lnSpc>
            </a:pPr>
            <a:r>
              <a:rPr lang="zh-CN" altLang="en-US" sz="1400">
                <a:latin typeface="Consolas" panose="020B0609020204030204" charset="0"/>
                <a:cs typeface="Consolas" panose="020B0609020204030204" charset="0"/>
              </a:rPr>
              <a:t>将</a:t>
            </a:r>
            <a:r>
              <a:rPr lang="en-US" altLang="zh-CN" sz="1400">
                <a:latin typeface="Consolas" panose="020B0609020204030204" charset="0"/>
                <a:cs typeface="Consolas" panose="020B0609020204030204" charset="0"/>
              </a:rPr>
              <a:t>SELECT</a:t>
            </a:r>
            <a:r>
              <a:rPr lang="zh-CN" altLang="en-US" sz="1400">
                <a:latin typeface="Consolas" panose="020B0609020204030204" charset="0"/>
                <a:cs typeface="Consolas" panose="020B0609020204030204" charset="0"/>
              </a:rPr>
              <a:t>查询语句的结果插入到其它表中，被</a:t>
            </a:r>
            <a:r>
              <a:rPr lang="en-US" altLang="zh-CN" sz="1400">
                <a:latin typeface="Consolas" panose="020B0609020204030204" charset="0"/>
                <a:cs typeface="Consolas" panose="020B0609020204030204" charset="0"/>
              </a:rPr>
              <a:t>SELECT</a:t>
            </a:r>
            <a:r>
              <a:rPr lang="zh-CN" altLang="en-US" sz="1400">
                <a:latin typeface="Consolas" panose="020B0609020204030204" charset="0"/>
                <a:cs typeface="Consolas" panose="020B0609020204030204" charset="0"/>
              </a:rPr>
              <a:t>查询的表可以是内部表或外部表。</a:t>
            </a:r>
            <a:endParaRPr lang="zh-CN" altLang="en-US" sz="1000">
              <a:latin typeface="Consolas" panose="020B0609020204030204" charset="0"/>
              <a:cs typeface="Consolas" panose="020B0609020204030204" charset="0"/>
            </a:endParaRPr>
          </a:p>
          <a:p>
            <a:pPr>
              <a:lnSpc>
                <a:spcPct val="130000"/>
              </a:lnSpc>
            </a:pPr>
            <a:r>
              <a:rPr lang="zh-CN" altLang="en-US">
                <a:latin typeface="Consolas" panose="020B0609020204030204" charset="0"/>
                <a:cs typeface="Consolas" panose="020B0609020204030204" charset="0"/>
              </a:rPr>
              <a:t>示例：</a:t>
            </a:r>
            <a:endParaRPr lang="zh-CN" altLang="en-US">
              <a:latin typeface="Consolas" panose="020B0609020204030204" charset="0"/>
              <a:cs typeface="Consolas" panose="020B0609020204030204" charset="0"/>
            </a:endParaRPr>
          </a:p>
          <a:p>
            <a:pPr>
              <a:lnSpc>
                <a:spcPct val="130000"/>
              </a:lnSpc>
            </a:pPr>
            <a:r>
              <a:rPr lang="en-US" altLang="zh-CN">
                <a:solidFill>
                  <a:schemeClr val="accent1">
                    <a:lumMod val="75000"/>
                  </a:schemeClr>
                </a:solidFill>
                <a:latin typeface="Source Code Pro" panose="020B0309030403020204" charset="0"/>
                <a:cs typeface="Source Code Pro" panose="020B0309030403020204" charset="0"/>
              </a:rPr>
              <a:t>INSERT INTO TABLE tbl1 SELECT * FROM tbl2;</a:t>
            </a:r>
            <a:endParaRPr lang="en-US" altLang="zh-CN">
              <a:solidFill>
                <a:schemeClr val="accent1">
                  <a:lumMod val="75000"/>
                </a:schemeClr>
              </a:solidFill>
              <a:latin typeface="Source Code Pro" panose="020B0309030403020204" charset="0"/>
              <a:cs typeface="Source Code Pro" panose="020B0309030403020204" charset="0"/>
            </a:endParaRPr>
          </a:p>
          <a:p>
            <a:pPr>
              <a:lnSpc>
                <a:spcPct val="130000"/>
              </a:lnSpc>
            </a:pPr>
            <a:r>
              <a:rPr lang="en-US" altLang="zh-CN">
                <a:solidFill>
                  <a:schemeClr val="accent1">
                    <a:lumMod val="75000"/>
                  </a:schemeClr>
                </a:solidFill>
                <a:latin typeface="Source Code Pro" panose="020B0309030403020204" charset="0"/>
                <a:cs typeface="Source Code Pro" panose="020B0309030403020204" charset="0"/>
              </a:rPr>
              <a:t>INSERT OVERWRITE TABLE tbl1 SELECT * FROM tbl2;</a:t>
            </a:r>
            <a:endParaRPr lang="zh-CN" altLang="en-US">
              <a:solidFill>
                <a:schemeClr val="accent1">
                  <a:lumMod val="75000"/>
                </a:schemeClr>
              </a:solidFill>
              <a:latin typeface="Source Code Pro" panose="020B0309030403020204" charset="0"/>
              <a:cs typeface="Source Code Pro" panose="020B0309030403020204" charset="0"/>
            </a:endParaRPr>
          </a:p>
          <a:p>
            <a:endParaRPr lang="zh-CN" altLang="en-US">
              <a:solidFill>
                <a:schemeClr val="accent1">
                  <a:lumMod val="75000"/>
                </a:schemeClr>
              </a:solidFill>
              <a:latin typeface="Source Code Pro" panose="020B0309030403020204" charset="0"/>
              <a:cs typeface="Source Code Pro" panose="020B0309030403020204" charset="0"/>
            </a:endParaRPr>
          </a:p>
        </p:txBody>
      </p:sp>
      <p:pic>
        <p:nvPicPr>
          <p:cNvPr id="4" name="图片 3" descr="01 (36)"/>
          <p:cNvPicPr>
            <a:picLocks noChangeAspect="1"/>
          </p:cNvPicPr>
          <p:nvPr/>
        </p:nvPicPr>
        <p:blipFill>
          <a:blip r:embed="rId1"/>
          <a:stretch>
            <a:fillRect/>
          </a:stretch>
        </p:blipFill>
        <p:spPr>
          <a:xfrm>
            <a:off x="10432415" y="4673600"/>
            <a:ext cx="2070100" cy="2070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数据库操作</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zh-CN" altLang="en-US"/>
              <a:t>创建数据库</a:t>
            </a:r>
            <a:endParaRPr lang="zh-CN" altLang="en-US"/>
          </a:p>
          <a:p>
            <a:pPr>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create database if not exists myhive;</a:t>
            </a:r>
            <a:endParaRPr lang="zh-CN" altLang="en-US">
              <a:solidFill>
                <a:schemeClr val="accent6">
                  <a:lumMod val="50000"/>
                </a:schemeClr>
              </a:solidFill>
              <a:latin typeface="Consolas" panose="020B0609020204030204" charset="0"/>
              <a:cs typeface="Consolas" panose="020B0609020204030204" charset="0"/>
            </a:endParaRPr>
          </a:p>
          <a:p>
            <a:pPr>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use  myhive;</a:t>
            </a:r>
            <a:endParaRPr lang="zh-CN" altLang="en-US">
              <a:solidFill>
                <a:schemeClr val="accent6">
                  <a:lumMod val="50000"/>
                </a:schemeClr>
              </a:solidFill>
              <a:latin typeface="Consolas" panose="020B0609020204030204" charset="0"/>
              <a:cs typeface="Consolas" panose="020B0609020204030204" charset="0"/>
            </a:endParaRPr>
          </a:p>
          <a:p>
            <a:pPr marL="285750" indent="-285750">
              <a:buFont typeface="Arial" panose="020B0604020202020204" pitchFamily="34" charset="0"/>
              <a:buChar char="•"/>
            </a:pPr>
            <a:r>
              <a:rPr lang="zh-CN" altLang="en-US"/>
              <a:t>查看数据库详细信息</a:t>
            </a:r>
            <a:endParaRPr lang="zh-CN" altLang="en-US"/>
          </a:p>
          <a:p>
            <a:pPr algn="l">
              <a:buClrTx/>
              <a:buSzTx/>
              <a:buFont typeface="Arial" panose="020B0604020202020204" pitchFamily="34" charset="0"/>
              <a:buNone/>
            </a:pPr>
            <a:r>
              <a:rPr lang="zh-CN" altLang="en-US">
                <a:solidFill>
                  <a:schemeClr val="accent6">
                    <a:lumMod val="50000"/>
                  </a:schemeClr>
                </a:solidFill>
                <a:latin typeface="Consolas" panose="020B0609020204030204" charset="0"/>
                <a:cs typeface="Consolas" panose="020B0609020204030204" charset="0"/>
              </a:rPr>
              <a:t>desc  database  myhive;</a:t>
            </a:r>
            <a:endParaRPr lang="zh-CN" altLang="en-US">
              <a:solidFill>
                <a:schemeClr val="accent6">
                  <a:lumMod val="50000"/>
                </a:schemeClr>
              </a:solidFill>
              <a:latin typeface="Consolas" panose="020B0609020204030204" charset="0"/>
              <a:cs typeface="Consolas" panose="020B0609020204030204" charset="0"/>
            </a:endParaRPr>
          </a:p>
          <a:p>
            <a:pPr>
              <a:buFont typeface="Arial" panose="020B0604020202020204" pitchFamily="34" charset="0"/>
            </a:pPr>
            <a:endParaRPr lang="zh-CN" altLang="en-US"/>
          </a:p>
          <a:p>
            <a:pPr>
              <a:buFont typeface="Arial" panose="020B0604020202020204" pitchFamily="34" charset="0"/>
            </a:pPr>
            <a:endParaRPr lang="zh-CN" altLang="en-US"/>
          </a:p>
          <a:p>
            <a:pPr>
              <a:buFont typeface="Arial" panose="020B0604020202020204" pitchFamily="34" charset="0"/>
            </a:pPr>
            <a:r>
              <a:rPr lang="zh-CN" altLang="en-US"/>
              <a:t>数据库本质上就是在</a:t>
            </a:r>
            <a:r>
              <a:rPr lang="en-US" altLang="zh-CN"/>
              <a:t>HDFS</a:t>
            </a:r>
            <a:r>
              <a:rPr lang="zh-CN" altLang="en-US"/>
              <a:t>之上的文件夹。</a:t>
            </a:r>
            <a:endParaRPr lang="zh-CN" altLang="en-US"/>
          </a:p>
          <a:p>
            <a:pPr>
              <a:buFont typeface="Arial" panose="020B0604020202020204" pitchFamily="34" charset="0"/>
            </a:pPr>
            <a:r>
              <a:rPr lang="zh-CN" altLang="en-US"/>
              <a:t>默认数据库的存放路径是</a:t>
            </a:r>
            <a:r>
              <a:rPr lang="en-US" altLang="zh-CN"/>
              <a:t>HDFS</a:t>
            </a:r>
            <a:r>
              <a:rPr lang="zh-CN" altLang="en-US"/>
              <a:t>的：</a:t>
            </a:r>
            <a:r>
              <a:rPr lang="zh-CN" altLang="en-US">
                <a:solidFill>
                  <a:schemeClr val="accent6">
                    <a:lumMod val="50000"/>
                  </a:schemeClr>
                </a:solidFill>
                <a:latin typeface="Consolas" panose="020B0609020204030204" charset="0"/>
                <a:cs typeface="Consolas" panose="020B0609020204030204" charset="0"/>
              </a:rPr>
              <a:t>/user/hive/warehouse</a:t>
            </a:r>
            <a:r>
              <a:rPr lang="zh-CN" altLang="en-US"/>
              <a:t>内</a:t>
            </a:r>
            <a:endParaRPr lang="zh-CN" altLang="en-US"/>
          </a:p>
        </p:txBody>
      </p:sp>
      <p:pic>
        <p:nvPicPr>
          <p:cNvPr id="5" name="图片 1"/>
          <p:cNvPicPr>
            <a:picLocks noChangeAspect="1"/>
          </p:cNvPicPr>
          <p:nvPr>
            <p:custDataLst>
              <p:tags r:id="rId1"/>
            </p:custDataLst>
          </p:nvPr>
        </p:nvPicPr>
        <p:blipFill>
          <a:blip r:embed="rId2"/>
          <a:stretch>
            <a:fillRect/>
          </a:stretch>
        </p:blipFill>
        <p:spPr>
          <a:xfrm>
            <a:off x="839470" y="4148773"/>
            <a:ext cx="5692140" cy="748665"/>
          </a:xfrm>
          <a:prstGeom prst="rect">
            <a:avLst/>
          </a:prstGeom>
          <a:noFill/>
          <a:ln w="25400">
            <a:solidFill>
              <a:schemeClr val="bg2">
                <a:lumMod val="90000"/>
                <a:alpha val="69000"/>
              </a:schemeClr>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数据加载</a:t>
            </a:r>
            <a:r>
              <a:rPr lang="en-US" altLang="zh-CN"/>
              <a:t> - </a:t>
            </a:r>
            <a:r>
              <a:t>两种语法的选择</a:t>
            </a:r>
          </a:p>
        </p:txBody>
      </p:sp>
      <p:sp>
        <p:nvSpPr>
          <p:cNvPr id="3" name="文本占位符 2"/>
          <p:cNvSpPr>
            <a:spLocks noGrp="1"/>
          </p:cNvSpPr>
          <p:nvPr>
            <p:ph type="body" sz="quarter" idx="11"/>
          </p:nvPr>
        </p:nvSpPr>
        <p:spPr/>
        <p:txBody>
          <a:bodyPr/>
          <a:p>
            <a:r>
              <a:rPr lang="zh-CN" altLang="en-US"/>
              <a:t>对于数据加载，我们学习了：</a:t>
            </a:r>
            <a:r>
              <a:rPr lang="en-US" altLang="zh-CN"/>
              <a:t>LOAD</a:t>
            </a:r>
            <a:r>
              <a:rPr lang="zh-CN" altLang="en-US"/>
              <a:t>和</a:t>
            </a:r>
            <a:r>
              <a:rPr lang="en-US" altLang="zh-CN"/>
              <a:t>INSERT SELECT</a:t>
            </a:r>
            <a:r>
              <a:rPr lang="zh-CN" altLang="en-US"/>
              <a:t>的方式，那么如何选择它们使用呢？</a:t>
            </a:r>
            <a:endParaRPr lang="zh-CN" altLang="en-US"/>
          </a:p>
          <a:p>
            <a:pPr marL="285750" indent="-285750">
              <a:buFont typeface="Arial" panose="020B0604020202020204" pitchFamily="34" charset="0"/>
              <a:buChar char="•"/>
            </a:pPr>
            <a:r>
              <a:rPr lang="zh-CN" altLang="en-US"/>
              <a:t>数据在本地</a:t>
            </a:r>
            <a:endParaRPr lang="zh-CN" altLang="en-US"/>
          </a:p>
          <a:p>
            <a:pPr marL="742950" lvl="1" indent="-285750" algn="l">
              <a:buClrTx/>
              <a:buSzTx/>
              <a:buFont typeface="Arial" panose="020B0604020202020204" pitchFamily="34" charset="0"/>
              <a:buChar char="•"/>
            </a:pPr>
            <a:r>
              <a:rPr lang="zh-CN" altLang="en-US" sz="1600">
                <a:latin typeface="Source Code Pro" panose="020B0309030403020204" charset="0"/>
                <a:ea typeface="纤黑体" panose="02000000000000000000" charset="-122"/>
                <a:cs typeface="Source Code Pro" panose="020B0309030403020204" charset="0"/>
              </a:rPr>
              <a:t>推荐 load data local加载</a:t>
            </a:r>
            <a:endParaRPr lang="zh-CN" altLang="en-US" sz="1600">
              <a:latin typeface="Source Code Pro" panose="020B0309030403020204" charset="0"/>
              <a:ea typeface="纤黑体" panose="02000000000000000000" charset="-122"/>
              <a:cs typeface="Source Code Pro" panose="020B0309030403020204" charset="0"/>
            </a:endParaRPr>
          </a:p>
          <a:p>
            <a:pPr marL="285750" indent="-285750">
              <a:buFont typeface="Arial" panose="020B0604020202020204" pitchFamily="34" charset="0"/>
              <a:buChar char="•"/>
            </a:pPr>
            <a:r>
              <a:rPr lang="zh-CN"/>
              <a:t>数据在</a:t>
            </a:r>
            <a:r>
              <a:rPr lang="en-US" altLang="zh-CN"/>
              <a:t>HDFS</a:t>
            </a:r>
            <a:endParaRPr lang="en-US" altLang="zh-CN"/>
          </a:p>
          <a:p>
            <a:pPr marL="742950" lvl="1" indent="-285750" algn="l">
              <a:buClrTx/>
              <a:buSzTx/>
              <a:buFont typeface="Arial" panose="020B0604020202020204" pitchFamily="34" charset="0"/>
              <a:buChar char="•"/>
            </a:pPr>
            <a:r>
              <a:rPr lang="zh-CN" altLang="en-US" sz="1600">
                <a:latin typeface="Source Code Pro" panose="020B0309030403020204" charset="0"/>
                <a:ea typeface="纤黑体" panose="02000000000000000000" charset="-122"/>
                <a:cs typeface="Source Code Pro" panose="020B0309030403020204" charset="0"/>
              </a:rPr>
              <a:t>如果不保留原始文件：	推荐使用LOAD方式直接加载</a:t>
            </a:r>
            <a:endParaRPr lang="zh-CN" altLang="en-US" sz="1600">
              <a:latin typeface="Source Code Pro" panose="020B0309030403020204" charset="0"/>
              <a:ea typeface="纤黑体" panose="02000000000000000000" charset="-122"/>
              <a:cs typeface="Source Code Pro" panose="020B0309030403020204" charset="0"/>
            </a:endParaRPr>
          </a:p>
          <a:p>
            <a:pPr marL="742950" lvl="1" indent="-285750" algn="l">
              <a:buClrTx/>
              <a:buSzTx/>
              <a:buFont typeface="Arial" panose="020B0604020202020204" pitchFamily="34" charset="0"/>
              <a:buChar char="•"/>
            </a:pPr>
            <a:r>
              <a:rPr lang="zh-CN" altLang="en-US" sz="1600">
                <a:latin typeface="Source Code Pro" panose="020B0309030403020204" charset="0"/>
                <a:ea typeface="纤黑体" panose="02000000000000000000" charset="-122"/>
                <a:cs typeface="Source Code Pro" panose="020B0309030403020204" charset="0"/>
              </a:rPr>
              <a:t>如果保留原始文件：	推荐使用外部表先关联数据，然后通过INSERT SELECT 外部表的形式加载数据</a:t>
            </a:r>
            <a:endParaRPr lang="zh-CN" altLang="en-US" sz="1600">
              <a:latin typeface="Source Code Pro" panose="020B0309030403020204" charset="0"/>
              <a:ea typeface="纤黑体" panose="02000000000000000000" charset="-122"/>
              <a:cs typeface="Source Code Pro" panose="020B0309030403020204" charset="0"/>
            </a:endParaRPr>
          </a:p>
          <a:p>
            <a:pPr marL="285750" lvl="0" indent="-285750">
              <a:buFont typeface="Arial" panose="020B0604020202020204" pitchFamily="34" charset="0"/>
              <a:buChar char="•"/>
            </a:pPr>
            <a:r>
              <a:rPr lang="zh-CN" altLang="en-US"/>
              <a:t>数据已经在表中</a:t>
            </a:r>
            <a:endParaRPr lang="zh-CN" altLang="en-US"/>
          </a:p>
          <a:p>
            <a:pPr marL="742950" lvl="1" indent="-285750" algn="l">
              <a:buClrTx/>
              <a:buSzTx/>
              <a:buFont typeface="Arial" panose="020B0604020202020204" pitchFamily="34" charset="0"/>
              <a:buChar char="•"/>
            </a:pPr>
            <a:r>
              <a:rPr lang="zh-CN" altLang="en-US" sz="1600">
                <a:latin typeface="Source Code Pro" panose="020B0309030403020204" charset="0"/>
                <a:ea typeface="纤黑体" panose="02000000000000000000" charset="-122"/>
                <a:cs typeface="Source Code Pro" panose="020B0309030403020204" charset="0"/>
              </a:rPr>
              <a:t>只可以</a:t>
            </a:r>
            <a:r>
              <a:rPr lang="en-US" altLang="zh-CN" sz="1600">
                <a:latin typeface="Source Code Pro" panose="020B0309030403020204" charset="0"/>
                <a:ea typeface="纤黑体" panose="02000000000000000000" charset="-122"/>
                <a:cs typeface="Source Code Pro" panose="020B0309030403020204" charset="0"/>
              </a:rPr>
              <a:t>INSERT SELECT</a:t>
            </a:r>
            <a:endParaRPr lang="en-US" altLang="zh-CN" sz="1600">
              <a:latin typeface="Source Code Pro" panose="020B0309030403020204" charset="0"/>
              <a:ea typeface="纤黑体" panose="02000000000000000000" charset="-122"/>
              <a:cs typeface="Source Code Pro" panose="020B0309030403020204" charset="0"/>
            </a:endParaRPr>
          </a:p>
        </p:txBody>
      </p:sp>
      <p:pic>
        <p:nvPicPr>
          <p:cNvPr id="4" name="图片 3" descr="01 (112)"/>
          <p:cNvPicPr>
            <a:picLocks noChangeAspect="1"/>
          </p:cNvPicPr>
          <p:nvPr/>
        </p:nvPicPr>
        <p:blipFill>
          <a:blip r:embed="rId1"/>
          <a:stretch>
            <a:fillRect/>
          </a:stretch>
        </p:blipFill>
        <p:spPr>
          <a:xfrm>
            <a:off x="10393045" y="4826000"/>
            <a:ext cx="1821815" cy="182181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hive表数据导出</a:t>
            </a:r>
            <a:r>
              <a:rPr lang="en-US" altLang="zh-CN"/>
              <a:t> - insert overwrite </a:t>
            </a:r>
            <a:r>
              <a:t>方式</a:t>
            </a:r>
          </a:p>
        </p:txBody>
      </p:sp>
      <p:sp>
        <p:nvSpPr>
          <p:cNvPr id="3" name="文本占位符 2"/>
          <p:cNvSpPr>
            <a:spLocks noGrp="1"/>
          </p:cNvSpPr>
          <p:nvPr>
            <p:ph type="body" sz="quarter" idx="11"/>
          </p:nvPr>
        </p:nvSpPr>
        <p:spPr/>
        <p:txBody>
          <a:bodyPr/>
          <a:p>
            <a:r>
              <a:rPr lang="zh-CN" altLang="en-US"/>
              <a:t>将hive表中的数据导出到其他任意目录，例如linux本地磁盘，例如hdfs，例如mysql等等</a:t>
            </a:r>
            <a:endParaRPr lang="zh-CN" altLang="en-US"/>
          </a:p>
          <a:p>
            <a:pPr>
              <a:buFont typeface="Arial" panose="020B0604020202020204" pitchFamily="34" charset="0"/>
            </a:pPr>
            <a:r>
              <a:rPr lang="zh-CN" altLang="en-US"/>
              <a:t>语法：</a:t>
            </a:r>
            <a:r>
              <a:rPr lang="en-US">
                <a:latin typeface="Source Code Pro" panose="020B0309030403020204" charset="0"/>
                <a:cs typeface="Source Code Pro" panose="020B0309030403020204" charset="0"/>
                <a:sym typeface="+mn-ea"/>
              </a:rPr>
              <a:t>insert </a:t>
            </a:r>
            <a:r>
              <a:rPr lang="en-US" altLang="zh-CN">
                <a:latin typeface="Source Code Pro" panose="020B0309030403020204" charset="0"/>
                <a:cs typeface="Source Code Pro" panose="020B0309030403020204" charset="0"/>
                <a:sym typeface="+mn-ea"/>
              </a:rPr>
              <a:t>overwrite</a:t>
            </a:r>
            <a:r>
              <a:rPr lang="en-US" altLang="zh-CN">
                <a:latin typeface="Source Code Pro" panose="020B0309030403020204" charset="0"/>
                <a:cs typeface="Source Code Pro" panose="020B0309030403020204" charset="0"/>
                <a:sym typeface="+mn-ea"/>
              </a:rPr>
              <a:t> [local] directory ‘path’ </a:t>
            </a:r>
            <a:r>
              <a:rPr lang="zh-CN" altLang="en-US">
                <a:latin typeface="Source Code Pro" panose="020B0309030403020204" charset="0"/>
                <a:cs typeface="Source Code Pro" panose="020B0309030403020204" charset="0"/>
                <a:sym typeface="+mn-ea"/>
              </a:rPr>
              <a:t>select_statement1 FROM from_statement;</a:t>
            </a:r>
            <a:endParaRPr lang="zh-CN" altLang="en-US"/>
          </a:p>
          <a:p>
            <a:pPr marL="285750" indent="-285750">
              <a:buFont typeface="Arial" panose="020B0604020202020204" pitchFamily="34" charset="0"/>
              <a:buChar char="•"/>
            </a:pPr>
            <a:r>
              <a:rPr lang="zh-CN" altLang="en-US"/>
              <a:t>将查询的结果导出到本地</a:t>
            </a:r>
            <a:r>
              <a:rPr lang="en-US" altLang="zh-CN"/>
              <a:t> - </a:t>
            </a:r>
            <a:r>
              <a:rPr lang="zh-CN" altLang="en-US"/>
              <a:t>使用默认列分隔符</a:t>
            </a:r>
            <a:endParaRPr lang="zh-CN" altLang="en-US"/>
          </a:p>
          <a:p>
            <a:pPr>
              <a:buFont typeface="Arial" panose="020B0604020202020204" pitchFamily="34" charset="0"/>
            </a:pPr>
            <a:endParaRPr lang="zh-CN" altLang="en-US"/>
          </a:p>
          <a:p>
            <a:pPr marL="285750" indent="-285750">
              <a:buFont typeface="Arial" panose="020B0604020202020204" pitchFamily="34" charset="0"/>
              <a:buChar char="•"/>
            </a:pPr>
            <a:r>
              <a:rPr lang="zh-CN" altLang="en-US"/>
              <a:t>将查询的结果导出到本地</a:t>
            </a:r>
            <a:r>
              <a:rPr lang="en-US" altLang="zh-CN"/>
              <a:t> - </a:t>
            </a:r>
            <a:r>
              <a:rPr lang="zh-CN" altLang="en-US"/>
              <a:t>指定列分隔符</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将查询的结果导出到HDFS上(不带local关键字)</a:t>
            </a:r>
            <a:endParaRPr lang="zh-CN" altLang="en-US"/>
          </a:p>
        </p:txBody>
      </p:sp>
      <p:sp>
        <p:nvSpPr>
          <p:cNvPr id="100" name="文本框 99"/>
          <p:cNvSpPr txBox="1"/>
          <p:nvPr/>
        </p:nvSpPr>
        <p:spPr>
          <a:xfrm>
            <a:off x="768985" y="2997200"/>
            <a:ext cx="10641330" cy="306705"/>
          </a:xfrm>
          <a:prstGeom prst="rect">
            <a:avLst/>
          </a:prstGeom>
          <a:noFill/>
          <a:ln w="9525">
            <a:noFill/>
          </a:ln>
        </p:spPr>
        <p:txBody>
          <a:bodyPr wrap="square">
            <a:spAutoFit/>
          </a:bodyPr>
          <a:p>
            <a:pPr marL="0" indent="0"/>
            <a:r>
              <a:rPr lang="en-US" sz="1400" b="1">
                <a:solidFill>
                  <a:srgbClr val="0000FF"/>
                </a:solidFill>
                <a:highlight>
                  <a:srgbClr val="FFFFFF"/>
                </a:highlight>
                <a:latin typeface="Consolas" panose="020B0609020204030204" charset="0"/>
                <a:cs typeface="Consolas" panose="020B0609020204030204" charset="0"/>
              </a:rPr>
              <a:t>insert </a:t>
            </a:r>
            <a:r>
              <a:rPr lang="en-US" sz="1400" b="1">
                <a:solidFill>
                  <a:srgbClr val="FF0000"/>
                </a:solidFill>
                <a:highlight>
                  <a:srgbClr val="FFFFFF"/>
                </a:highlight>
                <a:latin typeface="Consolas" panose="020B0609020204030204" charset="0"/>
                <a:cs typeface="Consolas" panose="020B0609020204030204" charset="0"/>
              </a:rPr>
              <a:t>overwrite</a:t>
            </a:r>
            <a:r>
              <a:rPr lang="en-US" sz="1400" b="1">
                <a:solidFill>
                  <a:srgbClr val="0000FF"/>
                </a:solidFill>
                <a:highlight>
                  <a:srgbClr val="FFFFFF"/>
                </a:highlight>
                <a:latin typeface="Consolas" panose="020B0609020204030204" charset="0"/>
                <a:cs typeface="Consolas" panose="020B0609020204030204" charset="0"/>
                <a:sym typeface="+mn-ea"/>
              </a:rPr>
              <a:t> </a:t>
            </a:r>
            <a:r>
              <a:rPr lang="en-US" sz="1400" b="1">
                <a:solidFill>
                  <a:srgbClr val="0000FF"/>
                </a:solidFill>
                <a:highlight>
                  <a:srgbClr val="FFFFFF"/>
                </a:highlight>
                <a:latin typeface="Consolas" panose="020B0609020204030204" charset="0"/>
                <a:cs typeface="Consolas" panose="020B0609020204030204" charset="0"/>
              </a:rPr>
              <a:t>local </a:t>
            </a:r>
            <a:r>
              <a:rPr lang="en-US" sz="1400">
                <a:highlight>
                  <a:srgbClr val="FFFFFF"/>
                </a:highlight>
                <a:latin typeface="Consolas" panose="020B0609020204030204" charset="0"/>
                <a:cs typeface="Consolas" panose="020B0609020204030204" charset="0"/>
              </a:rPr>
              <a:t>directory '/home/hadoop/export1' select * from test_load ;</a:t>
            </a:r>
            <a:endParaRPr lang="en-US" sz="1400">
              <a:highlight>
                <a:srgbClr val="FFFFFF"/>
              </a:highlight>
              <a:latin typeface="Consolas" panose="020B0609020204030204" charset="0"/>
              <a:cs typeface="Consolas" panose="020B0609020204030204" charset="0"/>
            </a:endParaRPr>
          </a:p>
        </p:txBody>
      </p:sp>
      <p:sp>
        <p:nvSpPr>
          <p:cNvPr id="4" name="文本框 3"/>
          <p:cNvSpPr txBox="1"/>
          <p:nvPr/>
        </p:nvSpPr>
        <p:spPr>
          <a:xfrm>
            <a:off x="838200" y="4077335"/>
            <a:ext cx="10570845" cy="521970"/>
          </a:xfrm>
          <a:prstGeom prst="rect">
            <a:avLst/>
          </a:prstGeom>
          <a:noFill/>
          <a:ln w="9525">
            <a:noFill/>
          </a:ln>
        </p:spPr>
        <p:txBody>
          <a:bodyPr wrap="square">
            <a:spAutoFit/>
          </a:bodyPr>
          <a:p>
            <a:pPr marL="0" indent="0"/>
            <a:r>
              <a:rPr lang="en-US" sz="1400" b="1">
                <a:solidFill>
                  <a:srgbClr val="0000FF"/>
                </a:solidFill>
                <a:highlight>
                  <a:srgbClr val="FFFFFF"/>
                </a:highlight>
                <a:latin typeface="Consolas" panose="020B0609020204030204" charset="0"/>
                <a:cs typeface="Consolas" panose="020B0609020204030204" charset="0"/>
              </a:rPr>
              <a:t>insert </a:t>
            </a:r>
            <a:r>
              <a:rPr lang="en-US" sz="1400" b="1">
                <a:solidFill>
                  <a:srgbClr val="FF0000"/>
                </a:solidFill>
                <a:highlight>
                  <a:srgbClr val="FFFFFF"/>
                </a:highlight>
                <a:latin typeface="Consolas" panose="020B0609020204030204" charset="0"/>
                <a:cs typeface="Consolas" panose="020B0609020204030204" charset="0"/>
              </a:rPr>
              <a:t>overwrite</a:t>
            </a:r>
            <a:r>
              <a:rPr lang="en-US" sz="1400" b="1">
                <a:solidFill>
                  <a:srgbClr val="0000FF"/>
                </a:solidFill>
                <a:highlight>
                  <a:srgbClr val="FFFFFF"/>
                </a:highlight>
                <a:latin typeface="Consolas" panose="020B0609020204030204" charset="0"/>
                <a:cs typeface="Consolas" panose="020B0609020204030204" charset="0"/>
                <a:sym typeface="+mn-ea"/>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a:highlight>
                  <a:srgbClr val="FFFFFF"/>
                </a:highlight>
                <a:latin typeface="Consolas" panose="020B0609020204030204" charset="0"/>
                <a:cs typeface="Consolas" panose="020B0609020204030204" charset="0"/>
              </a:rPr>
              <a:t> directory '/home/hadoop/export2' row format delimited fields terminated by '\t' select * from test_load;</a:t>
            </a:r>
            <a:endParaRPr lang="en-US" sz="1400">
              <a:highlight>
                <a:srgbClr val="FFFFFF"/>
              </a:highlight>
              <a:latin typeface="Consolas" panose="020B0609020204030204" charset="0"/>
              <a:cs typeface="Consolas" panose="020B0609020204030204" charset="0"/>
            </a:endParaRPr>
          </a:p>
        </p:txBody>
      </p:sp>
      <p:sp>
        <p:nvSpPr>
          <p:cNvPr id="5" name="文本框 4"/>
          <p:cNvSpPr txBox="1"/>
          <p:nvPr/>
        </p:nvSpPr>
        <p:spPr>
          <a:xfrm>
            <a:off x="838200" y="5013325"/>
            <a:ext cx="10569575" cy="521970"/>
          </a:xfrm>
          <a:prstGeom prst="rect">
            <a:avLst/>
          </a:prstGeom>
          <a:noFill/>
          <a:ln w="9525">
            <a:noFill/>
          </a:ln>
        </p:spPr>
        <p:txBody>
          <a:bodyPr wrap="square">
            <a:spAutoFit/>
          </a:bodyPr>
          <a:p>
            <a:pPr marL="0" indent="0"/>
            <a:r>
              <a:rPr lang="en-US" sz="1400" b="1">
                <a:solidFill>
                  <a:srgbClr val="0000FF"/>
                </a:solidFill>
                <a:highlight>
                  <a:srgbClr val="FFFFFF"/>
                </a:highlight>
                <a:latin typeface="Consolas" panose="020B0609020204030204" charset="0"/>
                <a:cs typeface="Consolas" panose="020B0609020204030204" charset="0"/>
              </a:rPr>
              <a:t>insert </a:t>
            </a:r>
            <a:r>
              <a:rPr lang="en-US" sz="1400" b="1">
                <a:solidFill>
                  <a:srgbClr val="FF0000"/>
                </a:solidFill>
                <a:highlight>
                  <a:srgbClr val="FFFFFF"/>
                </a:highlight>
                <a:latin typeface="Consolas" panose="020B0609020204030204" charset="0"/>
                <a:cs typeface="Consolas" panose="020B0609020204030204" charset="0"/>
              </a:rPr>
              <a:t>overwrite</a:t>
            </a:r>
            <a:r>
              <a:rPr lang="en-US" sz="1400">
                <a:highlight>
                  <a:srgbClr val="FFFFFF"/>
                </a:highlight>
                <a:latin typeface="Consolas" panose="020B0609020204030204" charset="0"/>
                <a:cs typeface="Consolas" panose="020B0609020204030204" charset="0"/>
                <a:sym typeface="+mn-ea"/>
              </a:rPr>
              <a:t> </a:t>
            </a:r>
            <a:r>
              <a:rPr lang="en-US" sz="1400">
                <a:highlight>
                  <a:srgbClr val="FFFFFF"/>
                </a:highlight>
                <a:latin typeface="Consolas" panose="020B0609020204030204" charset="0"/>
                <a:cs typeface="Consolas" panose="020B0609020204030204" charset="0"/>
              </a:rPr>
              <a:t>directory '/tmp/export' row format delimited fields terminated by '\t' select * from test_load;</a:t>
            </a:r>
            <a:endParaRPr lang="en-US" sz="1400">
              <a:highlight>
                <a:srgbClr val="FFFFFF"/>
              </a:highlight>
              <a:latin typeface="Consolas" panose="020B0609020204030204" charset="0"/>
              <a:cs typeface="Consolas" panose="020B0609020204030204" charset="0"/>
            </a:endParaRPr>
          </a:p>
        </p:txBody>
      </p:sp>
      <p:pic>
        <p:nvPicPr>
          <p:cNvPr id="6" name="图片 5" descr="009"/>
          <p:cNvPicPr>
            <a:picLocks noChangeAspect="1"/>
          </p:cNvPicPr>
          <p:nvPr/>
        </p:nvPicPr>
        <p:blipFill>
          <a:blip r:embed="rId1"/>
          <a:stretch>
            <a:fillRect/>
          </a:stretch>
        </p:blipFill>
        <p:spPr>
          <a:xfrm>
            <a:off x="10766425" y="4912360"/>
            <a:ext cx="1657350" cy="16573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hive表数据导出</a:t>
            </a:r>
            <a:r>
              <a:rPr lang="en-US" altLang="zh-CN">
                <a:sym typeface="+mn-ea"/>
              </a:rPr>
              <a:t> - hive shell</a:t>
            </a:r>
            <a:endParaRPr>
              <a:sym typeface="+mn-ea"/>
            </a:endParaRPr>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zh-CN" altLang="en-US"/>
              <a:t>基本语法：（hive -f/-e 执行语句或者脚本 &gt; file）</a:t>
            </a:r>
            <a:endParaRPr lang="zh-CN" altLang="en-US"/>
          </a:p>
        </p:txBody>
      </p:sp>
      <p:sp>
        <p:nvSpPr>
          <p:cNvPr id="100" name="文本框 99"/>
          <p:cNvSpPr txBox="1"/>
          <p:nvPr/>
        </p:nvSpPr>
        <p:spPr>
          <a:xfrm>
            <a:off x="767715" y="2132965"/>
            <a:ext cx="10642600" cy="737235"/>
          </a:xfrm>
          <a:prstGeom prst="rect">
            <a:avLst/>
          </a:prstGeom>
          <a:noFill/>
          <a:ln w="9525">
            <a:noFill/>
          </a:ln>
        </p:spPr>
        <p:txBody>
          <a:bodyPr wrap="square">
            <a:spAutoFit/>
          </a:bodyPr>
          <a:p>
            <a:pPr marL="0" indent="0"/>
            <a:r>
              <a:rPr lang="en-US" sz="1400" b="1">
                <a:solidFill>
                  <a:srgbClr val="0000FF"/>
                </a:solidFill>
                <a:highlight>
                  <a:srgbClr val="FFFFFF"/>
                </a:highlight>
                <a:latin typeface="Consolas" panose="020B0609020204030204" charset="0"/>
                <a:cs typeface="Consolas" panose="020B0609020204030204" charset="0"/>
              </a:rPr>
              <a:t>bin</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hive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e </a:t>
            </a:r>
            <a:r>
              <a:rPr lang="en-US" sz="1400" b="0">
                <a:solidFill>
                  <a:srgbClr val="808080"/>
                </a:solidFill>
                <a:highlight>
                  <a:srgbClr val="FFFFFF"/>
                </a:highlight>
                <a:latin typeface="Consolas" panose="020B0609020204030204" charset="0"/>
                <a:cs typeface="Consolas" panose="020B0609020204030204" charset="0"/>
              </a:rPr>
              <a:t>"select * from myhive.</a:t>
            </a:r>
            <a:r>
              <a:rPr lang="en-US" sz="1400">
                <a:solidFill>
                  <a:srgbClr val="808080"/>
                </a:solidFill>
                <a:highlight>
                  <a:srgbClr val="FFFFFF"/>
                </a:highlight>
                <a:latin typeface="Consolas" panose="020B0609020204030204" charset="0"/>
                <a:cs typeface="Consolas" panose="020B0609020204030204" charset="0"/>
                <a:sym typeface="+mn-ea"/>
              </a:rPr>
              <a:t>test_load</a:t>
            </a:r>
            <a:r>
              <a:rPr lang="en-US" sz="1400" b="0">
                <a:solidFill>
                  <a:srgbClr val="808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&gt;</a:t>
            </a:r>
            <a:r>
              <a:rPr lang="en-US" sz="1400" b="0">
                <a:solidFill>
                  <a:srgbClr val="000000"/>
                </a:solidFill>
                <a:highlight>
                  <a:srgbClr val="FFFFFF"/>
                </a:highlight>
                <a:latin typeface="Consolas" panose="020B0609020204030204" charset="0"/>
                <a:cs typeface="Consolas" panose="020B0609020204030204" charset="0"/>
              </a:rPr>
              <a:t> </a:t>
            </a:r>
            <a:r>
              <a:rPr lang="en-US" sz="1400">
                <a:solidFill>
                  <a:srgbClr val="000000"/>
                </a:solidFill>
                <a:highlight>
                  <a:srgbClr val="FFFFFF"/>
                </a:highlight>
                <a:latin typeface="Consolas" panose="020B0609020204030204" charset="0"/>
                <a:cs typeface="Consolas" panose="020B0609020204030204" charset="0"/>
              </a:rPr>
              <a:t>/home/hadoop/export3/export4.txt</a:t>
            </a:r>
            <a:endParaRPr lang="en-US" sz="1400" b="0">
              <a:solidFill>
                <a:srgbClr val="000000"/>
              </a:solidFill>
              <a:highlight>
                <a:srgbClr val="FFFFFF"/>
              </a:highlight>
              <a:latin typeface="Consolas" panose="020B0609020204030204" charset="0"/>
              <a:cs typeface="Consolas" panose="020B0609020204030204" charset="0"/>
            </a:endParaRPr>
          </a:p>
          <a:p>
            <a:pPr marL="0" indent="0"/>
            <a:endParaRPr lang="en-US" sz="1400" b="1">
              <a:solidFill>
                <a:srgbClr val="0000FF"/>
              </a:solidFill>
              <a:highlight>
                <a:srgbClr val="FFFFFF"/>
              </a:highlight>
              <a:latin typeface="Consolas" panose="020B0609020204030204" charset="0"/>
              <a:cs typeface="Consolas" panose="020B0609020204030204" charset="0"/>
              <a:sym typeface="+mn-ea"/>
            </a:endParaRPr>
          </a:p>
          <a:p>
            <a:pPr marL="0" indent="0"/>
            <a:r>
              <a:rPr lang="en-US" sz="1400" b="1">
                <a:solidFill>
                  <a:srgbClr val="0000FF"/>
                </a:solidFill>
                <a:highlight>
                  <a:srgbClr val="FFFFFF"/>
                </a:highlight>
                <a:latin typeface="Consolas" panose="020B0609020204030204" charset="0"/>
                <a:cs typeface="Consolas" panose="020B0609020204030204" charset="0"/>
                <a:sym typeface="+mn-ea"/>
              </a:rPr>
              <a:t>bin</a:t>
            </a:r>
            <a:r>
              <a:rPr lang="en-US" sz="1400" b="1">
                <a:solidFill>
                  <a:srgbClr val="000080"/>
                </a:solidFill>
                <a:highlight>
                  <a:srgbClr val="FFFFFF"/>
                </a:highlight>
                <a:latin typeface="Consolas" panose="020B0609020204030204" charset="0"/>
                <a:cs typeface="Consolas" panose="020B0609020204030204" charset="0"/>
                <a:sym typeface="+mn-ea"/>
              </a:rPr>
              <a:t>/</a:t>
            </a:r>
            <a:r>
              <a:rPr lang="en-US" sz="1400">
                <a:solidFill>
                  <a:srgbClr val="000000"/>
                </a:solidFill>
                <a:highlight>
                  <a:srgbClr val="FFFFFF"/>
                </a:highlight>
                <a:latin typeface="Consolas" panose="020B0609020204030204" charset="0"/>
                <a:cs typeface="Consolas" panose="020B0609020204030204" charset="0"/>
                <a:sym typeface="+mn-ea"/>
              </a:rPr>
              <a:t>hive </a:t>
            </a:r>
            <a:r>
              <a:rPr lang="en-US" sz="1400" b="1">
                <a:solidFill>
                  <a:srgbClr val="000080"/>
                </a:solidFill>
                <a:highlight>
                  <a:srgbClr val="FFFFFF"/>
                </a:highlight>
                <a:latin typeface="Consolas" panose="020B0609020204030204" charset="0"/>
                <a:cs typeface="Consolas" panose="020B0609020204030204" charset="0"/>
                <a:sym typeface="+mn-ea"/>
              </a:rPr>
              <a:t>-</a:t>
            </a:r>
            <a:r>
              <a:rPr lang="en-US" sz="1400">
                <a:solidFill>
                  <a:srgbClr val="000000"/>
                </a:solidFill>
                <a:highlight>
                  <a:srgbClr val="FFFFFF"/>
                </a:highlight>
                <a:latin typeface="Consolas" panose="020B0609020204030204" charset="0"/>
                <a:cs typeface="Consolas" panose="020B0609020204030204" charset="0"/>
                <a:sym typeface="+mn-ea"/>
              </a:rPr>
              <a:t>f export.sql </a:t>
            </a:r>
            <a:r>
              <a:rPr lang="en-US" sz="1400" b="1">
                <a:solidFill>
                  <a:srgbClr val="000080"/>
                </a:solidFill>
                <a:highlight>
                  <a:srgbClr val="FFFFFF"/>
                </a:highlight>
                <a:latin typeface="Consolas" panose="020B0609020204030204" charset="0"/>
                <a:cs typeface="Consolas" panose="020B0609020204030204" charset="0"/>
                <a:sym typeface="+mn-ea"/>
              </a:rPr>
              <a:t>&gt;</a:t>
            </a:r>
            <a:r>
              <a:rPr lang="en-US" sz="1400">
                <a:solidFill>
                  <a:srgbClr val="000000"/>
                </a:solidFill>
                <a:highlight>
                  <a:srgbClr val="FFFFFF"/>
                </a:highlight>
                <a:latin typeface="Consolas" panose="020B0609020204030204" charset="0"/>
                <a:cs typeface="Consolas" panose="020B0609020204030204" charset="0"/>
                <a:sym typeface="+mn-ea"/>
              </a:rPr>
              <a:t> /home/hadoop/export4/export4.txt</a:t>
            </a:r>
            <a:endParaRPr lang="en-US" altLang="en-US" sz="1400" b="0">
              <a:solidFill>
                <a:srgbClr val="000000"/>
              </a:solidFill>
              <a:highlight>
                <a:srgbClr val="FFFFFF"/>
              </a:highlight>
              <a:latin typeface="Consolas" panose="020B0609020204030204" charset="0"/>
              <a:cs typeface="Consolas" panose="020B0609020204030204" charset="0"/>
            </a:endParaRPr>
          </a:p>
        </p:txBody>
      </p:sp>
      <p:pic>
        <p:nvPicPr>
          <p:cNvPr id="5" name="图片 4" descr="01 (49)"/>
          <p:cNvPicPr>
            <a:picLocks noChangeAspect="1"/>
          </p:cNvPicPr>
          <p:nvPr/>
        </p:nvPicPr>
        <p:blipFill>
          <a:blip r:embed="rId1"/>
          <a:stretch>
            <a:fillRect/>
          </a:stretch>
        </p:blipFill>
        <p:spPr>
          <a:xfrm>
            <a:off x="10560050" y="4859655"/>
            <a:ext cx="1864360" cy="18643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914515" cy="4511040"/>
          </a:xfrm>
        </p:spPr>
        <p:txBody>
          <a:bodyPr/>
          <a:p>
            <a:pPr>
              <a:buFont typeface="Wingdings" panose="05000000000000000000" charset="0"/>
              <a:buChar char="Ø"/>
            </a:pPr>
            <a:r>
              <a:rPr lang="zh-CN" altLang="en-US"/>
              <a:t>为什么要加载数据而非使用外部表？</a:t>
            </a:r>
            <a:endParaRPr lang="zh-CN" altLang="en-US"/>
          </a:p>
          <a:p>
            <a:pPr marL="0" indent="0">
              <a:buFont typeface="Wingdings" panose="05000000000000000000" charset="0"/>
              <a:buNone/>
            </a:pPr>
            <a:r>
              <a:rPr lang="zh-CN" altLang="en-US" sz="1400"/>
              <a:t>外部表是临时使用的，重要数据建议存入内部表进行管理</a:t>
            </a:r>
            <a:endParaRPr lang="zh-CN" altLang="en-US"/>
          </a:p>
          <a:p>
            <a:pPr>
              <a:buFont typeface="Wingdings" panose="05000000000000000000" charset="0"/>
              <a:buChar char="Ø"/>
            </a:pPr>
            <a:r>
              <a:rPr lang="zh-CN" altLang="en-US"/>
              <a:t>加载数据的语法</a:t>
            </a:r>
            <a:endParaRPr lang="zh-CN" altLang="en-US"/>
          </a:p>
          <a:p>
            <a:pPr marL="285750" indent="-285750">
              <a:buFont typeface="Arial" panose="020B0604020202020204" pitchFamily="34" charset="0"/>
              <a:buChar char="•"/>
            </a:pPr>
            <a:r>
              <a:rPr lang="zh-CN" altLang="zh-CN" sz="1400" dirty="0">
                <a:solidFill>
                  <a:srgbClr val="0033B3"/>
                </a:solidFill>
                <a:latin typeface="Arial Unicode MS" panose="020B0604020202020204" pitchFamily="34" charset="-122"/>
                <a:ea typeface="JetBrains Mono"/>
                <a:sym typeface="+mn-ea"/>
              </a:rPr>
              <a:t>LOAD DATA </a:t>
            </a:r>
            <a:r>
              <a:rPr lang="zh-CN" altLang="zh-CN" sz="1400" dirty="0">
                <a:solidFill>
                  <a:srgbClr val="080808"/>
                </a:solidFill>
                <a:latin typeface="Arial Unicode MS" panose="020B0604020202020204" pitchFamily="34" charset="-122"/>
                <a:ea typeface="JetBrains Mono"/>
                <a:sym typeface="+mn-ea"/>
              </a:rPr>
              <a:t>[</a:t>
            </a:r>
            <a:r>
              <a:rPr lang="zh-CN" altLang="zh-CN" sz="1400" dirty="0">
                <a:solidFill>
                  <a:srgbClr val="0033B3"/>
                </a:solidFill>
                <a:latin typeface="Arial Unicode MS" panose="020B0604020202020204" pitchFamily="34" charset="-122"/>
                <a:ea typeface="JetBrains Mono"/>
                <a:sym typeface="+mn-ea"/>
              </a:rPr>
              <a:t>LOCAL</a:t>
            </a:r>
            <a:r>
              <a:rPr lang="zh-CN" altLang="zh-CN" sz="1400" dirty="0">
                <a:solidFill>
                  <a:srgbClr val="080808"/>
                </a:solidFill>
                <a:latin typeface="Arial Unicode MS" panose="020B0604020202020204" pitchFamily="34" charset="-122"/>
                <a:ea typeface="JetBrains Mono"/>
                <a:sym typeface="+mn-ea"/>
              </a:rPr>
              <a:t>] </a:t>
            </a:r>
            <a:r>
              <a:rPr lang="zh-CN" altLang="zh-CN" sz="1400" dirty="0">
                <a:solidFill>
                  <a:srgbClr val="0033B3"/>
                </a:solidFill>
                <a:latin typeface="Arial Unicode MS" panose="020B0604020202020204" pitchFamily="34" charset="-122"/>
                <a:ea typeface="JetBrains Mono"/>
                <a:sym typeface="+mn-ea"/>
              </a:rPr>
              <a:t>INPATH </a:t>
            </a:r>
            <a:r>
              <a:rPr lang="zh-CN" altLang="zh-CN" sz="1400" dirty="0">
                <a:solidFill>
                  <a:srgbClr val="067D17"/>
                </a:solidFill>
                <a:latin typeface="Arial Unicode MS" panose="020B0604020202020204" pitchFamily="34" charset="-122"/>
                <a:ea typeface="JetBrains Mono"/>
                <a:sym typeface="+mn-ea"/>
              </a:rPr>
              <a:t>'filepath' </a:t>
            </a:r>
            <a:r>
              <a:rPr lang="zh-CN" altLang="zh-CN" sz="1400" dirty="0">
                <a:solidFill>
                  <a:srgbClr val="080808"/>
                </a:solidFill>
                <a:latin typeface="Arial Unicode MS" panose="020B0604020202020204" pitchFamily="34" charset="-122"/>
                <a:ea typeface="JetBrains Mono"/>
                <a:sym typeface="+mn-ea"/>
              </a:rPr>
              <a:t>[</a:t>
            </a:r>
            <a:r>
              <a:rPr lang="zh-CN" altLang="zh-CN" sz="1400" dirty="0">
                <a:solidFill>
                  <a:srgbClr val="0033B3"/>
                </a:solidFill>
                <a:latin typeface="Arial Unicode MS" panose="020B0604020202020204" pitchFamily="34" charset="-122"/>
                <a:ea typeface="JetBrains Mono"/>
                <a:sym typeface="+mn-ea"/>
              </a:rPr>
              <a:t>OVERWRITE</a:t>
            </a:r>
            <a:r>
              <a:rPr lang="zh-CN" altLang="zh-CN" sz="1400" dirty="0">
                <a:solidFill>
                  <a:srgbClr val="080808"/>
                </a:solidFill>
                <a:latin typeface="Arial Unicode MS" panose="020B0604020202020204" pitchFamily="34" charset="-122"/>
                <a:ea typeface="JetBrains Mono"/>
                <a:sym typeface="+mn-ea"/>
              </a:rPr>
              <a:t>] </a:t>
            </a:r>
            <a:r>
              <a:rPr lang="zh-CN" altLang="zh-CN" sz="1400" dirty="0">
                <a:solidFill>
                  <a:srgbClr val="0033B3"/>
                </a:solidFill>
                <a:latin typeface="Arial Unicode MS" panose="020B0604020202020204" pitchFamily="34" charset="-122"/>
                <a:ea typeface="JetBrains Mono"/>
                <a:sym typeface="+mn-ea"/>
              </a:rPr>
              <a:t>INTO TABLE </a:t>
            </a:r>
            <a:r>
              <a:rPr lang="zh-CN" altLang="zh-CN" sz="1400" dirty="0" smtClean="0">
                <a:solidFill>
                  <a:srgbClr val="080808"/>
                </a:solidFill>
                <a:latin typeface="Arial Unicode MS" panose="020B0604020202020204" pitchFamily="34" charset="-122"/>
                <a:ea typeface="JetBrains Mono"/>
                <a:sym typeface="+mn-ea"/>
              </a:rPr>
              <a:t>tablename</a:t>
            </a:r>
            <a:r>
              <a:rPr lang="en-US" altLang="zh-CN" sz="1400" dirty="0" smtClean="0">
                <a:solidFill>
                  <a:srgbClr val="080808"/>
                </a:solidFill>
                <a:latin typeface="Arial Unicode MS" panose="020B0604020202020204" pitchFamily="34" charset="-122"/>
                <a:ea typeface="JetBrains Mono"/>
                <a:sym typeface="+mn-ea"/>
              </a:rPr>
              <a:t>;</a:t>
            </a:r>
            <a:endParaRPr lang="en-US" altLang="zh-CN" sz="1400" dirty="0" smtClean="0">
              <a:solidFill>
                <a:srgbClr val="080808"/>
              </a:solidFill>
              <a:latin typeface="Arial Unicode MS" panose="020B0604020202020204" pitchFamily="34" charset="-122"/>
              <a:ea typeface="JetBrains Mono"/>
              <a:sym typeface="+mn-ea"/>
            </a:endParaRPr>
          </a:p>
          <a:p>
            <a:pPr marL="285750" indent="-285750" algn="l">
              <a:buFont typeface="Arial" panose="020B0604020202020204" pitchFamily="34" charset="0"/>
              <a:buChar char="•"/>
            </a:pPr>
            <a:r>
              <a:rPr lang="zh-CN" altLang="zh-CN" sz="1400" dirty="0">
                <a:solidFill>
                  <a:srgbClr val="0033B3"/>
                </a:solidFill>
                <a:latin typeface="Arial Unicode MS" panose="020B0604020202020204" pitchFamily="34" charset="-122"/>
                <a:ea typeface="JetBrains Mono"/>
              </a:rPr>
              <a:t>INSERT INTO|OVERWRITE SELECT...</a:t>
            </a:r>
            <a:endParaRPr lang="zh-CN" altLang="zh-CN" sz="1400" dirty="0">
              <a:solidFill>
                <a:srgbClr val="0033B3"/>
              </a:solidFill>
              <a:latin typeface="Arial Unicode MS" panose="020B0604020202020204" pitchFamily="34" charset="-122"/>
              <a:ea typeface="JetBrains Mono"/>
            </a:endParaRPr>
          </a:p>
          <a:p>
            <a:pPr>
              <a:buFont typeface="Wingdings" panose="05000000000000000000" charset="0"/>
              <a:buChar char="Ø"/>
            </a:pPr>
            <a:r>
              <a:rPr lang="zh-CN" altLang="en-US"/>
              <a:t>注意事项：</a:t>
            </a:r>
            <a:endParaRPr lang="zh-CN" altLang="en-US"/>
          </a:p>
          <a:p>
            <a:pPr marL="0" indent="0">
              <a:buFont typeface="Arial" panose="020B0604020202020204" pitchFamily="34" charset="0"/>
              <a:buNone/>
            </a:pPr>
            <a:r>
              <a:rPr lang="zh-CN" altLang="en-US" sz="1400"/>
              <a:t>使用</a:t>
            </a:r>
            <a:r>
              <a:rPr lang="en-US" altLang="zh-CN" sz="1400"/>
              <a:t>LOAD</a:t>
            </a:r>
            <a:r>
              <a:rPr lang="zh-CN" altLang="en-US" sz="1400"/>
              <a:t>语句：</a:t>
            </a:r>
            <a:endParaRPr lang="zh-CN" altLang="en-US" sz="1400"/>
          </a:p>
          <a:p>
            <a:pPr marL="742950" lvl="1" indent="-285750">
              <a:buFont typeface="Arial" panose="020B0604020202020204" pitchFamily="34" charset="0"/>
              <a:buChar char="•"/>
            </a:pPr>
            <a:r>
              <a:rPr lang="zh-CN" altLang="en-US" sz="1400">
                <a:latin typeface="纤黑体" panose="02000000000000000000" charset="-122"/>
                <a:ea typeface="纤黑体" panose="02000000000000000000" charset="-122"/>
              </a:rPr>
              <a:t>数据来源本地，本地数据文件会保留，本质是本地文件上传到</a:t>
            </a:r>
            <a:endParaRPr lang="zh-CN" altLang="en-US" sz="1400">
              <a:latin typeface="纤黑体" panose="02000000000000000000" charset="-122"/>
              <a:ea typeface="纤黑体" panose="02000000000000000000" charset="-122"/>
            </a:endParaRPr>
          </a:p>
          <a:p>
            <a:pPr marL="742950" lvl="1" indent="-285750" algn="l">
              <a:buClrTx/>
              <a:buSzTx/>
              <a:buFont typeface="Arial" panose="020B0604020202020204" pitchFamily="34" charset="0"/>
              <a:buChar char="•"/>
            </a:pPr>
            <a:r>
              <a:rPr lang="zh-CN" altLang="en-US" sz="1400">
                <a:latin typeface="纤黑体" panose="02000000000000000000" charset="-122"/>
                <a:ea typeface="纤黑体" panose="02000000000000000000" charset="-122"/>
              </a:rPr>
              <a:t>HDFS据来自HDFS，加载后文件不存在，本质是在HDFS上进行文件移动</a:t>
            </a:r>
            <a:endParaRPr lang="zh-CN" altLang="en-US" sz="1400">
              <a:latin typeface="纤黑体" panose="02000000000000000000" charset="-122"/>
              <a:ea typeface="纤黑体"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blinds(horizontal)">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blinds(horizontal)">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blinds(horizontal)">
                                      <p:cBhvr>
                                        <p:cTn id="3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a:buFont typeface="Wingdings" panose="05000000000000000000" charset="0"/>
              <a:buChar char="Ø"/>
            </a:pPr>
            <a:r>
              <a:rPr lang="en-US"/>
              <a:t>Hive</a:t>
            </a:r>
            <a:r>
              <a:rPr lang="zh-CN" altLang="en-US"/>
              <a:t>数据导出的方式</a:t>
            </a:r>
            <a:endParaRPr lang="zh-CN" altLang="en-US"/>
          </a:p>
          <a:p>
            <a:pPr marL="285750" indent="-285750">
              <a:buFont typeface="Arial" panose="020B0604020202020204" pitchFamily="34" charset="0"/>
              <a:buChar char="•"/>
            </a:pPr>
            <a:r>
              <a:rPr lang="en-US" altLang="zh-CN" sz="1600">
                <a:latin typeface="Consolas" panose="020B0609020204030204" charset="0"/>
                <a:ea typeface="纤黑体" panose="02000000000000000000" charset="-122"/>
                <a:cs typeface="Consolas" panose="020B0609020204030204" charset="0"/>
              </a:rPr>
              <a:t>INSERT [LOCAL] SELECT</a:t>
            </a:r>
            <a:endParaRPr lang="en-US" altLang="zh-CN" sz="1600">
              <a:latin typeface="Consolas" panose="020B0609020204030204" charset="0"/>
              <a:ea typeface="纤黑体" panose="02000000000000000000" charset="-122"/>
              <a:cs typeface="Consolas" panose="020B0609020204030204" charset="0"/>
            </a:endParaRPr>
          </a:p>
          <a:p>
            <a:pPr marL="285750" indent="-285750">
              <a:buFont typeface="Arial" panose="020B0604020202020204" pitchFamily="34" charset="0"/>
              <a:buChar char="•"/>
            </a:pPr>
            <a:r>
              <a:rPr lang="en-US" altLang="zh-CN" sz="1600">
                <a:latin typeface="Consolas" panose="020B0609020204030204" charset="0"/>
                <a:ea typeface="纤黑体" panose="02000000000000000000" charset="-122"/>
                <a:cs typeface="Consolas" panose="020B0609020204030204" charset="0"/>
              </a:rPr>
              <a:t>bin/hive -e 'SQL' &gt; file</a:t>
            </a:r>
            <a:endParaRPr lang="en-US" altLang="zh-CN" sz="1600">
              <a:latin typeface="Consolas" panose="020B0609020204030204" charset="0"/>
              <a:ea typeface="纤黑体" panose="02000000000000000000" charset="-122"/>
              <a:cs typeface="Consolas" panose="020B0609020204030204" charset="0"/>
            </a:endParaRPr>
          </a:p>
          <a:p>
            <a:pPr marL="285750" indent="-285750">
              <a:buFont typeface="Arial" panose="020B0604020202020204" pitchFamily="34" charset="0"/>
              <a:buChar char="•"/>
            </a:pPr>
            <a:r>
              <a:rPr lang="en-US" altLang="zh-CN" sz="1600">
                <a:latin typeface="Consolas" panose="020B0609020204030204" charset="0"/>
                <a:ea typeface="纤黑体" panose="02000000000000000000" charset="-122"/>
                <a:cs typeface="Consolas" panose="020B0609020204030204" charset="0"/>
              </a:rPr>
              <a:t>bin/hive -f ‘sql file’ &gt; file</a:t>
            </a:r>
            <a:endParaRPr lang="en-US" altLang="zh-CN" sz="1600">
              <a:latin typeface="Consolas" panose="020B0609020204030204" charset="0"/>
              <a:ea typeface="纤黑体" panose="02000000000000000000" charset="-122"/>
              <a:cs typeface="Consolas" panose="020B060902020403020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为什么需要数据加载</a:t>
            </a:r>
          </a:p>
        </p:txBody>
      </p:sp>
      <p:grpSp>
        <p:nvGrpSpPr>
          <p:cNvPr id="5" name="组合 4"/>
          <p:cNvGrpSpPr/>
          <p:nvPr/>
        </p:nvGrpSpPr>
        <p:grpSpPr>
          <a:xfrm>
            <a:off x="1981200" y="2165985"/>
            <a:ext cx="8229600" cy="3530452"/>
            <a:chOff x="3120" y="3411"/>
            <a:chExt cx="12960" cy="5764"/>
          </a:xfrm>
        </p:grpSpPr>
        <p:sp>
          <p:nvSpPr>
            <p:cNvPr id="3" name="圆角矩形 2"/>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43" y="8624"/>
              <a:ext cx="6400" cy="551"/>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8" name="组合 7"/>
          <p:cNvGrpSpPr/>
          <p:nvPr/>
        </p:nvGrpSpPr>
        <p:grpSpPr>
          <a:xfrm>
            <a:off x="2634615" y="2378710"/>
            <a:ext cx="3069590" cy="2096770"/>
            <a:chOff x="4149" y="3746"/>
            <a:chExt cx="4834" cy="3302"/>
          </a:xfrm>
        </p:grpSpPr>
        <p:sp>
          <p:nvSpPr>
            <p:cNvPr id="6" name="圆角矩形 5"/>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497" y="6323"/>
              <a:ext cx="4066" cy="725"/>
            </a:xfrm>
            <a:prstGeom prst="rect">
              <a:avLst/>
            </a:prstGeom>
            <a:noFill/>
          </p:spPr>
          <p:txBody>
            <a:bodyPr wrap="square">
              <a:spAutoFit/>
            </a:bodyPr>
            <a:p>
              <a:pPr algn="ctr" fontAlgn="auto">
                <a:spcBef>
                  <a:spcPts val="0"/>
                </a:spcBef>
                <a:spcAft>
                  <a:spcPts val="0"/>
                </a:spcAft>
              </a:pPr>
              <a:r>
                <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fontAlgn="auto">
                <a:spcBef>
                  <a:spcPts val="0"/>
                </a:spcBef>
                <a:spcAft>
                  <a:spcPts val="0"/>
                </a:spcAft>
              </a:pPr>
              <a:r>
                <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/user/hive/warehouse</a:t>
              </a:r>
              <a:endPar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2" name="组合 11"/>
          <p:cNvGrpSpPr/>
          <p:nvPr/>
        </p:nvGrpSpPr>
        <p:grpSpPr>
          <a:xfrm>
            <a:off x="3012440" y="2554605"/>
            <a:ext cx="1736090" cy="1289685"/>
            <a:chOff x="4744" y="4132"/>
            <a:chExt cx="3644" cy="2031"/>
          </a:xfrm>
        </p:grpSpPr>
        <p:sp>
          <p:nvSpPr>
            <p:cNvPr id="9" name="矩形 8"/>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内部表数据</a:t>
              </a:r>
              <a:endParaRPr lang="en-US" altLang="zh-CN"/>
            </a:p>
          </p:txBody>
        </p:sp>
        <p:sp>
          <p:nvSpPr>
            <p:cNvPr id="10" name="矩形 9"/>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内部表数据</a:t>
              </a:r>
              <a:endParaRPr lang="zh-CN" altLang="en-US"/>
            </a:p>
          </p:txBody>
        </p:sp>
        <p:sp>
          <p:nvSpPr>
            <p:cNvPr id="11" name="矩形 10"/>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内部表数据</a:t>
              </a:r>
              <a:endParaRPr lang="en-US" altLang="zh-CN"/>
            </a:p>
          </p:txBody>
        </p:sp>
      </p:grpSp>
      <p:grpSp>
        <p:nvGrpSpPr>
          <p:cNvPr id="33" name="组合 32"/>
          <p:cNvGrpSpPr/>
          <p:nvPr/>
        </p:nvGrpSpPr>
        <p:grpSpPr>
          <a:xfrm>
            <a:off x="7342505" y="2481580"/>
            <a:ext cx="1813560" cy="1398270"/>
            <a:chOff x="11563" y="3908"/>
            <a:chExt cx="2856" cy="2202"/>
          </a:xfrm>
        </p:grpSpPr>
        <p:sp>
          <p:nvSpPr>
            <p:cNvPr id="13" name="矩形 12"/>
            <p:cNvSpPr/>
            <p:nvPr/>
          </p:nvSpPr>
          <p:spPr>
            <a:xfrm>
              <a:off x="11563" y="3908"/>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外部表数据</a:t>
              </a:r>
              <a:endParaRPr lang="zh-CN" altLang="en-US"/>
            </a:p>
          </p:txBody>
        </p:sp>
        <p:sp>
          <p:nvSpPr>
            <p:cNvPr id="14" name="矩形 13"/>
            <p:cNvSpPr/>
            <p:nvPr/>
          </p:nvSpPr>
          <p:spPr>
            <a:xfrm>
              <a:off x="11563" y="4762"/>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外部表数据</a:t>
              </a:r>
              <a:endParaRPr lang="zh-CN" altLang="en-US"/>
            </a:p>
          </p:txBody>
        </p:sp>
        <p:sp>
          <p:nvSpPr>
            <p:cNvPr id="15" name="矩形 14"/>
            <p:cNvSpPr/>
            <p:nvPr/>
          </p:nvSpPr>
          <p:spPr>
            <a:xfrm>
              <a:off x="11563" y="5616"/>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外部表数据</a:t>
              </a:r>
              <a:endParaRPr lang="zh-CN" altLang="en-US"/>
            </a:p>
          </p:txBody>
        </p:sp>
      </p:grpSp>
      <p:grpSp>
        <p:nvGrpSpPr>
          <p:cNvPr id="34" name="组合 33"/>
          <p:cNvGrpSpPr/>
          <p:nvPr/>
        </p:nvGrpSpPr>
        <p:grpSpPr>
          <a:xfrm>
            <a:off x="5375275" y="2638425"/>
            <a:ext cx="2078474" cy="1084580"/>
            <a:chOff x="9092" y="1838"/>
            <a:chExt cx="2755" cy="1708"/>
          </a:xfrm>
        </p:grpSpPr>
        <p:cxnSp>
          <p:nvCxnSpPr>
            <p:cNvPr id="29" name="曲线连接符 28"/>
            <p:cNvCxnSpPr/>
            <p:nvPr/>
          </p:nvCxnSpPr>
          <p:spPr>
            <a:xfrm flipV="1">
              <a:off x="9092" y="1838"/>
              <a:ext cx="2580" cy="881"/>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flipV="1">
              <a:off x="9092" y="2692"/>
              <a:ext cx="2580" cy="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a:off x="9092" y="2719"/>
              <a:ext cx="2580" cy="8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92" y="2451"/>
              <a:ext cx="2755" cy="483"/>
            </a:xfrm>
            <a:prstGeom prst="rect">
              <a:avLst/>
            </a:prstGeom>
            <a:noFill/>
          </p:spPr>
          <p:txBody>
            <a:bodyPr wrap="square">
              <a:spAutoFit/>
            </a:bodyPr>
            <a:p>
              <a:pPr algn="ct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链接</a:t>
              </a:r>
              <a:endParaRPr lang="zh-CN" altLang="en-US" sz="1400" b="1" dirty="0">
                <a:solidFill>
                  <a:srgbClr val="FF0000"/>
                </a:solidFill>
                <a:latin typeface="纤黑体" panose="02000000000000000000" charset="-122"/>
                <a:ea typeface="纤黑体" panose="02000000000000000000" charset="-122"/>
              </a:endParaRPr>
            </a:p>
          </p:txBody>
        </p:sp>
      </p:grpSp>
      <p:sp>
        <p:nvSpPr>
          <p:cNvPr id="35" name="矩形 34"/>
          <p:cNvSpPr/>
          <p:nvPr/>
        </p:nvSpPr>
        <p:spPr>
          <a:xfrm>
            <a:off x="7342505" y="4467860"/>
            <a:ext cx="1853565" cy="4908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pic>
        <p:nvPicPr>
          <p:cNvPr id="38" name="图片 37" descr="01 (106)"/>
          <p:cNvPicPr>
            <a:picLocks noChangeAspect="1"/>
          </p:cNvPicPr>
          <p:nvPr/>
        </p:nvPicPr>
        <p:blipFill>
          <a:blip r:embed="rId1"/>
          <a:stretch>
            <a:fillRect/>
          </a:stretch>
        </p:blipFill>
        <p:spPr>
          <a:xfrm>
            <a:off x="12192000" y="2638425"/>
            <a:ext cx="2331720" cy="2331720"/>
          </a:xfrm>
          <a:prstGeom prst="rect">
            <a:avLst/>
          </a:prstGeom>
        </p:spPr>
      </p:pic>
      <p:sp>
        <p:nvSpPr>
          <p:cNvPr id="16" name="矩形 15"/>
          <p:cNvSpPr/>
          <p:nvPr/>
        </p:nvSpPr>
        <p:spPr>
          <a:xfrm>
            <a:off x="4943475" y="2637155"/>
            <a:ext cx="432435" cy="108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元数据</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linds(horizontal)">
                                      <p:cBhvr>
                                        <p:cTn id="26" dur="500"/>
                                        <p:tgtEl>
                                          <p:spTgt spid="33"/>
                                        </p:tgtEl>
                                      </p:cBhvr>
                                    </p:animEffect>
                                  </p:childTnLst>
                                </p:cTn>
                              </p:par>
                              <p:par>
                                <p:cTn id="27" presetID="3" presetClass="entr" presetSubtype="1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linds(horizontal)">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linds(horizontal)">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5" grpId="1" animBg="1"/>
      <p:bldP spid="1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为什么需要数据加载</a:t>
            </a:r>
          </a:p>
        </p:txBody>
      </p:sp>
      <p:grpSp>
        <p:nvGrpSpPr>
          <p:cNvPr id="5" name="组合 4"/>
          <p:cNvGrpSpPr/>
          <p:nvPr/>
        </p:nvGrpSpPr>
        <p:grpSpPr>
          <a:xfrm>
            <a:off x="522605" y="2207895"/>
            <a:ext cx="6887845" cy="3529965"/>
            <a:chOff x="3120" y="3411"/>
            <a:chExt cx="12960" cy="5763"/>
          </a:xfrm>
        </p:grpSpPr>
        <p:sp>
          <p:nvSpPr>
            <p:cNvPr id="3" name="圆角矩形 2"/>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43" y="8624"/>
              <a:ext cx="6400" cy="550"/>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8" name="组合 7"/>
          <p:cNvGrpSpPr/>
          <p:nvPr/>
        </p:nvGrpSpPr>
        <p:grpSpPr>
          <a:xfrm>
            <a:off x="653415" y="2420620"/>
            <a:ext cx="3069590" cy="2098040"/>
            <a:chOff x="4149" y="3746"/>
            <a:chExt cx="4834" cy="3304"/>
          </a:xfrm>
        </p:grpSpPr>
        <p:sp>
          <p:nvSpPr>
            <p:cNvPr id="6" name="圆角矩形 5"/>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856" y="6325"/>
              <a:ext cx="3420" cy="725"/>
            </a:xfrm>
            <a:prstGeom prst="rect">
              <a:avLst/>
            </a:prstGeom>
            <a:noFill/>
          </p:spPr>
          <p:txBody>
            <a:bodyPr wrap="square">
              <a:spAutoFit/>
            </a:bodyPr>
            <a:p>
              <a:pPr algn="ctr" fontAlgn="auto">
                <a:spcBef>
                  <a:spcPts val="0"/>
                </a:spcBef>
                <a:spcAft>
                  <a:spcPts val="0"/>
                </a:spcAft>
              </a:pPr>
              <a:r>
                <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Hive</a:t>
              </a:r>
              <a:endPar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fontAlgn="auto">
                <a:spcBef>
                  <a:spcPts val="0"/>
                </a:spcBef>
                <a:spcAft>
                  <a:spcPts val="0"/>
                </a:spcAft>
              </a:pPr>
              <a:r>
                <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/user/hive/warehouse</a:t>
              </a:r>
              <a:endPar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grpSp>
      <p:grpSp>
        <p:nvGrpSpPr>
          <p:cNvPr id="34" name="组合 33"/>
          <p:cNvGrpSpPr/>
          <p:nvPr/>
        </p:nvGrpSpPr>
        <p:grpSpPr>
          <a:xfrm>
            <a:off x="3304540" y="2680335"/>
            <a:ext cx="2168042" cy="1084580"/>
            <a:chOff x="9092" y="1838"/>
            <a:chExt cx="2755" cy="1708"/>
          </a:xfrm>
        </p:grpSpPr>
        <p:cxnSp>
          <p:nvCxnSpPr>
            <p:cNvPr id="29" name="曲线连接符 28"/>
            <p:cNvCxnSpPr/>
            <p:nvPr/>
          </p:nvCxnSpPr>
          <p:spPr>
            <a:xfrm flipV="1">
              <a:off x="9092" y="1838"/>
              <a:ext cx="2580" cy="881"/>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flipV="1">
              <a:off x="9092" y="2692"/>
              <a:ext cx="2580" cy="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a:off x="9092" y="2719"/>
              <a:ext cx="2580" cy="8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92" y="2451"/>
              <a:ext cx="2755" cy="483"/>
            </a:xfrm>
            <a:prstGeom prst="rect">
              <a:avLst/>
            </a:prstGeom>
            <a:noFill/>
          </p:spPr>
          <p:txBody>
            <a:bodyPr wrap="square">
              <a:spAutoFit/>
            </a:bodyPr>
            <a:p>
              <a:pPr algn="ct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链接</a:t>
              </a:r>
              <a:endParaRPr lang="zh-CN" altLang="en-US" sz="1400" b="1" dirty="0">
                <a:solidFill>
                  <a:srgbClr val="FF0000"/>
                </a:solidFill>
                <a:latin typeface="纤黑体" panose="02000000000000000000" charset="-122"/>
                <a:ea typeface="纤黑体" panose="02000000000000000000" charset="-122"/>
              </a:endParaRPr>
            </a:p>
          </p:txBody>
        </p:sp>
      </p:grpSp>
      <p:sp>
        <p:nvSpPr>
          <p:cNvPr id="35" name="矩形 34"/>
          <p:cNvSpPr/>
          <p:nvPr/>
        </p:nvSpPr>
        <p:spPr>
          <a:xfrm>
            <a:off x="5361305" y="4509770"/>
            <a:ext cx="1853565" cy="4908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pic>
        <p:nvPicPr>
          <p:cNvPr id="38" name="图片 37" descr="01 (106)"/>
          <p:cNvPicPr>
            <a:picLocks noChangeAspect="1"/>
          </p:cNvPicPr>
          <p:nvPr/>
        </p:nvPicPr>
        <p:blipFill>
          <a:blip r:embed="rId1"/>
          <a:stretch>
            <a:fillRect/>
          </a:stretch>
        </p:blipFill>
        <p:spPr>
          <a:xfrm>
            <a:off x="10095230" y="3136900"/>
            <a:ext cx="1458595" cy="1458595"/>
          </a:xfrm>
          <a:prstGeom prst="rect">
            <a:avLst/>
          </a:prstGeom>
        </p:spPr>
      </p:pic>
      <p:grpSp>
        <p:nvGrpSpPr>
          <p:cNvPr id="24" name="组合 23"/>
          <p:cNvGrpSpPr/>
          <p:nvPr/>
        </p:nvGrpSpPr>
        <p:grpSpPr>
          <a:xfrm>
            <a:off x="2187575" y="3223260"/>
            <a:ext cx="4100830" cy="2041525"/>
            <a:chOff x="3445" y="5076"/>
            <a:chExt cx="6458" cy="3215"/>
          </a:xfrm>
        </p:grpSpPr>
        <p:cxnSp>
          <p:nvCxnSpPr>
            <p:cNvPr id="20" name="曲线连接符 19"/>
            <p:cNvCxnSpPr>
              <a:stCxn id="32" idx="1"/>
              <a:endCxn id="35" idx="0"/>
            </p:cNvCxnSpPr>
            <p:nvPr/>
          </p:nvCxnSpPr>
          <p:spPr>
            <a:xfrm rot="10800000" flipH="1" flipV="1">
              <a:off x="5204" y="5076"/>
              <a:ext cx="4699" cy="2026"/>
            </a:xfrm>
            <a:prstGeom prst="curvedConnector4">
              <a:avLst>
                <a:gd name="adj1" fmla="val -7980"/>
                <a:gd name="adj2" fmla="val 5597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10800000">
              <a:off x="3445" y="6391"/>
              <a:ext cx="4997" cy="1098"/>
            </a:xfrm>
            <a:prstGeom prst="curvedConnector4">
              <a:avLst>
                <a:gd name="adj1" fmla="val 43386"/>
                <a:gd name="adj2" fmla="val -63934"/>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450" y="6391"/>
              <a:ext cx="1405" cy="531"/>
            </a:xfrm>
            <a:prstGeom prst="rect">
              <a:avLst/>
            </a:prstGeom>
            <a:noFill/>
          </p:spPr>
          <p:txBody>
            <a:bodyPr wrap="square">
              <a:spAutoFit/>
            </a:bodyPr>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1</a:t>
              </a:r>
              <a:endParaRPr lang="en-US" altLang="zh-CN" sz="1600" b="1" dirty="0">
                <a:solidFill>
                  <a:srgbClr val="FF0000"/>
                </a:solidFill>
                <a:latin typeface="纤黑体" panose="02000000000000000000" charset="-122"/>
                <a:ea typeface="纤黑体" panose="02000000000000000000" charset="-122"/>
              </a:endParaRPr>
            </a:p>
          </p:txBody>
        </p:sp>
        <p:sp>
          <p:nvSpPr>
            <p:cNvPr id="23" name="文本框 22"/>
            <p:cNvSpPr txBox="1"/>
            <p:nvPr/>
          </p:nvSpPr>
          <p:spPr>
            <a:xfrm>
              <a:off x="4458" y="7760"/>
              <a:ext cx="1405" cy="531"/>
            </a:xfrm>
            <a:prstGeom prst="rect">
              <a:avLst/>
            </a:prstGeom>
            <a:noFill/>
          </p:spPr>
          <p:txBody>
            <a:bodyPr wrap="square">
              <a:spAutoFit/>
            </a:bodyPr>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2</a:t>
              </a:r>
              <a:endParaRPr lang="en-US" altLang="zh-CN" sz="1600" b="1" dirty="0">
                <a:solidFill>
                  <a:srgbClr val="FF0000"/>
                </a:solidFill>
                <a:latin typeface="纤黑体" panose="02000000000000000000" charset="-122"/>
                <a:ea typeface="纤黑体" panose="02000000000000000000" charset="-122"/>
              </a:endParaRPr>
            </a:p>
          </p:txBody>
        </p:sp>
      </p:grpSp>
      <p:sp>
        <p:nvSpPr>
          <p:cNvPr id="25" name="文本框 24"/>
          <p:cNvSpPr txBox="1"/>
          <p:nvPr/>
        </p:nvSpPr>
        <p:spPr>
          <a:xfrm>
            <a:off x="7410450" y="3266440"/>
            <a:ext cx="4064000" cy="1076325"/>
          </a:xfrm>
          <a:prstGeom prst="rect">
            <a:avLst/>
          </a:prstGeom>
          <a:noFill/>
        </p:spPr>
        <p:txBody>
          <a:bodyPr wrap="square">
            <a:spAutoFit/>
          </a:bodyPr>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链接为外部表</a:t>
            </a: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加载数据到内部表内</a:t>
            </a: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你会倾向哪一种？</a:t>
            </a: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6" name="组合 15"/>
          <p:cNvGrpSpPr/>
          <p:nvPr/>
        </p:nvGrpSpPr>
        <p:grpSpPr>
          <a:xfrm>
            <a:off x="839470" y="2576195"/>
            <a:ext cx="1736090" cy="1289685"/>
            <a:chOff x="4744" y="4132"/>
            <a:chExt cx="3644" cy="2031"/>
          </a:xfrm>
        </p:grpSpPr>
        <p:sp>
          <p:nvSpPr>
            <p:cNvPr id="17" name="矩形 16"/>
            <p:cNvSpPr/>
            <p:nvPr>
              <p:custDataLst>
                <p:tags r:id="rId2"/>
              </p:custDataLst>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内部表数据</a:t>
              </a:r>
              <a:endParaRPr lang="en-US" altLang="zh-CN"/>
            </a:p>
          </p:txBody>
        </p:sp>
        <p:sp>
          <p:nvSpPr>
            <p:cNvPr id="18" name="矩形 17"/>
            <p:cNvSpPr/>
            <p:nvPr>
              <p:custDataLst>
                <p:tags r:id="rId3"/>
              </p:custDataLst>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内部表数据</a:t>
              </a:r>
              <a:endParaRPr lang="zh-CN" altLang="en-US"/>
            </a:p>
          </p:txBody>
        </p:sp>
        <p:sp>
          <p:nvSpPr>
            <p:cNvPr id="19" name="矩形 18"/>
            <p:cNvSpPr/>
            <p:nvPr>
              <p:custDataLst>
                <p:tags r:id="rId4"/>
              </p:custDataLst>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内部表数据</a:t>
              </a:r>
              <a:endParaRPr lang="en-US" altLang="zh-CN"/>
            </a:p>
          </p:txBody>
        </p:sp>
      </p:grpSp>
      <p:sp>
        <p:nvSpPr>
          <p:cNvPr id="26" name="矩形 25"/>
          <p:cNvSpPr/>
          <p:nvPr>
            <p:custDataLst>
              <p:tags r:id="rId5"/>
            </p:custDataLst>
          </p:nvPr>
        </p:nvSpPr>
        <p:spPr>
          <a:xfrm>
            <a:off x="2855595" y="2652395"/>
            <a:ext cx="432435" cy="108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元数据</a:t>
            </a:r>
            <a:endParaRPr lang="zh-CN" altLang="en-US"/>
          </a:p>
        </p:txBody>
      </p:sp>
      <p:grpSp>
        <p:nvGrpSpPr>
          <p:cNvPr id="27" name="组合 26"/>
          <p:cNvGrpSpPr/>
          <p:nvPr/>
        </p:nvGrpSpPr>
        <p:grpSpPr>
          <a:xfrm>
            <a:off x="5351145" y="2493010"/>
            <a:ext cx="1813560" cy="1398270"/>
            <a:chOff x="11563" y="3908"/>
            <a:chExt cx="2856" cy="2202"/>
          </a:xfrm>
        </p:grpSpPr>
        <p:sp>
          <p:nvSpPr>
            <p:cNvPr id="28" name="矩形 27"/>
            <p:cNvSpPr/>
            <p:nvPr>
              <p:custDataLst>
                <p:tags r:id="rId6"/>
              </p:custDataLst>
            </p:nvPr>
          </p:nvSpPr>
          <p:spPr>
            <a:xfrm>
              <a:off x="11563" y="3908"/>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外部表数据</a:t>
              </a:r>
              <a:endParaRPr lang="zh-CN" altLang="en-US"/>
            </a:p>
          </p:txBody>
        </p:sp>
        <p:sp>
          <p:nvSpPr>
            <p:cNvPr id="36" name="矩形 35"/>
            <p:cNvSpPr/>
            <p:nvPr>
              <p:custDataLst>
                <p:tags r:id="rId7"/>
              </p:custDataLst>
            </p:nvPr>
          </p:nvSpPr>
          <p:spPr>
            <a:xfrm>
              <a:off x="11563" y="4762"/>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外部表数据</a:t>
              </a:r>
              <a:endParaRPr lang="zh-CN" altLang="en-US"/>
            </a:p>
          </p:txBody>
        </p:sp>
        <p:sp>
          <p:nvSpPr>
            <p:cNvPr id="37" name="矩形 36"/>
            <p:cNvSpPr/>
            <p:nvPr>
              <p:custDataLst>
                <p:tags r:id="rId8"/>
              </p:custDataLst>
            </p:nvPr>
          </p:nvSpPr>
          <p:spPr>
            <a:xfrm>
              <a:off x="11563" y="5616"/>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外部表数据</a:t>
              </a: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P spid="25" grpId="0"/>
      <p:bldP spid="2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nvSpPr>
        <p:spPr>
          <a:xfrm>
            <a:off x="6910705" y="2830195"/>
            <a:ext cx="2972435" cy="251777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占位符 1"/>
          <p:cNvSpPr>
            <a:spLocks noGrp="1"/>
          </p:cNvSpPr>
          <p:nvPr>
            <p:ph type="body" sz="quarter" idx="10"/>
          </p:nvPr>
        </p:nvSpPr>
        <p:spPr/>
        <p:txBody>
          <a:bodyPr/>
          <a:p>
            <a:r>
              <a:rPr lang="en-US" altLang="zh-CN"/>
              <a:t>load</a:t>
            </a:r>
            <a:r>
              <a:t>命令</a:t>
            </a:r>
            <a:r>
              <a:rPr lang="zh-CN" altLang="en-US"/>
              <a:t>注意事项</a:t>
            </a:r>
            <a:endParaRPr lang="zh-CN" altLang="en-US"/>
          </a:p>
        </p:txBody>
      </p:sp>
      <p:sp>
        <p:nvSpPr>
          <p:cNvPr id="5" name="文本占位符 4"/>
          <p:cNvSpPr/>
          <p:nvPr>
            <p:ph type="body" sz="quarter" idx="11"/>
          </p:nvPr>
        </p:nvSpPr>
        <p:spPr>
          <a:xfrm>
            <a:off x="-10698800" y="1457245"/>
            <a:ext cx="10698800" cy="4219575"/>
          </a:xfrm>
        </p:spPr>
        <p:txBody>
          <a:bodyPr/>
          <a:p>
            <a:r>
              <a:rPr lang="zh-CN" altLang="en-US"/>
              <a:t>我们使用</a:t>
            </a:r>
            <a:r>
              <a:rPr lang="en-US" altLang="zh-CN"/>
              <a:t> LOAD </a:t>
            </a:r>
            <a:r>
              <a:rPr lang="zh-CN" altLang="en-US"/>
              <a:t>语法，从外部将数据加载到</a:t>
            </a:r>
            <a:r>
              <a:rPr lang="en-US" altLang="zh-CN"/>
              <a:t>Hive</a:t>
            </a:r>
            <a:r>
              <a:rPr lang="zh-CN" altLang="en-US"/>
              <a:t>内，语法如下：</a:t>
            </a:r>
            <a:endParaRPr lang="zh-CN" altLang="en-US"/>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319020" y="2165985"/>
            <a:ext cx="3709035" cy="3529965"/>
            <a:chOff x="3120" y="3411"/>
            <a:chExt cx="12960" cy="5763"/>
          </a:xfrm>
        </p:grpSpPr>
        <p:sp>
          <p:nvSpPr>
            <p:cNvPr id="31" name="圆角矩形 30"/>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6343" y="8624"/>
              <a:ext cx="6400" cy="550"/>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3" name="组合 32"/>
          <p:cNvGrpSpPr/>
          <p:nvPr/>
        </p:nvGrpSpPr>
        <p:grpSpPr>
          <a:xfrm>
            <a:off x="2634615" y="2378710"/>
            <a:ext cx="3069590" cy="2517170"/>
            <a:chOff x="4149" y="3746"/>
            <a:chExt cx="4834" cy="2978"/>
          </a:xfrm>
        </p:grpSpPr>
        <p:sp>
          <p:nvSpPr>
            <p:cNvPr id="34" name="圆角矩形 33"/>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856" y="6325"/>
              <a:ext cx="3420" cy="399"/>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6" name="组合 35"/>
          <p:cNvGrpSpPr/>
          <p:nvPr/>
        </p:nvGrpSpPr>
        <p:grpSpPr>
          <a:xfrm>
            <a:off x="3012440" y="2554605"/>
            <a:ext cx="2313940" cy="1289685"/>
            <a:chOff x="4744" y="4132"/>
            <a:chExt cx="3644" cy="2031"/>
          </a:xfrm>
        </p:grpSpPr>
        <p:sp>
          <p:nvSpPr>
            <p:cNvPr id="37" name="矩形 36"/>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38" name="矩形 37"/>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39" name="矩形 38"/>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grpSp>
      <p:sp>
        <p:nvSpPr>
          <p:cNvPr id="50" name="矩形 49"/>
          <p:cNvSpPr/>
          <p:nvPr/>
        </p:nvSpPr>
        <p:spPr>
          <a:xfrm>
            <a:off x="3011805" y="3946525"/>
            <a:ext cx="2314575" cy="36322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49" name="矩形 48"/>
          <p:cNvSpPr/>
          <p:nvPr/>
        </p:nvSpPr>
        <p:spPr>
          <a:xfrm>
            <a:off x="7840980" y="3911600"/>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sp>
        <p:nvSpPr>
          <p:cNvPr id="6" name="文本框 5"/>
          <p:cNvSpPr txBox="1"/>
          <p:nvPr/>
        </p:nvSpPr>
        <p:spPr>
          <a:xfrm>
            <a:off x="7330440" y="5339715"/>
            <a:ext cx="2132330" cy="337185"/>
          </a:xfrm>
          <a:prstGeom prst="rect">
            <a:avLst/>
          </a:prstGeom>
          <a:noFill/>
        </p:spPr>
        <p:txBody>
          <a:bodyPr wrap="square">
            <a:spAutoFit/>
          </a:bodyPr>
          <a:p>
            <a:pPr algn="ctr" fontAlgn="auto">
              <a:spcBef>
                <a:spcPts val="0"/>
              </a:spcBef>
              <a:spcAft>
                <a:spcPts val="0"/>
              </a:spcAft>
            </a:pP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本地文件系统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7" name="矩形 6"/>
          <p:cNvSpPr/>
          <p:nvPr/>
        </p:nvSpPr>
        <p:spPr>
          <a:xfrm>
            <a:off x="7840980" y="3946525"/>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spTree>
  </p:cSld>
  <p:clrMapOvr>
    <a:masterClrMapping/>
  </p:clrMapOvr>
  <p:timing>
    <p:tnLst>
      <p:par>
        <p:cTn id="1" dur="indefinite" restart="never" nodeType="tmRoot"/>
      </p:par>
    </p:tnLst>
    <p:bldLst>
      <p:bldP spid="49"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nvSpPr>
        <p:spPr>
          <a:xfrm>
            <a:off x="6910705" y="2830195"/>
            <a:ext cx="2972435" cy="251777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占位符 1"/>
          <p:cNvSpPr>
            <a:spLocks noGrp="1"/>
          </p:cNvSpPr>
          <p:nvPr>
            <p:ph type="body" sz="quarter" idx="10"/>
          </p:nvPr>
        </p:nvSpPr>
        <p:spPr/>
        <p:txBody>
          <a:bodyPr/>
          <a:p>
            <a:r>
              <a:rPr lang="en-US" altLang="zh-CN">
                <a:sym typeface="+mn-ea"/>
              </a:rPr>
              <a:t>load</a:t>
            </a:r>
            <a:r>
              <a:rPr>
                <a:sym typeface="+mn-ea"/>
              </a:rPr>
              <a:t>命令注意事项</a:t>
            </a:r>
            <a:endParaRPr lang="zh-CN" altLang="en-US"/>
          </a:p>
        </p:txBody>
      </p:sp>
      <p:sp>
        <p:nvSpPr>
          <p:cNvPr id="5" name="文本占位符 4"/>
          <p:cNvSpPr/>
          <p:nvPr>
            <p:ph type="body" sz="quarter" idx="11"/>
          </p:nvPr>
        </p:nvSpPr>
        <p:spPr>
          <a:xfrm>
            <a:off x="-10698800" y="1457245"/>
            <a:ext cx="10698800" cy="4219575"/>
          </a:xfrm>
        </p:spPr>
        <p:txBody>
          <a:bodyPr/>
          <a:p>
            <a:r>
              <a:rPr lang="zh-CN" altLang="en-US"/>
              <a:t>我们使用</a:t>
            </a:r>
            <a:r>
              <a:rPr lang="en-US" altLang="zh-CN"/>
              <a:t> LOAD </a:t>
            </a:r>
            <a:r>
              <a:rPr lang="zh-CN" altLang="en-US"/>
              <a:t>语法，从外部将数据加载到</a:t>
            </a:r>
            <a:r>
              <a:rPr lang="en-US" altLang="zh-CN"/>
              <a:t>Hive</a:t>
            </a:r>
            <a:r>
              <a:rPr lang="zh-CN" altLang="en-US"/>
              <a:t>内，语法如下：</a:t>
            </a:r>
            <a:endParaRPr lang="zh-CN" altLang="en-US"/>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319020" y="2165985"/>
            <a:ext cx="3709035" cy="3529965"/>
            <a:chOff x="3120" y="3411"/>
            <a:chExt cx="12960" cy="5763"/>
          </a:xfrm>
        </p:grpSpPr>
        <p:sp>
          <p:nvSpPr>
            <p:cNvPr id="31" name="圆角矩形 30"/>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6343" y="8624"/>
              <a:ext cx="6400" cy="550"/>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3" name="组合 32"/>
          <p:cNvGrpSpPr/>
          <p:nvPr/>
        </p:nvGrpSpPr>
        <p:grpSpPr>
          <a:xfrm>
            <a:off x="2634615" y="2378710"/>
            <a:ext cx="3069590" cy="2517170"/>
            <a:chOff x="4149" y="3746"/>
            <a:chExt cx="4834" cy="2978"/>
          </a:xfrm>
        </p:grpSpPr>
        <p:sp>
          <p:nvSpPr>
            <p:cNvPr id="34" name="圆角矩形 33"/>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856" y="6325"/>
              <a:ext cx="3420" cy="399"/>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6" name="组合 35"/>
          <p:cNvGrpSpPr/>
          <p:nvPr/>
        </p:nvGrpSpPr>
        <p:grpSpPr>
          <a:xfrm>
            <a:off x="3012440" y="2554605"/>
            <a:ext cx="2313940" cy="1289685"/>
            <a:chOff x="4744" y="4132"/>
            <a:chExt cx="3644" cy="2031"/>
          </a:xfrm>
        </p:grpSpPr>
        <p:sp>
          <p:nvSpPr>
            <p:cNvPr id="37" name="矩形 36"/>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38" name="矩形 37"/>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39" name="矩形 38"/>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grpSp>
      <p:sp>
        <p:nvSpPr>
          <p:cNvPr id="50" name="矩形 49"/>
          <p:cNvSpPr/>
          <p:nvPr/>
        </p:nvSpPr>
        <p:spPr>
          <a:xfrm>
            <a:off x="3011805" y="3946525"/>
            <a:ext cx="2314575" cy="36322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49" name="矩形 48"/>
          <p:cNvSpPr/>
          <p:nvPr/>
        </p:nvSpPr>
        <p:spPr>
          <a:xfrm>
            <a:off x="7840980" y="3911600"/>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sp>
        <p:nvSpPr>
          <p:cNvPr id="6" name="文本框 5"/>
          <p:cNvSpPr txBox="1"/>
          <p:nvPr/>
        </p:nvSpPr>
        <p:spPr>
          <a:xfrm>
            <a:off x="7330440" y="5339715"/>
            <a:ext cx="2132330" cy="337185"/>
          </a:xfrm>
          <a:prstGeom prst="rect">
            <a:avLst/>
          </a:prstGeom>
          <a:noFill/>
        </p:spPr>
        <p:txBody>
          <a:bodyPr wrap="square">
            <a:spAutoFit/>
          </a:bodyPr>
          <a:p>
            <a:pPr algn="ctr" fontAlgn="auto">
              <a:spcBef>
                <a:spcPts val="0"/>
              </a:spcBef>
              <a:spcAft>
                <a:spcPts val="0"/>
              </a:spcAft>
            </a:pP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本地文件系统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7" name="矩形 6"/>
          <p:cNvSpPr/>
          <p:nvPr/>
        </p:nvSpPr>
        <p:spPr>
          <a:xfrm>
            <a:off x="4214495" y="3990975"/>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sp>
        <p:nvSpPr>
          <p:cNvPr id="26" name="文本框 25"/>
          <p:cNvSpPr txBox="1"/>
          <p:nvPr/>
        </p:nvSpPr>
        <p:spPr>
          <a:xfrm>
            <a:off x="6910705" y="1701800"/>
            <a:ext cx="4064000" cy="1076325"/>
          </a:xfrm>
          <a:prstGeom prst="rect">
            <a:avLst/>
          </a:prstGeom>
          <a:noFill/>
        </p:spPr>
        <p:txBody>
          <a:bodyPr wrap="square">
            <a:spAutoFit/>
          </a:bodyPr>
          <a:p>
            <a:pPr fontAlgn="auto">
              <a:spcBef>
                <a:spcPts val="0"/>
              </a:spcBef>
              <a:spcAft>
                <a:spcPts val="0"/>
              </a:spcAft>
            </a:pPr>
            <a:r>
              <a:rPr lang="en-US" altLang="zh-CN"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LOAD DATA IN LOCAL</a:t>
            </a:r>
            <a:endParaRPr lang="en-US" altLang="zh-CN"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endParaRPr lang="en-US" altLang="zh-CN"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r>
              <a:rPr lang="zh-CN" altLang="en-US"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如果数据来自本地，数据会被复制（上传）</a:t>
            </a:r>
            <a:endParaRPr lang="zh-CN" altLang="en-US"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r>
              <a:rPr lang="zh-CN" altLang="en-US"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到</a:t>
            </a:r>
            <a:r>
              <a:rPr lang="en-US" altLang="zh-CN"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Hive</a:t>
            </a:r>
            <a:r>
              <a:rPr lang="zh-CN" altLang="en-US"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存储中，</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原始数据文件保留</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4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load</a:t>
            </a:r>
            <a:r>
              <a:rPr>
                <a:sym typeface="+mn-ea"/>
              </a:rPr>
              <a:t>命令注意事项</a:t>
            </a:r>
            <a:endParaRPr lang="zh-CN" altLang="en-US"/>
          </a:p>
        </p:txBody>
      </p:sp>
      <p:sp>
        <p:nvSpPr>
          <p:cNvPr id="5" name="文本占位符 4"/>
          <p:cNvSpPr/>
          <p:nvPr>
            <p:ph type="body" sz="quarter" idx="11"/>
          </p:nvPr>
        </p:nvSpPr>
        <p:spPr>
          <a:xfrm>
            <a:off x="-10698800" y="1457245"/>
            <a:ext cx="10698800" cy="4219575"/>
          </a:xfrm>
        </p:spPr>
        <p:txBody>
          <a:bodyPr/>
          <a:p>
            <a:r>
              <a:rPr lang="zh-CN" altLang="en-US"/>
              <a:t>我们使用</a:t>
            </a:r>
            <a:r>
              <a:rPr lang="en-US" altLang="zh-CN"/>
              <a:t> LOAD </a:t>
            </a:r>
            <a:r>
              <a:rPr lang="zh-CN" altLang="en-US"/>
              <a:t>语法，从外部将数据加载到</a:t>
            </a:r>
            <a:r>
              <a:rPr lang="en-US" altLang="zh-CN"/>
              <a:t>Hive</a:t>
            </a:r>
            <a:r>
              <a:rPr lang="zh-CN" altLang="en-US"/>
              <a:t>内，语法如下：</a:t>
            </a:r>
            <a:endParaRPr lang="zh-CN" altLang="en-US"/>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981200" y="2165985"/>
            <a:ext cx="8229600" cy="3530452"/>
            <a:chOff x="3120" y="3411"/>
            <a:chExt cx="12960" cy="5764"/>
          </a:xfrm>
        </p:grpSpPr>
        <p:sp>
          <p:nvSpPr>
            <p:cNvPr id="31" name="圆角矩形 30"/>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6343" y="8624"/>
              <a:ext cx="6400" cy="551"/>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3" name="组合 32"/>
          <p:cNvGrpSpPr/>
          <p:nvPr/>
        </p:nvGrpSpPr>
        <p:grpSpPr>
          <a:xfrm>
            <a:off x="2634615" y="2378710"/>
            <a:ext cx="3069590" cy="2517170"/>
            <a:chOff x="4149" y="3746"/>
            <a:chExt cx="4834" cy="2978"/>
          </a:xfrm>
        </p:grpSpPr>
        <p:sp>
          <p:nvSpPr>
            <p:cNvPr id="34" name="圆角矩形 33"/>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856" y="6325"/>
              <a:ext cx="3420" cy="399"/>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6" name="组合 35"/>
          <p:cNvGrpSpPr/>
          <p:nvPr/>
        </p:nvGrpSpPr>
        <p:grpSpPr>
          <a:xfrm>
            <a:off x="3012440" y="2554605"/>
            <a:ext cx="2313940" cy="1289685"/>
            <a:chOff x="4744" y="4132"/>
            <a:chExt cx="3644" cy="2031"/>
          </a:xfrm>
        </p:grpSpPr>
        <p:sp>
          <p:nvSpPr>
            <p:cNvPr id="37" name="矩形 36"/>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38" name="矩形 37"/>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39" name="矩形 38"/>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grpSp>
      <p:sp>
        <p:nvSpPr>
          <p:cNvPr id="50" name="矩形 49"/>
          <p:cNvSpPr/>
          <p:nvPr/>
        </p:nvSpPr>
        <p:spPr>
          <a:xfrm>
            <a:off x="3011805" y="3946525"/>
            <a:ext cx="2314575" cy="36322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49" name="矩形 48"/>
          <p:cNvSpPr/>
          <p:nvPr/>
        </p:nvSpPr>
        <p:spPr>
          <a:xfrm>
            <a:off x="7303135" y="3419475"/>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spTree>
  </p:cSld>
  <p:clrMapOvr>
    <a:masterClrMapping/>
  </p:clrMapOvr>
  <p:timing>
    <p:tnLst>
      <p:par>
        <p:cTn id="1" dur="indefinite" restart="never" nodeType="tmRoot"/>
      </p:par>
    </p:tnLst>
    <p:bldLst>
      <p:bldP spid="4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数据库操作</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zh-CN" altLang="en-US"/>
              <a:t>创建数据库并指定hdfs存储位置</a:t>
            </a:r>
            <a:endParaRPr lang="zh-CN" altLang="en-US"/>
          </a:p>
          <a:p>
            <a:pPr>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create database myhive2 location '/myhive2';</a:t>
            </a:r>
            <a:endParaRPr lang="zh-CN" altLang="en-US">
              <a:solidFill>
                <a:schemeClr val="accent6">
                  <a:lumMod val="50000"/>
                </a:schemeClr>
              </a:solidFill>
              <a:latin typeface="Consolas" panose="020B0609020204030204" charset="0"/>
              <a:cs typeface="Consolas" panose="020B0609020204030204" charset="0"/>
            </a:endParaRPr>
          </a:p>
          <a:p>
            <a:pPr>
              <a:buFont typeface="Arial" panose="020B0604020202020204" pitchFamily="34" charset="0"/>
            </a:pPr>
            <a:r>
              <a:rPr lang="zh-CN" altLang="en-US"/>
              <a:t>使用</a:t>
            </a:r>
            <a:r>
              <a:rPr lang="en-US" altLang="zh-CN"/>
              <a:t>location</a:t>
            </a:r>
            <a:r>
              <a:rPr lang="zh-CN" altLang="en-US"/>
              <a:t>关键字，可以指定数据库在</a:t>
            </a:r>
            <a:r>
              <a:rPr lang="en-US" altLang="zh-CN"/>
              <a:t>HDFS</a:t>
            </a:r>
            <a:r>
              <a:rPr lang="zh-CN" altLang="en-US"/>
              <a:t>的存储路径。</a:t>
            </a:r>
            <a:endParaRPr lang="zh-CN" altLang="en-US"/>
          </a:p>
          <a:p>
            <a:pPr marL="285750" indent="-285750">
              <a:buFont typeface="Arial" panose="020B0604020202020204" pitchFamily="34" charset="0"/>
              <a:buChar char="•"/>
            </a:pPr>
            <a:r>
              <a:rPr lang="zh-CN" altLang="en-US"/>
              <a:t>删除一个空数据库，如果数据库下面有数据表，那么就会报错</a:t>
            </a:r>
            <a:endParaRPr lang="zh-CN" altLang="en-US"/>
          </a:p>
          <a:p>
            <a:pPr algn="l">
              <a:buClrTx/>
              <a:buSzTx/>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drop  database  myhive;</a:t>
            </a:r>
            <a:endParaRPr lang="zh-CN" altLang="en-US">
              <a:solidFill>
                <a:schemeClr val="accent6">
                  <a:lumMod val="50000"/>
                </a:schemeClr>
              </a:solidFill>
              <a:latin typeface="Consolas" panose="020B0609020204030204" charset="0"/>
              <a:cs typeface="Consolas" panose="020B0609020204030204" charset="0"/>
            </a:endParaRPr>
          </a:p>
          <a:p>
            <a:pPr marL="285750" indent="-285750">
              <a:buFont typeface="Arial" panose="020B0604020202020204" pitchFamily="34" charset="0"/>
              <a:buChar char="•"/>
            </a:pPr>
            <a:r>
              <a:rPr lang="zh-CN" altLang="en-US"/>
              <a:t>强制删除数据库，包含数据库下面的表一起删除</a:t>
            </a:r>
            <a:endParaRPr lang="zh-CN" altLang="en-US"/>
          </a:p>
          <a:p>
            <a:pPr algn="l">
              <a:buClrTx/>
              <a:buSzTx/>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drop  database  myhive2  cascade; </a:t>
            </a:r>
            <a:endParaRPr lang="zh-CN" altLang="en-US">
              <a:solidFill>
                <a:schemeClr val="accent6">
                  <a:lumMod val="50000"/>
                </a:schemeClr>
              </a:solidFill>
              <a:latin typeface="Consolas" panose="020B0609020204030204" charset="0"/>
              <a:cs typeface="Consolas" panose="020B060902020403020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load</a:t>
            </a:r>
            <a:r>
              <a:rPr>
                <a:sym typeface="+mn-ea"/>
              </a:rPr>
              <a:t>命令注意事项</a:t>
            </a:r>
            <a:endParaRPr lang="zh-CN" altLang="en-US"/>
          </a:p>
        </p:txBody>
      </p:sp>
      <p:sp>
        <p:nvSpPr>
          <p:cNvPr id="5" name="文本占位符 4"/>
          <p:cNvSpPr/>
          <p:nvPr>
            <p:ph type="body" sz="quarter" idx="11"/>
          </p:nvPr>
        </p:nvSpPr>
        <p:spPr>
          <a:xfrm>
            <a:off x="-10698800" y="1457245"/>
            <a:ext cx="10698800" cy="4219575"/>
          </a:xfrm>
        </p:spPr>
        <p:txBody>
          <a:bodyPr/>
          <a:p>
            <a:r>
              <a:rPr lang="zh-CN" altLang="en-US"/>
              <a:t>我们使用</a:t>
            </a:r>
            <a:r>
              <a:rPr lang="en-US" altLang="zh-CN"/>
              <a:t> LOAD </a:t>
            </a:r>
            <a:r>
              <a:rPr lang="zh-CN" altLang="en-US"/>
              <a:t>语法，从外部将数据加载到</a:t>
            </a:r>
            <a:r>
              <a:rPr lang="en-US" altLang="zh-CN"/>
              <a:t>Hive</a:t>
            </a:r>
            <a:r>
              <a:rPr lang="zh-CN" altLang="en-US"/>
              <a:t>内，语法如下：</a:t>
            </a:r>
            <a:endParaRPr lang="zh-CN" altLang="en-US"/>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endParaRPr lang="zh-CN" altLang="en-US" sz="1600" b="1" dirty="0">
                <a:solidFill>
                  <a:schemeClr val="tx1">
                    <a:lumMod val="95000"/>
                    <a:lumOff val="5000"/>
                  </a:schemeClr>
                </a:solidFill>
                <a:latin typeface="纤黑体" panose="02000000000000000000" charset="-122"/>
                <a:ea typeface="纤黑体" panose="02000000000000000000" charset="-122"/>
              </a:endParaRP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981200" y="2165985"/>
            <a:ext cx="8229600" cy="3530452"/>
            <a:chOff x="3120" y="3411"/>
            <a:chExt cx="12960" cy="5764"/>
          </a:xfrm>
        </p:grpSpPr>
        <p:sp>
          <p:nvSpPr>
            <p:cNvPr id="31" name="圆角矩形 30"/>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6343" y="8624"/>
              <a:ext cx="6400" cy="551"/>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3" name="组合 32"/>
          <p:cNvGrpSpPr/>
          <p:nvPr/>
        </p:nvGrpSpPr>
        <p:grpSpPr>
          <a:xfrm>
            <a:off x="2634615" y="2378710"/>
            <a:ext cx="3069590" cy="2517170"/>
            <a:chOff x="4149" y="3746"/>
            <a:chExt cx="4834" cy="2978"/>
          </a:xfrm>
        </p:grpSpPr>
        <p:sp>
          <p:nvSpPr>
            <p:cNvPr id="34" name="圆角矩形 33"/>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856" y="6325"/>
              <a:ext cx="3420" cy="399"/>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6" name="组合 35"/>
          <p:cNvGrpSpPr/>
          <p:nvPr/>
        </p:nvGrpSpPr>
        <p:grpSpPr>
          <a:xfrm>
            <a:off x="3012440" y="2554605"/>
            <a:ext cx="2313940" cy="1289685"/>
            <a:chOff x="4744" y="4132"/>
            <a:chExt cx="3644" cy="2031"/>
          </a:xfrm>
        </p:grpSpPr>
        <p:sp>
          <p:nvSpPr>
            <p:cNvPr id="37" name="矩形 36"/>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38" name="矩形 37"/>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39" name="矩形 38"/>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grpSp>
      <p:sp>
        <p:nvSpPr>
          <p:cNvPr id="50" name="矩形 49"/>
          <p:cNvSpPr/>
          <p:nvPr/>
        </p:nvSpPr>
        <p:spPr>
          <a:xfrm>
            <a:off x="3011805" y="3946525"/>
            <a:ext cx="2314575" cy="36322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内部表</a:t>
            </a:r>
            <a:endParaRPr lang="en-US" altLang="zh-CN"/>
          </a:p>
        </p:txBody>
      </p:sp>
      <p:sp>
        <p:nvSpPr>
          <p:cNvPr id="49" name="矩形 48"/>
          <p:cNvSpPr/>
          <p:nvPr/>
        </p:nvSpPr>
        <p:spPr>
          <a:xfrm>
            <a:off x="4143375" y="3990975"/>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sp>
        <p:nvSpPr>
          <p:cNvPr id="3" name="文本框 2"/>
          <p:cNvSpPr txBox="1"/>
          <p:nvPr/>
        </p:nvSpPr>
        <p:spPr>
          <a:xfrm>
            <a:off x="5871845" y="3152140"/>
            <a:ext cx="4338955" cy="1076325"/>
          </a:xfrm>
          <a:prstGeom prst="rect">
            <a:avLst/>
          </a:prstGeom>
          <a:noFill/>
        </p:spPr>
        <p:txBody>
          <a:bodyPr wrap="square">
            <a:spAutoFit/>
          </a:bodyPr>
          <a:p>
            <a:pPr algn="l" fontAlgn="auto">
              <a:spcBef>
                <a:spcPts val="0"/>
              </a:spcBef>
              <a:spcAft>
                <a:spcPts val="0"/>
              </a:spcAft>
            </a:pPr>
            <a:r>
              <a:rPr lang="en-US" altLang="zh-CN" sz="1600" b="1" dirty="0">
                <a:solidFill>
                  <a:schemeClr val="tx1">
                    <a:lumMod val="85000"/>
                    <a:lumOff val="15000"/>
                  </a:schemeClr>
                </a:solidFill>
                <a:latin typeface="纤黑体" panose="02000000000000000000" charset="-122"/>
                <a:ea typeface="纤黑体" panose="02000000000000000000" charset="-122"/>
              </a:rPr>
              <a:t>LOAD DATA IN HDFS</a:t>
            </a:r>
            <a:endParaRPr lang="en-US" altLang="zh-CN" sz="1600" b="1" dirty="0">
              <a:solidFill>
                <a:schemeClr val="tx1">
                  <a:lumMod val="85000"/>
                  <a:lumOff val="15000"/>
                </a:schemeClr>
              </a:solidFill>
              <a:latin typeface="纤黑体" panose="02000000000000000000" charset="-122"/>
              <a:ea typeface="纤黑体" panose="02000000000000000000" charset="-122"/>
            </a:endParaRPr>
          </a:p>
          <a:p>
            <a:pPr algn="l" fontAlgn="auto">
              <a:spcBef>
                <a:spcPts val="0"/>
              </a:spcBef>
              <a:spcAft>
                <a:spcPts val="0"/>
              </a:spcAft>
            </a:pPr>
            <a:endParaRPr lang="en-US" altLang="zh-CN" sz="1600" b="1" dirty="0">
              <a:solidFill>
                <a:schemeClr val="tx1">
                  <a:lumMod val="85000"/>
                  <a:lumOff val="1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85000"/>
                    <a:lumOff val="15000"/>
                  </a:schemeClr>
                </a:solidFill>
                <a:latin typeface="纤黑体" panose="02000000000000000000" charset="-122"/>
                <a:ea typeface="纤黑体" panose="02000000000000000000" charset="-122"/>
              </a:rPr>
              <a:t>如果数据来自</a:t>
            </a:r>
            <a:r>
              <a:rPr lang="en-US" altLang="zh-CN" sz="1600" b="1" dirty="0">
                <a:solidFill>
                  <a:schemeClr val="tx1">
                    <a:lumMod val="85000"/>
                    <a:lumOff val="15000"/>
                  </a:schemeClr>
                </a:solidFill>
                <a:latin typeface="纤黑体" panose="02000000000000000000" charset="-122"/>
                <a:ea typeface="纤黑体" panose="02000000000000000000" charset="-122"/>
              </a:rPr>
              <a:t>HDFS</a:t>
            </a:r>
            <a:r>
              <a:rPr lang="zh-CN" altLang="en-US" sz="1600" b="1" dirty="0">
                <a:solidFill>
                  <a:schemeClr val="tx1">
                    <a:lumMod val="85000"/>
                    <a:lumOff val="15000"/>
                  </a:schemeClr>
                </a:solidFill>
                <a:latin typeface="纤黑体" panose="02000000000000000000" charset="-122"/>
                <a:ea typeface="纤黑体" panose="02000000000000000000" charset="-122"/>
              </a:rPr>
              <a:t>，将会</a:t>
            </a:r>
            <a:r>
              <a:rPr lang="zh-CN" sz="1600" b="1" dirty="0">
                <a:solidFill>
                  <a:schemeClr val="tx1">
                    <a:lumMod val="85000"/>
                    <a:lumOff val="15000"/>
                  </a:schemeClr>
                </a:solidFill>
                <a:latin typeface="纤黑体" panose="02000000000000000000" charset="-122"/>
                <a:ea typeface="纤黑体" panose="02000000000000000000" charset="-122"/>
              </a:rPr>
              <a:t>移动数据文件</a:t>
            </a:r>
            <a:endParaRPr lang="zh-CN" sz="1600" b="1" dirty="0">
              <a:solidFill>
                <a:schemeClr val="tx1">
                  <a:lumMod val="85000"/>
                  <a:lumOff val="15000"/>
                </a:schemeClr>
              </a:solidFill>
              <a:latin typeface="纤黑体" panose="02000000000000000000" charset="-122"/>
              <a:ea typeface="纤黑体" panose="02000000000000000000" charset="-122"/>
            </a:endParaRPr>
          </a:p>
          <a:p>
            <a:pPr algn="l" fontAlgn="auto">
              <a:spcBef>
                <a:spcPts val="0"/>
              </a:spcBef>
              <a:spcAft>
                <a:spcPts val="0"/>
              </a:spcAft>
            </a:pPr>
            <a:r>
              <a:rPr lang="zh-CN" sz="1600" b="1" dirty="0">
                <a:solidFill>
                  <a:srgbClr val="FF0000"/>
                </a:solidFill>
                <a:latin typeface="纤黑体" panose="02000000000000000000" charset="-122"/>
                <a:ea typeface="纤黑体" panose="02000000000000000000" charset="-122"/>
              </a:rPr>
              <a:t>原始数据文件在加载后就不存在了</a:t>
            </a:r>
            <a:endParaRPr lang="zh-CN" sz="1600" b="1" dirty="0">
              <a:solidFill>
                <a:srgbClr val="FF0000"/>
              </a:solidFill>
              <a:latin typeface="纤黑体" panose="02000000000000000000" charset="-122"/>
              <a:ea typeface="纤黑体" panose="020000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49"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为什么需要数据加载</a:t>
            </a:r>
          </a:p>
        </p:txBody>
      </p:sp>
      <p:grpSp>
        <p:nvGrpSpPr>
          <p:cNvPr id="5" name="组合 4"/>
          <p:cNvGrpSpPr/>
          <p:nvPr/>
        </p:nvGrpSpPr>
        <p:grpSpPr>
          <a:xfrm>
            <a:off x="-11229975" y="1832610"/>
            <a:ext cx="6887845" cy="3529965"/>
            <a:chOff x="3120" y="3411"/>
            <a:chExt cx="12960" cy="5763"/>
          </a:xfrm>
        </p:grpSpPr>
        <p:sp>
          <p:nvSpPr>
            <p:cNvPr id="3" name="圆角矩形 2"/>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43" y="8624"/>
              <a:ext cx="6400" cy="550"/>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8" name="组合 7"/>
          <p:cNvGrpSpPr/>
          <p:nvPr/>
        </p:nvGrpSpPr>
        <p:grpSpPr>
          <a:xfrm>
            <a:off x="-11099165" y="2045335"/>
            <a:ext cx="3069590" cy="1974850"/>
            <a:chOff x="4149" y="3746"/>
            <a:chExt cx="4834" cy="3110"/>
          </a:xfrm>
        </p:grpSpPr>
        <p:sp>
          <p:nvSpPr>
            <p:cNvPr id="6" name="圆角矩形 5"/>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856" y="6325"/>
              <a:ext cx="3420" cy="531"/>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2" name="组合 11"/>
          <p:cNvGrpSpPr/>
          <p:nvPr/>
        </p:nvGrpSpPr>
        <p:grpSpPr>
          <a:xfrm>
            <a:off x="-10721340" y="2221230"/>
            <a:ext cx="2313940" cy="1289685"/>
            <a:chOff x="4744" y="4132"/>
            <a:chExt cx="3644" cy="2031"/>
          </a:xfrm>
        </p:grpSpPr>
        <p:sp>
          <p:nvSpPr>
            <p:cNvPr id="9" name="矩形 8"/>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内部表</a:t>
              </a:r>
              <a:r>
                <a:rPr lang="en-US" altLang="zh-CN"/>
                <a:t>1</a:t>
              </a:r>
              <a:endParaRPr lang="en-US" altLang="zh-CN"/>
            </a:p>
          </p:txBody>
        </p:sp>
        <p:sp>
          <p:nvSpPr>
            <p:cNvPr id="10" name="矩形 9"/>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内部表</a:t>
              </a:r>
              <a:r>
                <a:rPr lang="en-US" altLang="zh-CN"/>
                <a:t>2</a:t>
              </a:r>
              <a:endParaRPr lang="en-US" altLang="zh-CN"/>
            </a:p>
          </p:txBody>
        </p:sp>
        <p:sp>
          <p:nvSpPr>
            <p:cNvPr id="11" name="矩形 10"/>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内部表</a:t>
              </a:r>
              <a:r>
                <a:rPr lang="en-US" altLang="zh-CN"/>
                <a:t>3</a:t>
              </a:r>
              <a:endParaRPr lang="en-US" altLang="zh-CN"/>
            </a:p>
          </p:txBody>
        </p:sp>
      </p:grpSp>
      <p:grpSp>
        <p:nvGrpSpPr>
          <p:cNvPr id="33" name="组合 32"/>
          <p:cNvGrpSpPr/>
          <p:nvPr/>
        </p:nvGrpSpPr>
        <p:grpSpPr>
          <a:xfrm>
            <a:off x="-6391275" y="2148205"/>
            <a:ext cx="1813560" cy="1398270"/>
            <a:chOff x="11563" y="3908"/>
            <a:chExt cx="2856" cy="2202"/>
          </a:xfrm>
        </p:grpSpPr>
        <p:sp>
          <p:nvSpPr>
            <p:cNvPr id="13" name="矩形 12"/>
            <p:cNvSpPr/>
            <p:nvPr/>
          </p:nvSpPr>
          <p:spPr>
            <a:xfrm>
              <a:off x="11563" y="3908"/>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外部表</a:t>
              </a:r>
              <a:endParaRPr lang="zh-CN" altLang="en-US"/>
            </a:p>
          </p:txBody>
        </p:sp>
        <p:sp>
          <p:nvSpPr>
            <p:cNvPr id="14" name="矩形 13"/>
            <p:cNvSpPr/>
            <p:nvPr/>
          </p:nvSpPr>
          <p:spPr>
            <a:xfrm>
              <a:off x="11563" y="4762"/>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外部表</a:t>
              </a:r>
              <a:endParaRPr lang="zh-CN" altLang="en-US"/>
            </a:p>
          </p:txBody>
        </p:sp>
        <p:sp>
          <p:nvSpPr>
            <p:cNvPr id="15" name="矩形 14"/>
            <p:cNvSpPr/>
            <p:nvPr/>
          </p:nvSpPr>
          <p:spPr>
            <a:xfrm>
              <a:off x="11563" y="5616"/>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外部表</a:t>
              </a:r>
              <a:endParaRPr lang="zh-CN" altLang="en-US"/>
            </a:p>
          </p:txBody>
        </p:sp>
      </p:grpSp>
      <p:grpSp>
        <p:nvGrpSpPr>
          <p:cNvPr id="34" name="组合 33"/>
          <p:cNvGrpSpPr/>
          <p:nvPr/>
        </p:nvGrpSpPr>
        <p:grpSpPr>
          <a:xfrm>
            <a:off x="-8029575" y="2305050"/>
            <a:ext cx="1748790" cy="1083945"/>
            <a:chOff x="9092" y="1838"/>
            <a:chExt cx="2754" cy="1707"/>
          </a:xfrm>
        </p:grpSpPr>
        <p:cxnSp>
          <p:nvCxnSpPr>
            <p:cNvPr id="29" name="曲线连接符 28"/>
            <p:cNvCxnSpPr/>
            <p:nvPr/>
          </p:nvCxnSpPr>
          <p:spPr>
            <a:xfrm flipV="1">
              <a:off x="9092" y="1838"/>
              <a:ext cx="2580" cy="881"/>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flipV="1">
              <a:off x="9092" y="2692"/>
              <a:ext cx="2580" cy="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a:off x="9092" y="2719"/>
              <a:ext cx="2580" cy="8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92" y="2451"/>
              <a:ext cx="2755" cy="483"/>
            </a:xfrm>
            <a:prstGeom prst="rect">
              <a:avLst/>
            </a:prstGeom>
            <a:noFill/>
          </p:spPr>
          <p:txBody>
            <a:bodyPr wrap="square">
              <a:spAutoFit/>
            </a:bodyPr>
            <a:p>
              <a:pPr algn="ct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链接</a:t>
              </a:r>
              <a:endParaRPr lang="zh-CN" altLang="en-US" sz="1400" b="1" dirty="0">
                <a:solidFill>
                  <a:srgbClr val="FF0000"/>
                </a:solidFill>
                <a:latin typeface="纤黑体" panose="02000000000000000000" charset="-122"/>
                <a:ea typeface="纤黑体" panose="02000000000000000000" charset="-122"/>
              </a:endParaRPr>
            </a:p>
          </p:txBody>
        </p:sp>
      </p:grpSp>
      <p:sp>
        <p:nvSpPr>
          <p:cNvPr id="35" name="矩形 34"/>
          <p:cNvSpPr/>
          <p:nvPr/>
        </p:nvSpPr>
        <p:spPr>
          <a:xfrm>
            <a:off x="-6391275" y="4134485"/>
            <a:ext cx="1853565" cy="4908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pic>
        <p:nvPicPr>
          <p:cNvPr id="38" name="图片 37" descr="01 (106)"/>
          <p:cNvPicPr>
            <a:picLocks noChangeAspect="1"/>
          </p:cNvPicPr>
          <p:nvPr/>
        </p:nvPicPr>
        <p:blipFill>
          <a:blip r:embed="rId1"/>
          <a:stretch>
            <a:fillRect/>
          </a:stretch>
        </p:blipFill>
        <p:spPr>
          <a:xfrm>
            <a:off x="-1657350" y="2761615"/>
            <a:ext cx="1458595" cy="1458595"/>
          </a:xfrm>
          <a:prstGeom prst="rect">
            <a:avLst/>
          </a:prstGeom>
        </p:spPr>
      </p:pic>
      <p:grpSp>
        <p:nvGrpSpPr>
          <p:cNvPr id="24" name="组合 23"/>
          <p:cNvGrpSpPr/>
          <p:nvPr/>
        </p:nvGrpSpPr>
        <p:grpSpPr>
          <a:xfrm>
            <a:off x="-9565005" y="2720340"/>
            <a:ext cx="4005580" cy="2169160"/>
            <a:chOff x="3445" y="4875"/>
            <a:chExt cx="6308" cy="3416"/>
          </a:xfrm>
        </p:grpSpPr>
        <p:cxnSp>
          <p:nvCxnSpPr>
            <p:cNvPr id="20" name="曲线连接符 19"/>
            <p:cNvCxnSpPr>
              <a:stCxn id="32" idx="1"/>
              <a:endCxn id="35" idx="0"/>
            </p:cNvCxnSpPr>
            <p:nvPr/>
          </p:nvCxnSpPr>
          <p:spPr>
            <a:xfrm rot="10800000" flipH="1" flipV="1">
              <a:off x="5713" y="4875"/>
              <a:ext cx="4040" cy="2026"/>
            </a:xfrm>
            <a:prstGeom prst="curvedConnector4">
              <a:avLst>
                <a:gd name="adj1" fmla="val -9282"/>
                <a:gd name="adj2" fmla="val 5597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10800000">
              <a:off x="3445" y="6391"/>
              <a:ext cx="4997" cy="1098"/>
            </a:xfrm>
            <a:prstGeom prst="curvedConnector4">
              <a:avLst>
                <a:gd name="adj1" fmla="val 43386"/>
                <a:gd name="adj2" fmla="val -63934"/>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450" y="6391"/>
              <a:ext cx="1405" cy="531"/>
            </a:xfrm>
            <a:prstGeom prst="rect">
              <a:avLst/>
            </a:prstGeom>
            <a:noFill/>
          </p:spPr>
          <p:txBody>
            <a:bodyPr wrap="square">
              <a:spAutoFit/>
            </a:bodyPr>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1</a:t>
              </a:r>
              <a:endParaRPr lang="en-US" altLang="zh-CN" sz="1600" b="1" dirty="0">
                <a:solidFill>
                  <a:srgbClr val="FF0000"/>
                </a:solidFill>
                <a:latin typeface="纤黑体" panose="02000000000000000000" charset="-122"/>
                <a:ea typeface="纤黑体" panose="02000000000000000000" charset="-122"/>
              </a:endParaRPr>
            </a:p>
          </p:txBody>
        </p:sp>
        <p:sp>
          <p:nvSpPr>
            <p:cNvPr id="23" name="文本框 22"/>
            <p:cNvSpPr txBox="1"/>
            <p:nvPr/>
          </p:nvSpPr>
          <p:spPr>
            <a:xfrm>
              <a:off x="4458" y="7760"/>
              <a:ext cx="1405" cy="531"/>
            </a:xfrm>
            <a:prstGeom prst="rect">
              <a:avLst/>
            </a:prstGeom>
            <a:noFill/>
          </p:spPr>
          <p:txBody>
            <a:bodyPr wrap="square">
              <a:spAutoFit/>
            </a:bodyPr>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2</a:t>
              </a:r>
              <a:endParaRPr lang="en-US" altLang="zh-CN" sz="1600" b="1" dirty="0">
                <a:solidFill>
                  <a:srgbClr val="FF0000"/>
                </a:solidFill>
                <a:latin typeface="纤黑体" panose="02000000000000000000" charset="-122"/>
                <a:ea typeface="纤黑体" panose="02000000000000000000" charset="-122"/>
              </a:endParaRPr>
            </a:p>
          </p:txBody>
        </p:sp>
      </p:grpSp>
      <p:sp>
        <p:nvSpPr>
          <p:cNvPr id="25" name="文本框 24"/>
          <p:cNvSpPr txBox="1"/>
          <p:nvPr/>
        </p:nvSpPr>
        <p:spPr>
          <a:xfrm>
            <a:off x="-4342130" y="2891155"/>
            <a:ext cx="4064000" cy="1076325"/>
          </a:xfrm>
          <a:prstGeom prst="rect">
            <a:avLst/>
          </a:prstGeom>
          <a:noFill/>
        </p:spPr>
        <p:txBody>
          <a:bodyPr wrap="square">
            <a:spAutoFit/>
          </a:bodyPr>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链接为外部表</a:t>
            </a: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加载到</a:t>
            </a: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内，成为内部表</a:t>
            </a: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你会倾向哪一种？</a:t>
            </a: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6" name="图片 15" descr="01 (99)"/>
          <p:cNvPicPr>
            <a:picLocks noChangeAspect="1"/>
          </p:cNvPicPr>
          <p:nvPr/>
        </p:nvPicPr>
        <p:blipFill>
          <a:blip r:embed="rId2"/>
          <a:stretch>
            <a:fillRect/>
          </a:stretch>
        </p:blipFill>
        <p:spPr>
          <a:xfrm>
            <a:off x="489585" y="1244600"/>
            <a:ext cx="2120900" cy="2120900"/>
          </a:xfrm>
          <a:prstGeom prst="rect">
            <a:avLst/>
          </a:prstGeom>
        </p:spPr>
      </p:pic>
      <p:sp>
        <p:nvSpPr>
          <p:cNvPr id="17" name="文本框 16"/>
          <p:cNvSpPr txBox="1"/>
          <p:nvPr/>
        </p:nvSpPr>
        <p:spPr>
          <a:xfrm>
            <a:off x="2430780" y="2305050"/>
            <a:ext cx="7776845" cy="521970"/>
          </a:xfrm>
          <a:prstGeom prst="rect">
            <a:avLst/>
          </a:prstGeom>
          <a:noFill/>
        </p:spPr>
        <p:txBody>
          <a:bodyPr wrap="square">
            <a:spAutoFit/>
          </a:bodyPr>
          <a:p>
            <a:pPr fontAlgn="auto">
              <a:spcBef>
                <a:spcPts val="0"/>
              </a:spcBef>
              <a:spcAft>
                <a:spcPts val="0"/>
              </a:spcAft>
            </a:pPr>
            <a:r>
              <a:rPr lang="zh-CN" altLang="en-US" sz="2000" dirty="0">
                <a:solidFill>
                  <a:srgbClr val="FF0000"/>
                </a:solidFill>
                <a:latin typeface="阿里巴巴普惠体" panose="00020600040101010101" pitchFamily="18" charset="-122"/>
                <a:ea typeface="阿里巴巴普惠体" panose="00020600040101010101" pitchFamily="18" charset="-122"/>
              </a:rPr>
              <a:t>两种方式均可以，但</a:t>
            </a:r>
            <a:r>
              <a:rPr lang="zh-CN" altLang="en-US" sz="2800" dirty="0">
                <a:solidFill>
                  <a:srgbClr val="FF0000"/>
                </a:solidFill>
                <a:latin typeface="阿里巴巴普惠体" panose="00020600040101010101" pitchFamily="18" charset="-122"/>
                <a:ea typeface="阿里巴巴普惠体" panose="00020600040101010101" pitchFamily="18" charset="-122"/>
              </a:rPr>
              <a:t>推荐选择加载数据到内部表内</a:t>
            </a:r>
            <a:endParaRPr lang="zh-CN" altLang="en-US" sz="2800" dirty="0">
              <a:solidFill>
                <a:srgbClr val="FF0000"/>
              </a:solidFill>
              <a:latin typeface="阿里巴巴普惠体" panose="00020600040101010101" pitchFamily="18" charset="-122"/>
              <a:ea typeface="阿里巴巴普惠体" panose="00020600040101010101" pitchFamily="18" charset="-122"/>
            </a:endParaRPr>
          </a:p>
        </p:txBody>
      </p:sp>
      <p:sp>
        <p:nvSpPr>
          <p:cNvPr id="18" name="文本框 17"/>
          <p:cNvSpPr txBox="1"/>
          <p:nvPr/>
        </p:nvSpPr>
        <p:spPr>
          <a:xfrm>
            <a:off x="939165" y="3683000"/>
            <a:ext cx="10330815" cy="337185"/>
          </a:xfrm>
          <a:prstGeom prst="rect">
            <a:avLst/>
          </a:prstGeom>
          <a:noFill/>
        </p:spPr>
        <p:txBody>
          <a:bodyPr wrap="square">
            <a:spAutoFit/>
          </a:bodyPr>
          <a:p>
            <a:pPr marL="285750" indent="-285750" fontAlgn="auto">
              <a:spcBef>
                <a:spcPts val="0"/>
              </a:spcBef>
              <a:spcAft>
                <a:spcPts val="0"/>
              </a:spcAft>
              <a:buFont typeface="Wingdings" panose="05000000000000000000" charset="0"/>
              <a:buChar char="Ø"/>
            </a:pPr>
            <a:r>
              <a:rPr lang="zh-CN" altLang="en-US" sz="1600" b="1" dirty="0">
                <a:solidFill>
                  <a:schemeClr val="tx1">
                    <a:lumMod val="65000"/>
                    <a:lumOff val="35000"/>
                  </a:schemeClr>
                </a:solidFill>
                <a:latin typeface="纤黑体" panose="02000000000000000000" charset="-122"/>
                <a:ea typeface="纤黑体" panose="02000000000000000000" charset="-122"/>
              </a:rPr>
              <a:t>外部表就像企业的外聘顾问一样，并非正式成员，在设计上只是</a:t>
            </a:r>
            <a:r>
              <a:rPr lang="zh-CN" altLang="en-US" sz="1600" b="1" dirty="0">
                <a:solidFill>
                  <a:srgbClr val="FF0000"/>
                </a:solidFill>
                <a:latin typeface="纤黑体" panose="02000000000000000000" charset="-122"/>
                <a:ea typeface="纤黑体" panose="02000000000000000000" charset="-122"/>
              </a:rPr>
              <a:t>临时工</a:t>
            </a:r>
            <a:r>
              <a:rPr lang="zh-CN" altLang="en-US" sz="1600" b="1" dirty="0">
                <a:solidFill>
                  <a:schemeClr val="tx1">
                    <a:lumMod val="65000"/>
                    <a:lumOff val="35000"/>
                  </a:schemeClr>
                </a:solidFill>
                <a:latin typeface="纤黑体" panose="02000000000000000000" charset="-122"/>
                <a:ea typeface="纤黑体" panose="02000000000000000000" charset="-122"/>
              </a:rPr>
              <a:t>，一般用于中转数据或临时使用。</a:t>
            </a:r>
            <a:endParaRPr lang="zh-CN" altLang="en-US" sz="1600" b="1" dirty="0">
              <a:solidFill>
                <a:schemeClr val="tx1">
                  <a:lumMod val="65000"/>
                  <a:lumOff val="35000"/>
                </a:schemeClr>
              </a:solidFill>
              <a:latin typeface="纤黑体" panose="02000000000000000000" charset="-122"/>
              <a:ea typeface="纤黑体" panose="02000000000000000000" charset="-122"/>
            </a:endParaRPr>
          </a:p>
        </p:txBody>
      </p:sp>
      <p:sp>
        <p:nvSpPr>
          <p:cNvPr id="19" name="文本框 18"/>
          <p:cNvSpPr txBox="1"/>
          <p:nvPr/>
        </p:nvSpPr>
        <p:spPr>
          <a:xfrm>
            <a:off x="930910" y="4467860"/>
            <a:ext cx="10330815" cy="337185"/>
          </a:xfrm>
          <a:prstGeom prst="rect">
            <a:avLst/>
          </a:prstGeom>
          <a:noFill/>
        </p:spPr>
        <p:txBody>
          <a:bodyPr wrap="square">
            <a:spAutoFit/>
          </a:bodyPr>
          <a:p>
            <a:pPr marL="285750" indent="-285750" fontAlgn="auto">
              <a:spcBef>
                <a:spcPts val="0"/>
              </a:spcBef>
              <a:spcAft>
                <a:spcPts val="0"/>
              </a:spcAft>
              <a:buFont typeface="Wingdings" panose="05000000000000000000" charset="0"/>
              <a:buChar char="Ø"/>
            </a:pPr>
            <a:r>
              <a:rPr lang="zh-CN" altLang="en-US" sz="1600" b="1" dirty="0">
                <a:solidFill>
                  <a:schemeClr val="tx1">
                    <a:lumMod val="65000"/>
                    <a:lumOff val="35000"/>
                  </a:schemeClr>
                </a:solidFill>
                <a:latin typeface="纤黑体" panose="02000000000000000000" charset="-122"/>
                <a:ea typeface="纤黑体" panose="02000000000000000000" charset="-122"/>
              </a:rPr>
              <a:t>外部表存储位置</a:t>
            </a:r>
            <a:r>
              <a:rPr lang="zh-CN" altLang="en-US" sz="1600" b="1" dirty="0">
                <a:solidFill>
                  <a:srgbClr val="FF0000"/>
                </a:solidFill>
                <a:latin typeface="纤黑体" panose="02000000000000000000" charset="-122"/>
                <a:ea typeface="纤黑体" panose="02000000000000000000" charset="-122"/>
              </a:rPr>
              <a:t>不固定</a:t>
            </a:r>
            <a:r>
              <a:rPr lang="zh-CN" altLang="en-US" sz="1600" b="1" dirty="0">
                <a:solidFill>
                  <a:schemeClr val="tx1">
                    <a:lumMod val="65000"/>
                    <a:lumOff val="35000"/>
                  </a:schemeClr>
                </a:solidFill>
                <a:latin typeface="纤黑体" panose="02000000000000000000" charset="-122"/>
                <a:ea typeface="纤黑体" panose="02000000000000000000" charset="-122"/>
              </a:rPr>
              <a:t>，权限管控</a:t>
            </a:r>
            <a:r>
              <a:rPr lang="zh-CN" altLang="en-US" sz="1600" b="1" dirty="0">
                <a:solidFill>
                  <a:srgbClr val="FF0000"/>
                </a:solidFill>
                <a:latin typeface="纤黑体" panose="02000000000000000000" charset="-122"/>
                <a:ea typeface="纤黑体" panose="02000000000000000000" charset="-122"/>
              </a:rPr>
              <a:t>不统一</a:t>
            </a:r>
            <a:r>
              <a:rPr lang="zh-CN" altLang="en-US" sz="1600" b="1" dirty="0">
                <a:solidFill>
                  <a:schemeClr val="tx1">
                    <a:lumMod val="65000"/>
                    <a:lumOff val="35000"/>
                  </a:schemeClr>
                </a:solidFill>
                <a:latin typeface="纤黑体" panose="02000000000000000000" charset="-122"/>
                <a:ea typeface="纤黑体" panose="02000000000000000000" charset="-122"/>
              </a:rPr>
              <a:t>，容易出现</a:t>
            </a:r>
            <a:r>
              <a:rPr lang="zh-CN" altLang="en-US" sz="1600" b="1" dirty="0">
                <a:solidFill>
                  <a:srgbClr val="FF0000"/>
                </a:solidFill>
                <a:latin typeface="纤黑体" panose="02000000000000000000" charset="-122"/>
                <a:ea typeface="纤黑体" panose="02000000000000000000" charset="-122"/>
              </a:rPr>
              <a:t>数据丢失</a:t>
            </a:r>
            <a:r>
              <a:rPr lang="zh-CN" altLang="en-US" sz="1600" b="1" dirty="0">
                <a:solidFill>
                  <a:schemeClr val="tx1">
                    <a:lumMod val="65000"/>
                    <a:lumOff val="35000"/>
                  </a:schemeClr>
                </a:solidFill>
                <a:latin typeface="纤黑体" panose="02000000000000000000" charset="-122"/>
                <a:ea typeface="纤黑体" panose="02000000000000000000" charset="-122"/>
              </a:rPr>
              <a:t>问题。</a:t>
            </a:r>
            <a:endParaRPr lang="en-US" altLang="zh-CN" sz="1600" b="1" dirty="0">
              <a:solidFill>
                <a:schemeClr val="tx1">
                  <a:lumMod val="65000"/>
                  <a:lumOff val="35000"/>
                </a:schemeClr>
              </a:solidFill>
              <a:latin typeface="纤黑体" panose="02000000000000000000" charset="-122"/>
              <a:ea typeface="纤黑体" panose="02000000000000000000" charset="-122"/>
            </a:endParaRPr>
          </a:p>
        </p:txBody>
      </p:sp>
      <p:sp>
        <p:nvSpPr>
          <p:cNvPr id="26" name="文本框 25"/>
          <p:cNvSpPr txBox="1"/>
          <p:nvPr/>
        </p:nvSpPr>
        <p:spPr>
          <a:xfrm>
            <a:off x="894715" y="6993890"/>
            <a:ext cx="10330815" cy="460375"/>
          </a:xfrm>
          <a:prstGeom prst="rect">
            <a:avLst/>
          </a:prstGeom>
          <a:noFill/>
        </p:spPr>
        <p:txBody>
          <a:bodyPr wrap="square">
            <a:spAutoFit/>
          </a:bodyPr>
          <a:p>
            <a:pPr indent="0" algn="ctr" fontAlgn="auto">
              <a:spcBef>
                <a:spcPts val="0"/>
              </a:spcBef>
              <a:spcAft>
                <a:spcPts val="0"/>
              </a:spcAft>
              <a:buFont typeface="Wingdings" panose="05000000000000000000" charset="0"/>
              <a:buNone/>
            </a:pPr>
            <a:r>
              <a:rPr lang="zh-CN" altLang="en-US" sz="2400" b="1" dirty="0">
                <a:solidFill>
                  <a:srgbClr val="FF0000"/>
                </a:solidFill>
                <a:latin typeface="纤黑体" panose="02000000000000000000" charset="-122"/>
                <a:ea typeface="纤黑体" panose="02000000000000000000" charset="-122"/>
              </a:rPr>
              <a:t>所以，我们需要学习数据加载，完成将外部数据导入到</a:t>
            </a:r>
            <a:r>
              <a:rPr lang="en-US" altLang="zh-CN" sz="2400" b="1" dirty="0">
                <a:solidFill>
                  <a:srgbClr val="FF0000"/>
                </a:solidFill>
                <a:latin typeface="纤黑体" panose="02000000000000000000" charset="-122"/>
                <a:ea typeface="纤黑体" panose="02000000000000000000" charset="-122"/>
              </a:rPr>
              <a:t>Hive</a:t>
            </a:r>
            <a:r>
              <a:rPr lang="zh-CN" altLang="en-US" sz="2400" b="1" dirty="0">
                <a:solidFill>
                  <a:srgbClr val="FF0000"/>
                </a:solidFill>
                <a:latin typeface="纤黑体" panose="02000000000000000000" charset="-122"/>
                <a:ea typeface="纤黑体" panose="02000000000000000000" charset="-122"/>
              </a:rPr>
              <a:t>内部表中</a:t>
            </a:r>
            <a:endParaRPr lang="zh-CN" altLang="en-US" sz="2400" b="1" dirty="0">
              <a:solidFill>
                <a:srgbClr val="FF0000"/>
              </a:solidFill>
              <a:latin typeface="纤黑体" panose="02000000000000000000" charset="-122"/>
              <a:ea typeface="纤黑体" panose="020000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P spid="25" grpId="1"/>
      <p:bldP spid="18" grpId="0"/>
      <p:bldP spid="18" grpId="1"/>
      <p:bldP spid="19" grpId="0"/>
      <p:bldP spid="19" grpId="1"/>
      <p:bldP spid="2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为什么需要数据加载</a:t>
            </a:r>
          </a:p>
        </p:txBody>
      </p:sp>
      <p:grpSp>
        <p:nvGrpSpPr>
          <p:cNvPr id="5" name="组合 4"/>
          <p:cNvGrpSpPr/>
          <p:nvPr/>
        </p:nvGrpSpPr>
        <p:grpSpPr>
          <a:xfrm>
            <a:off x="-11229975" y="1832610"/>
            <a:ext cx="6887845" cy="3529965"/>
            <a:chOff x="3120" y="3411"/>
            <a:chExt cx="12960" cy="5763"/>
          </a:xfrm>
        </p:grpSpPr>
        <p:sp>
          <p:nvSpPr>
            <p:cNvPr id="3" name="圆角矩形 2"/>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43" y="8624"/>
              <a:ext cx="6400" cy="550"/>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8" name="组合 7"/>
          <p:cNvGrpSpPr/>
          <p:nvPr/>
        </p:nvGrpSpPr>
        <p:grpSpPr>
          <a:xfrm>
            <a:off x="-11099165" y="2045335"/>
            <a:ext cx="3069590" cy="1974850"/>
            <a:chOff x="4149" y="3746"/>
            <a:chExt cx="4834" cy="3110"/>
          </a:xfrm>
        </p:grpSpPr>
        <p:sp>
          <p:nvSpPr>
            <p:cNvPr id="6" name="圆角矩形 5"/>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856" y="6325"/>
              <a:ext cx="3420" cy="531"/>
            </a:xfrm>
            <a:prstGeom prst="rect">
              <a:avLst/>
            </a:prstGeom>
            <a:noFill/>
          </p:spPr>
          <p:txBody>
            <a:bodyPr wrap="square">
              <a:spAutoFit/>
            </a:bodyPr>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2" name="组合 11"/>
          <p:cNvGrpSpPr/>
          <p:nvPr/>
        </p:nvGrpSpPr>
        <p:grpSpPr>
          <a:xfrm>
            <a:off x="-10721340" y="2221230"/>
            <a:ext cx="2313940" cy="1289685"/>
            <a:chOff x="4744" y="4132"/>
            <a:chExt cx="3644" cy="2031"/>
          </a:xfrm>
        </p:grpSpPr>
        <p:sp>
          <p:nvSpPr>
            <p:cNvPr id="9" name="矩形 8"/>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内部表</a:t>
              </a:r>
              <a:r>
                <a:rPr lang="en-US" altLang="zh-CN"/>
                <a:t>1</a:t>
              </a:r>
              <a:endParaRPr lang="en-US" altLang="zh-CN"/>
            </a:p>
          </p:txBody>
        </p:sp>
        <p:sp>
          <p:nvSpPr>
            <p:cNvPr id="10" name="矩形 9"/>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内部表</a:t>
              </a:r>
              <a:r>
                <a:rPr lang="en-US" altLang="zh-CN"/>
                <a:t>2</a:t>
              </a:r>
              <a:endParaRPr lang="en-US" altLang="zh-CN"/>
            </a:p>
          </p:txBody>
        </p:sp>
        <p:sp>
          <p:nvSpPr>
            <p:cNvPr id="11" name="矩形 10"/>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内部表</a:t>
              </a:r>
              <a:r>
                <a:rPr lang="en-US" altLang="zh-CN"/>
                <a:t>3</a:t>
              </a:r>
              <a:endParaRPr lang="en-US" altLang="zh-CN"/>
            </a:p>
          </p:txBody>
        </p:sp>
      </p:grpSp>
      <p:grpSp>
        <p:nvGrpSpPr>
          <p:cNvPr id="33" name="组合 32"/>
          <p:cNvGrpSpPr/>
          <p:nvPr/>
        </p:nvGrpSpPr>
        <p:grpSpPr>
          <a:xfrm>
            <a:off x="-6391275" y="2148205"/>
            <a:ext cx="1813560" cy="1398270"/>
            <a:chOff x="11563" y="3908"/>
            <a:chExt cx="2856" cy="2202"/>
          </a:xfrm>
        </p:grpSpPr>
        <p:sp>
          <p:nvSpPr>
            <p:cNvPr id="13" name="矩形 12"/>
            <p:cNvSpPr/>
            <p:nvPr/>
          </p:nvSpPr>
          <p:spPr>
            <a:xfrm>
              <a:off x="11563" y="3908"/>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外部表</a:t>
              </a:r>
              <a:endParaRPr lang="zh-CN" altLang="en-US"/>
            </a:p>
          </p:txBody>
        </p:sp>
        <p:sp>
          <p:nvSpPr>
            <p:cNvPr id="14" name="矩形 13"/>
            <p:cNvSpPr/>
            <p:nvPr/>
          </p:nvSpPr>
          <p:spPr>
            <a:xfrm>
              <a:off x="11563" y="4762"/>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外部表</a:t>
              </a:r>
              <a:endParaRPr lang="zh-CN" altLang="en-US"/>
            </a:p>
          </p:txBody>
        </p:sp>
        <p:sp>
          <p:nvSpPr>
            <p:cNvPr id="15" name="矩形 14"/>
            <p:cNvSpPr/>
            <p:nvPr/>
          </p:nvSpPr>
          <p:spPr>
            <a:xfrm>
              <a:off x="11563" y="5616"/>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外部表</a:t>
              </a:r>
              <a:endParaRPr lang="zh-CN" altLang="en-US"/>
            </a:p>
          </p:txBody>
        </p:sp>
      </p:grpSp>
      <p:grpSp>
        <p:nvGrpSpPr>
          <p:cNvPr id="34" name="组合 33"/>
          <p:cNvGrpSpPr/>
          <p:nvPr/>
        </p:nvGrpSpPr>
        <p:grpSpPr>
          <a:xfrm>
            <a:off x="-8029575" y="2305050"/>
            <a:ext cx="1748790" cy="1083945"/>
            <a:chOff x="9092" y="1838"/>
            <a:chExt cx="2754" cy="1707"/>
          </a:xfrm>
        </p:grpSpPr>
        <p:cxnSp>
          <p:nvCxnSpPr>
            <p:cNvPr id="29" name="曲线连接符 28"/>
            <p:cNvCxnSpPr/>
            <p:nvPr/>
          </p:nvCxnSpPr>
          <p:spPr>
            <a:xfrm flipV="1">
              <a:off x="9092" y="1838"/>
              <a:ext cx="2580" cy="881"/>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flipV="1">
              <a:off x="9092" y="2692"/>
              <a:ext cx="2580" cy="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a:off x="9092" y="2719"/>
              <a:ext cx="2580" cy="8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92" y="2451"/>
              <a:ext cx="2755" cy="483"/>
            </a:xfrm>
            <a:prstGeom prst="rect">
              <a:avLst/>
            </a:prstGeom>
            <a:noFill/>
          </p:spPr>
          <p:txBody>
            <a:bodyPr wrap="square">
              <a:spAutoFit/>
            </a:bodyPr>
            <a:p>
              <a:pPr algn="ct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链接</a:t>
              </a:r>
              <a:endParaRPr lang="zh-CN" altLang="en-US" sz="1400" b="1" dirty="0">
                <a:solidFill>
                  <a:srgbClr val="FF0000"/>
                </a:solidFill>
                <a:latin typeface="纤黑体" panose="02000000000000000000" charset="-122"/>
                <a:ea typeface="纤黑体" panose="02000000000000000000" charset="-122"/>
              </a:endParaRPr>
            </a:p>
          </p:txBody>
        </p:sp>
      </p:grpSp>
      <p:sp>
        <p:nvSpPr>
          <p:cNvPr id="35" name="矩形 34"/>
          <p:cNvSpPr/>
          <p:nvPr/>
        </p:nvSpPr>
        <p:spPr>
          <a:xfrm>
            <a:off x="-6391275" y="4134485"/>
            <a:ext cx="1853565" cy="4908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endParaRPr lang="zh-CN" altLang="en-US"/>
          </a:p>
        </p:txBody>
      </p:sp>
      <p:pic>
        <p:nvPicPr>
          <p:cNvPr id="38" name="图片 37" descr="01 (106)"/>
          <p:cNvPicPr>
            <a:picLocks noChangeAspect="1"/>
          </p:cNvPicPr>
          <p:nvPr/>
        </p:nvPicPr>
        <p:blipFill>
          <a:blip r:embed="rId1"/>
          <a:stretch>
            <a:fillRect/>
          </a:stretch>
        </p:blipFill>
        <p:spPr>
          <a:xfrm>
            <a:off x="-1657350" y="2761615"/>
            <a:ext cx="1458595" cy="1458595"/>
          </a:xfrm>
          <a:prstGeom prst="rect">
            <a:avLst/>
          </a:prstGeom>
        </p:spPr>
      </p:pic>
      <p:grpSp>
        <p:nvGrpSpPr>
          <p:cNvPr id="24" name="组合 23"/>
          <p:cNvGrpSpPr/>
          <p:nvPr/>
        </p:nvGrpSpPr>
        <p:grpSpPr>
          <a:xfrm>
            <a:off x="-9565005" y="2720340"/>
            <a:ext cx="4005580" cy="2169160"/>
            <a:chOff x="3445" y="4875"/>
            <a:chExt cx="6308" cy="3416"/>
          </a:xfrm>
        </p:grpSpPr>
        <p:cxnSp>
          <p:nvCxnSpPr>
            <p:cNvPr id="20" name="曲线连接符 19"/>
            <p:cNvCxnSpPr>
              <a:stCxn id="32" idx="1"/>
              <a:endCxn id="35" idx="0"/>
            </p:cNvCxnSpPr>
            <p:nvPr/>
          </p:nvCxnSpPr>
          <p:spPr>
            <a:xfrm rot="10800000" flipH="1" flipV="1">
              <a:off x="5713" y="4875"/>
              <a:ext cx="4040" cy="2026"/>
            </a:xfrm>
            <a:prstGeom prst="curvedConnector4">
              <a:avLst>
                <a:gd name="adj1" fmla="val -9282"/>
                <a:gd name="adj2" fmla="val 5597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10800000">
              <a:off x="3445" y="6391"/>
              <a:ext cx="4997" cy="1098"/>
            </a:xfrm>
            <a:prstGeom prst="curvedConnector4">
              <a:avLst>
                <a:gd name="adj1" fmla="val 43386"/>
                <a:gd name="adj2" fmla="val -63934"/>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450" y="6391"/>
              <a:ext cx="1405" cy="531"/>
            </a:xfrm>
            <a:prstGeom prst="rect">
              <a:avLst/>
            </a:prstGeom>
            <a:noFill/>
          </p:spPr>
          <p:txBody>
            <a:bodyPr wrap="square">
              <a:spAutoFit/>
            </a:bodyPr>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1</a:t>
              </a:r>
              <a:endParaRPr lang="en-US" altLang="zh-CN" sz="1600" b="1" dirty="0">
                <a:solidFill>
                  <a:srgbClr val="FF0000"/>
                </a:solidFill>
                <a:latin typeface="纤黑体" panose="02000000000000000000" charset="-122"/>
                <a:ea typeface="纤黑体" panose="02000000000000000000" charset="-122"/>
              </a:endParaRPr>
            </a:p>
          </p:txBody>
        </p:sp>
        <p:sp>
          <p:nvSpPr>
            <p:cNvPr id="23" name="文本框 22"/>
            <p:cNvSpPr txBox="1"/>
            <p:nvPr/>
          </p:nvSpPr>
          <p:spPr>
            <a:xfrm>
              <a:off x="4458" y="7760"/>
              <a:ext cx="1405" cy="531"/>
            </a:xfrm>
            <a:prstGeom prst="rect">
              <a:avLst/>
            </a:prstGeom>
            <a:noFill/>
          </p:spPr>
          <p:txBody>
            <a:bodyPr wrap="square">
              <a:spAutoFit/>
            </a:bodyPr>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2</a:t>
              </a:r>
              <a:endParaRPr lang="en-US" altLang="zh-CN" sz="1600" b="1" dirty="0">
                <a:solidFill>
                  <a:srgbClr val="FF0000"/>
                </a:solidFill>
                <a:latin typeface="纤黑体" panose="02000000000000000000" charset="-122"/>
                <a:ea typeface="纤黑体" panose="02000000000000000000" charset="-122"/>
              </a:endParaRPr>
            </a:p>
          </p:txBody>
        </p:sp>
      </p:grpSp>
      <p:sp>
        <p:nvSpPr>
          <p:cNvPr id="25" name="文本框 24"/>
          <p:cNvSpPr txBox="1"/>
          <p:nvPr/>
        </p:nvSpPr>
        <p:spPr>
          <a:xfrm>
            <a:off x="-4342130" y="2891155"/>
            <a:ext cx="4064000" cy="1076325"/>
          </a:xfrm>
          <a:prstGeom prst="rect">
            <a:avLst/>
          </a:prstGeom>
          <a:noFill/>
        </p:spPr>
        <p:txBody>
          <a:bodyPr wrap="square">
            <a:spAutoFit/>
          </a:bodyPr>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链接为外部表</a:t>
            </a: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加载到</a:t>
            </a: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内，成为内部表</a:t>
            </a: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你会倾向哪一种？</a:t>
            </a: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6" name="图片 15" descr="01 (99)"/>
          <p:cNvPicPr>
            <a:picLocks noChangeAspect="1"/>
          </p:cNvPicPr>
          <p:nvPr/>
        </p:nvPicPr>
        <p:blipFill>
          <a:blip r:embed="rId2"/>
          <a:stretch>
            <a:fillRect/>
          </a:stretch>
        </p:blipFill>
        <p:spPr>
          <a:xfrm>
            <a:off x="489585" y="1244600"/>
            <a:ext cx="2120900" cy="2120900"/>
          </a:xfrm>
          <a:prstGeom prst="rect">
            <a:avLst/>
          </a:prstGeom>
        </p:spPr>
      </p:pic>
      <p:sp>
        <p:nvSpPr>
          <p:cNvPr id="17" name="文本框 16"/>
          <p:cNvSpPr txBox="1"/>
          <p:nvPr/>
        </p:nvSpPr>
        <p:spPr>
          <a:xfrm>
            <a:off x="2430780" y="2305050"/>
            <a:ext cx="7776845" cy="521970"/>
          </a:xfrm>
          <a:prstGeom prst="rect">
            <a:avLst/>
          </a:prstGeom>
          <a:noFill/>
        </p:spPr>
        <p:txBody>
          <a:bodyPr wrap="square">
            <a:spAutoFit/>
          </a:bodyPr>
          <a:p>
            <a:pPr fontAlgn="auto">
              <a:spcBef>
                <a:spcPts val="0"/>
              </a:spcBef>
              <a:spcAft>
                <a:spcPts val="0"/>
              </a:spcAft>
            </a:pPr>
            <a:r>
              <a:rPr lang="zh-CN" altLang="en-US" sz="2000" dirty="0">
                <a:solidFill>
                  <a:srgbClr val="FF0000"/>
                </a:solidFill>
                <a:latin typeface="阿里巴巴普惠体" panose="00020600040101010101" pitchFamily="18" charset="-122"/>
                <a:ea typeface="阿里巴巴普惠体" panose="00020600040101010101" pitchFamily="18" charset="-122"/>
              </a:rPr>
              <a:t>两种方式均可以，但</a:t>
            </a:r>
            <a:r>
              <a:rPr lang="zh-CN" altLang="en-US" sz="2800" dirty="0">
                <a:solidFill>
                  <a:srgbClr val="FF0000"/>
                </a:solidFill>
                <a:latin typeface="阿里巴巴普惠体" panose="00020600040101010101" pitchFamily="18" charset="-122"/>
                <a:ea typeface="阿里巴巴普惠体" panose="00020600040101010101" pitchFamily="18" charset="-122"/>
              </a:rPr>
              <a:t>推荐选择加载数据到内部表内</a:t>
            </a:r>
            <a:endParaRPr lang="zh-CN" altLang="en-US" sz="2800" dirty="0">
              <a:solidFill>
                <a:srgbClr val="FF0000"/>
              </a:solidFill>
              <a:latin typeface="阿里巴巴普惠体" panose="00020600040101010101" pitchFamily="18" charset="-122"/>
              <a:ea typeface="阿里巴巴普惠体" panose="00020600040101010101" pitchFamily="18" charset="-122"/>
            </a:endParaRPr>
          </a:p>
        </p:txBody>
      </p:sp>
      <p:sp>
        <p:nvSpPr>
          <p:cNvPr id="18" name="文本框 17"/>
          <p:cNvSpPr txBox="1"/>
          <p:nvPr/>
        </p:nvSpPr>
        <p:spPr>
          <a:xfrm>
            <a:off x="939165" y="3147695"/>
            <a:ext cx="10330815" cy="337185"/>
          </a:xfrm>
          <a:prstGeom prst="rect">
            <a:avLst/>
          </a:prstGeom>
          <a:noFill/>
        </p:spPr>
        <p:txBody>
          <a:bodyPr wrap="square">
            <a:spAutoFit/>
          </a:bodyPr>
          <a:p>
            <a:pPr marL="285750" indent="-285750" fontAlgn="auto">
              <a:spcBef>
                <a:spcPts val="0"/>
              </a:spcBef>
              <a:spcAft>
                <a:spcPts val="0"/>
              </a:spcAft>
              <a:buFont typeface="Wingdings" panose="05000000000000000000" charset="0"/>
              <a:buChar char="Ø"/>
            </a:pPr>
            <a:r>
              <a:rPr lang="zh-CN" altLang="en-US" sz="1600" b="1" dirty="0">
                <a:solidFill>
                  <a:schemeClr val="tx1">
                    <a:lumMod val="65000"/>
                    <a:lumOff val="35000"/>
                  </a:schemeClr>
                </a:solidFill>
                <a:latin typeface="纤黑体" panose="02000000000000000000" charset="-122"/>
                <a:ea typeface="纤黑体" panose="02000000000000000000" charset="-122"/>
              </a:rPr>
              <a:t>外部表就像企业的外聘顾问一样，并非正式成员，在设计上只是</a:t>
            </a:r>
            <a:r>
              <a:rPr lang="zh-CN" altLang="en-US" sz="1600" b="1" dirty="0">
                <a:solidFill>
                  <a:srgbClr val="FF0000"/>
                </a:solidFill>
                <a:latin typeface="纤黑体" panose="02000000000000000000" charset="-122"/>
                <a:ea typeface="纤黑体" panose="02000000000000000000" charset="-122"/>
              </a:rPr>
              <a:t>临时工</a:t>
            </a:r>
            <a:r>
              <a:rPr lang="zh-CN" altLang="en-US" sz="1600" b="1" dirty="0">
                <a:solidFill>
                  <a:schemeClr val="tx1">
                    <a:lumMod val="65000"/>
                    <a:lumOff val="35000"/>
                  </a:schemeClr>
                </a:solidFill>
                <a:latin typeface="纤黑体" panose="02000000000000000000" charset="-122"/>
                <a:ea typeface="纤黑体" panose="02000000000000000000" charset="-122"/>
              </a:rPr>
              <a:t>，一般用于中转数据或临时使用。</a:t>
            </a:r>
            <a:endParaRPr lang="zh-CN" altLang="en-US" sz="1600" b="1" dirty="0">
              <a:solidFill>
                <a:schemeClr val="tx1">
                  <a:lumMod val="65000"/>
                  <a:lumOff val="35000"/>
                </a:schemeClr>
              </a:solidFill>
              <a:latin typeface="纤黑体" panose="02000000000000000000" charset="-122"/>
              <a:ea typeface="纤黑体" panose="02000000000000000000" charset="-122"/>
            </a:endParaRPr>
          </a:p>
        </p:txBody>
      </p:sp>
      <p:sp>
        <p:nvSpPr>
          <p:cNvPr id="19" name="文本框 18"/>
          <p:cNvSpPr txBox="1"/>
          <p:nvPr/>
        </p:nvSpPr>
        <p:spPr>
          <a:xfrm>
            <a:off x="939165" y="3510915"/>
            <a:ext cx="10330815" cy="337185"/>
          </a:xfrm>
          <a:prstGeom prst="rect">
            <a:avLst/>
          </a:prstGeom>
          <a:noFill/>
        </p:spPr>
        <p:txBody>
          <a:bodyPr wrap="square">
            <a:spAutoFit/>
          </a:bodyPr>
          <a:p>
            <a:pPr marL="285750" indent="-285750" fontAlgn="auto">
              <a:spcBef>
                <a:spcPts val="0"/>
              </a:spcBef>
              <a:spcAft>
                <a:spcPts val="0"/>
              </a:spcAft>
              <a:buFont typeface="Wingdings" panose="05000000000000000000" charset="0"/>
              <a:buChar char="Ø"/>
            </a:pPr>
            <a:r>
              <a:rPr lang="zh-CN" altLang="en-US" sz="1600" b="1" dirty="0">
                <a:solidFill>
                  <a:schemeClr val="tx1">
                    <a:lumMod val="65000"/>
                    <a:lumOff val="35000"/>
                  </a:schemeClr>
                </a:solidFill>
                <a:latin typeface="纤黑体" panose="02000000000000000000" charset="-122"/>
                <a:ea typeface="纤黑体" panose="02000000000000000000" charset="-122"/>
              </a:rPr>
              <a:t>外部表存储位置</a:t>
            </a:r>
            <a:r>
              <a:rPr lang="zh-CN" altLang="en-US" sz="1600" b="1" dirty="0">
                <a:solidFill>
                  <a:srgbClr val="FF0000"/>
                </a:solidFill>
                <a:latin typeface="纤黑体" panose="02000000000000000000" charset="-122"/>
                <a:ea typeface="纤黑体" panose="02000000000000000000" charset="-122"/>
              </a:rPr>
              <a:t>不固定</a:t>
            </a:r>
            <a:r>
              <a:rPr lang="zh-CN" altLang="en-US" sz="1600" b="1" dirty="0">
                <a:solidFill>
                  <a:schemeClr val="tx1">
                    <a:lumMod val="65000"/>
                    <a:lumOff val="35000"/>
                  </a:schemeClr>
                </a:solidFill>
                <a:latin typeface="纤黑体" panose="02000000000000000000" charset="-122"/>
                <a:ea typeface="纤黑体" panose="02000000000000000000" charset="-122"/>
              </a:rPr>
              <a:t>，权限管控</a:t>
            </a:r>
            <a:r>
              <a:rPr lang="zh-CN" altLang="en-US" sz="1600" b="1" dirty="0">
                <a:solidFill>
                  <a:srgbClr val="FF0000"/>
                </a:solidFill>
                <a:latin typeface="纤黑体" panose="02000000000000000000" charset="-122"/>
                <a:ea typeface="纤黑体" panose="02000000000000000000" charset="-122"/>
              </a:rPr>
              <a:t>不统一</a:t>
            </a:r>
            <a:r>
              <a:rPr lang="zh-CN" altLang="en-US" sz="1600" b="1" dirty="0">
                <a:solidFill>
                  <a:schemeClr val="tx1">
                    <a:lumMod val="65000"/>
                    <a:lumOff val="35000"/>
                  </a:schemeClr>
                </a:solidFill>
                <a:latin typeface="纤黑体" panose="02000000000000000000" charset="-122"/>
                <a:ea typeface="纤黑体" panose="02000000000000000000" charset="-122"/>
              </a:rPr>
              <a:t>，容易出现</a:t>
            </a:r>
            <a:r>
              <a:rPr lang="zh-CN" altLang="en-US" sz="1600" b="1" dirty="0">
                <a:solidFill>
                  <a:srgbClr val="FF0000"/>
                </a:solidFill>
                <a:latin typeface="纤黑体" panose="02000000000000000000" charset="-122"/>
                <a:ea typeface="纤黑体" panose="02000000000000000000" charset="-122"/>
              </a:rPr>
              <a:t>数据丢失</a:t>
            </a:r>
            <a:r>
              <a:rPr lang="zh-CN" altLang="en-US" sz="1600" b="1" dirty="0">
                <a:solidFill>
                  <a:schemeClr val="tx1">
                    <a:lumMod val="65000"/>
                    <a:lumOff val="35000"/>
                  </a:schemeClr>
                </a:solidFill>
                <a:latin typeface="纤黑体" panose="02000000000000000000" charset="-122"/>
                <a:ea typeface="纤黑体" panose="02000000000000000000" charset="-122"/>
              </a:rPr>
              <a:t>问题。</a:t>
            </a:r>
            <a:endParaRPr lang="en-US" altLang="zh-CN" sz="1600" b="1" dirty="0">
              <a:solidFill>
                <a:schemeClr val="tx1">
                  <a:lumMod val="65000"/>
                  <a:lumOff val="35000"/>
                </a:schemeClr>
              </a:solidFill>
              <a:latin typeface="纤黑体" panose="02000000000000000000" charset="-122"/>
              <a:ea typeface="纤黑体" panose="02000000000000000000" charset="-122"/>
            </a:endParaRPr>
          </a:p>
        </p:txBody>
      </p:sp>
      <p:sp>
        <p:nvSpPr>
          <p:cNvPr id="26" name="文本框 25"/>
          <p:cNvSpPr txBox="1"/>
          <p:nvPr/>
        </p:nvSpPr>
        <p:spPr>
          <a:xfrm>
            <a:off x="894715" y="4164965"/>
            <a:ext cx="10330815" cy="460375"/>
          </a:xfrm>
          <a:prstGeom prst="rect">
            <a:avLst/>
          </a:prstGeom>
          <a:noFill/>
        </p:spPr>
        <p:txBody>
          <a:bodyPr wrap="square">
            <a:spAutoFit/>
          </a:bodyPr>
          <a:p>
            <a:pPr indent="0" algn="ctr" fontAlgn="auto">
              <a:spcBef>
                <a:spcPts val="0"/>
              </a:spcBef>
              <a:spcAft>
                <a:spcPts val="0"/>
              </a:spcAft>
              <a:buFont typeface="Wingdings" panose="05000000000000000000" charset="0"/>
              <a:buNone/>
            </a:pPr>
            <a:r>
              <a:rPr lang="zh-CN" altLang="en-US" sz="2400" b="1" dirty="0">
                <a:solidFill>
                  <a:srgbClr val="FF0000"/>
                </a:solidFill>
                <a:latin typeface="纤黑体" panose="02000000000000000000" charset="-122"/>
                <a:ea typeface="纤黑体" panose="02000000000000000000" charset="-122"/>
              </a:rPr>
              <a:t>所以，我们需要学习数据加载，完成将外部数据导入到</a:t>
            </a:r>
            <a:r>
              <a:rPr lang="en-US" altLang="zh-CN" sz="2400" b="1" dirty="0">
                <a:solidFill>
                  <a:srgbClr val="FF0000"/>
                </a:solidFill>
                <a:latin typeface="纤黑体" panose="02000000000000000000" charset="-122"/>
                <a:ea typeface="纤黑体" panose="02000000000000000000" charset="-122"/>
              </a:rPr>
              <a:t>Hive</a:t>
            </a:r>
            <a:r>
              <a:rPr lang="zh-CN" altLang="en-US" sz="2400" b="1" dirty="0">
                <a:solidFill>
                  <a:srgbClr val="FF0000"/>
                </a:solidFill>
                <a:latin typeface="纤黑体" panose="02000000000000000000" charset="-122"/>
                <a:ea typeface="纤黑体" panose="02000000000000000000" charset="-122"/>
              </a:rPr>
              <a:t>内部表中</a:t>
            </a:r>
            <a:endParaRPr lang="zh-CN" altLang="en-US" sz="2400" b="1" dirty="0">
              <a:solidFill>
                <a:srgbClr val="FF0000"/>
              </a:solidFill>
              <a:latin typeface="纤黑体" panose="02000000000000000000" charset="-122"/>
              <a:ea typeface="纤黑体" panose="020000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35" grpId="1" animBg="1"/>
      <p:bldP spid="25" grpId="1"/>
      <p:bldP spid="18" grpId="1"/>
      <p:bldP spid="19" grpId="1"/>
      <p:bldP spid="2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8" name="文本框 7"/>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9" name="文本框 8"/>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0" name="文本框 9"/>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8"/>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9"/>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1"/>
              </p:custDataLst>
            </p:nvPr>
          </p:nvSpPr>
          <p:spPr>
            <a:xfrm>
              <a:off x="12661" y="6762"/>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a:t>
            </a:r>
            <a:r>
              <a:rPr lang="en-US" altLang="zh-CN" sz="1600" dirty="0">
                <a:solidFill>
                  <a:srgbClr val="FF0000"/>
                </a:solidFill>
              </a:rPr>
              <a:t>array</a:t>
            </a:r>
            <a:r>
              <a:rPr lang="zh-CN" altLang="en-US" sz="1600" dirty="0">
                <a:solidFill>
                  <a:srgbClr val="FF0000"/>
                </a:solidFill>
              </a:rPr>
              <a:t>、</a:t>
            </a:r>
            <a:r>
              <a:rPr lang="en-US" altLang="zh-CN" sz="1600" dirty="0">
                <a:solidFill>
                  <a:srgbClr val="FF0000"/>
                </a:solidFill>
              </a:rPr>
              <a:t>map</a:t>
            </a:r>
            <a:r>
              <a:rPr lang="zh-CN" altLang="en-US" sz="1600" dirty="0">
                <a:solidFill>
                  <a:srgbClr val="FF0000"/>
                </a:solidFill>
              </a:rPr>
              <a:t>、</a:t>
            </a:r>
            <a:r>
              <a:rPr lang="en-US" altLang="zh-CN" sz="1600" dirty="0">
                <a:solidFill>
                  <a:srgbClr val="FF0000"/>
                </a:solidFill>
              </a:rPr>
              <a:t>struct</a:t>
            </a:r>
            <a:r>
              <a:rPr lang="zh-CN" altLang="en-US" sz="1600" dirty="0">
                <a:solidFill>
                  <a:srgbClr val="FF0000"/>
                </a:solidFill>
              </a:rPr>
              <a:t>复杂类型的基本使用</a:t>
            </a:r>
            <a:endParaRPr lang="zh-CN" altLang="en-US" sz="1600"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复杂类型</a:t>
            </a:r>
            <a:endParaRPr lang="zh-CN" altLang="en-US"/>
          </a:p>
        </p:txBody>
      </p:sp>
      <p:sp>
        <p:nvSpPr>
          <p:cNvPr id="3" name="文本占位符 2"/>
          <p:cNvSpPr>
            <a:spLocks noGrp="1"/>
          </p:cNvSpPr>
          <p:nvPr>
            <p:ph type="body" sz="quarter" idx="11"/>
          </p:nvPr>
        </p:nvSpPr>
        <p:spPr/>
        <p:txBody>
          <a:bodyPr/>
          <a:p>
            <a:r>
              <a:rPr lang="en-US" altLang="zh-CN"/>
              <a:t>Hive</a:t>
            </a:r>
            <a:r>
              <a:rPr lang="zh-CN" altLang="en-US"/>
              <a:t>支持的数据类型很多，除了基本的：</a:t>
            </a:r>
            <a:r>
              <a:rPr lang="en-US" altLang="zh-CN"/>
              <a:t>int</a:t>
            </a:r>
            <a:r>
              <a:rPr lang="zh-CN" altLang="en-US"/>
              <a:t>、</a:t>
            </a:r>
            <a:r>
              <a:rPr lang="en-US" altLang="zh-CN"/>
              <a:t>string</a:t>
            </a:r>
            <a:r>
              <a:rPr lang="zh-CN" altLang="en-US"/>
              <a:t>、</a:t>
            </a:r>
            <a:r>
              <a:rPr lang="en-US" altLang="zh-CN"/>
              <a:t>varchar</a:t>
            </a:r>
            <a:r>
              <a:rPr lang="zh-CN" altLang="en-US"/>
              <a:t>、</a:t>
            </a:r>
            <a:r>
              <a:rPr lang="en-US" altLang="zh-CN"/>
              <a:t>timestamp</a:t>
            </a:r>
            <a:r>
              <a:rPr lang="zh-CN" altLang="en-US"/>
              <a:t>等</a:t>
            </a:r>
            <a:endParaRPr lang="zh-CN" altLang="en-US"/>
          </a:p>
          <a:p>
            <a:r>
              <a:rPr lang="zh-CN" altLang="en-US"/>
              <a:t>还有一些复杂的数据类型：</a:t>
            </a:r>
            <a:endParaRPr lang="zh-CN" altLang="en-US"/>
          </a:p>
          <a:p>
            <a:pPr marL="285750" indent="-285750">
              <a:buFont typeface="Arial" panose="020B0604020202020204" pitchFamily="34" charset="0"/>
              <a:buChar char="•"/>
            </a:pPr>
            <a:r>
              <a:rPr lang="en-US" altLang="zh-CN"/>
              <a:t>array</a:t>
            </a:r>
            <a:endParaRPr lang="en-US" altLang="zh-CN"/>
          </a:p>
          <a:p>
            <a:pPr>
              <a:buFont typeface="Arial" panose="020B0604020202020204" pitchFamily="34" charset="0"/>
            </a:pPr>
            <a:r>
              <a:rPr lang="zh-CN" altLang="en-US"/>
              <a:t>数组类型</a:t>
            </a:r>
            <a:endParaRPr lang="zh-CN" altLang="en-US"/>
          </a:p>
          <a:p>
            <a:pPr marL="285750" indent="-285750">
              <a:buFont typeface="Arial" panose="020B0604020202020204" pitchFamily="34" charset="0"/>
              <a:buChar char="•"/>
            </a:pPr>
            <a:r>
              <a:rPr lang="en-US" altLang="zh-CN"/>
              <a:t>map</a:t>
            </a:r>
            <a:endParaRPr lang="en-US" altLang="zh-CN"/>
          </a:p>
          <a:p>
            <a:pPr>
              <a:buFont typeface="Arial" panose="020B0604020202020204" pitchFamily="34" charset="0"/>
            </a:pPr>
            <a:r>
              <a:rPr lang="zh-CN" altLang="en-US"/>
              <a:t>映射类型</a:t>
            </a:r>
            <a:endParaRPr lang="zh-CN" altLang="en-US"/>
          </a:p>
          <a:p>
            <a:pPr marL="285750" indent="-285750">
              <a:buFont typeface="Arial" panose="020B0604020202020204" pitchFamily="34" charset="0"/>
              <a:buChar char="•"/>
            </a:pPr>
            <a:r>
              <a:rPr lang="en-US" altLang="zh-CN"/>
              <a:t>struct</a:t>
            </a:r>
            <a:endParaRPr lang="en-US" altLang="zh-CN"/>
          </a:p>
          <a:p>
            <a:pPr>
              <a:buFont typeface="Arial" panose="020B0604020202020204" pitchFamily="34" charset="0"/>
            </a:pPr>
            <a:r>
              <a:rPr lang="zh-CN" altLang="en-US"/>
              <a:t>结构类型</a:t>
            </a:r>
            <a:endParaRPr lang="zh-CN" altLang="en-US"/>
          </a:p>
        </p:txBody>
      </p:sp>
      <p:pic>
        <p:nvPicPr>
          <p:cNvPr id="8" name="图片 7" descr="播仔素材库【1】0153"/>
          <p:cNvPicPr>
            <a:picLocks noChangeAspect="1"/>
          </p:cNvPicPr>
          <p:nvPr>
            <p:custDataLst>
              <p:tags r:id="rId1"/>
            </p:custDataLst>
          </p:nvPr>
        </p:nvPicPr>
        <p:blipFill>
          <a:blip r:embed="rId2"/>
          <a:stretch>
            <a:fillRect/>
          </a:stretch>
        </p:blipFill>
        <p:spPr>
          <a:xfrm>
            <a:off x="10621010" y="4903470"/>
            <a:ext cx="1777365" cy="17773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a</a:t>
            </a:r>
            <a:r>
              <a:rPr lang="zh-CN" altLang="en-US"/>
              <a:t>rray类型</a:t>
            </a:r>
            <a:endParaRPr lang="zh-CN" altLang="en-US"/>
          </a:p>
        </p:txBody>
      </p:sp>
      <p:sp>
        <p:nvSpPr>
          <p:cNvPr id="3" name="文本占位符 2"/>
          <p:cNvSpPr>
            <a:spLocks noGrp="1"/>
          </p:cNvSpPr>
          <p:nvPr>
            <p:ph type="body" sz="quarter" idx="11"/>
          </p:nvPr>
        </p:nvSpPr>
        <p:spPr/>
        <p:txBody>
          <a:bodyPr/>
          <a:p>
            <a:pPr>
              <a:lnSpc>
                <a:spcPct val="120000"/>
              </a:lnSpc>
            </a:pPr>
            <a:r>
              <a:rPr lang="zh-CN" altLang="en-US"/>
              <a:t>如下数据文件，有</a:t>
            </a:r>
            <a:r>
              <a:rPr lang="en-US" altLang="zh-CN"/>
              <a:t>2</a:t>
            </a:r>
            <a:r>
              <a:rPr lang="zh-CN" altLang="en-US"/>
              <a:t>个列，</a:t>
            </a:r>
            <a:r>
              <a:rPr lang="en-US" altLang="zh-CN"/>
              <a:t>locations</a:t>
            </a:r>
            <a:r>
              <a:rPr lang="zh-CN" altLang="en-US"/>
              <a:t>列包含多个城市:  </a:t>
            </a:r>
            <a:endParaRPr lang="zh-CN" altLang="en-US"/>
          </a:p>
          <a:p>
            <a:pPr>
              <a:lnSpc>
                <a:spcPct val="120000"/>
              </a:lnSpc>
            </a:pPr>
            <a:r>
              <a:rPr lang="zh-CN" altLang="en-US" sz="1400"/>
              <a:t>说明:name与locations之间制表符分隔，locations中元素之间逗号分隔</a:t>
            </a:r>
            <a:endParaRPr lang="zh-CN" altLang="en-US" sz="1400"/>
          </a:p>
          <a:p>
            <a:endParaRPr lang="zh-CN" altLang="en-US"/>
          </a:p>
          <a:p>
            <a:endParaRPr lang="zh-CN" altLang="en-US"/>
          </a:p>
          <a:p>
            <a:pPr>
              <a:lnSpc>
                <a:spcPct val="110000"/>
              </a:lnSpc>
            </a:pPr>
            <a:endParaRPr lang="zh-CN" altLang="en-US"/>
          </a:p>
          <a:p>
            <a:pPr>
              <a:lnSpc>
                <a:spcPct val="110000"/>
              </a:lnSpc>
            </a:pPr>
            <a:r>
              <a:rPr lang="zh-CN" altLang="en-US"/>
              <a:t>可以使用</a:t>
            </a:r>
            <a:r>
              <a:rPr lang="en-US" altLang="zh-CN"/>
              <a:t>array</a:t>
            </a:r>
            <a:r>
              <a:rPr lang="zh-CN" altLang="en-US"/>
              <a:t>数组类型，存储</a:t>
            </a:r>
            <a:r>
              <a:rPr lang="en-US" altLang="zh-CN"/>
              <a:t>locations</a:t>
            </a:r>
            <a:r>
              <a:rPr lang="zh-CN" altLang="en-US"/>
              <a:t>的数据</a:t>
            </a:r>
            <a:endParaRPr lang="zh-CN" altLang="en-US"/>
          </a:p>
          <a:p>
            <a:pPr>
              <a:lnSpc>
                <a:spcPct val="110000"/>
              </a:lnSpc>
            </a:pPr>
            <a:r>
              <a:rPr lang="zh-CN" altLang="en-US"/>
              <a:t>建表语句：</a:t>
            </a:r>
            <a:endParaRPr lang="zh-CN" altLang="en-US"/>
          </a:p>
          <a:p>
            <a:endParaRPr lang="zh-CN" altLang="en-US"/>
          </a:p>
          <a:p>
            <a:endParaRPr lang="zh-CN" altLang="en-US"/>
          </a:p>
          <a:p>
            <a:pPr marL="285750" indent="-285750">
              <a:lnSpc>
                <a:spcPct val="110000"/>
              </a:lnSpc>
              <a:buFont typeface="Arial" panose="020B0604020202020204" pitchFamily="34" charset="0"/>
              <a:buChar char="•"/>
            </a:pPr>
            <a:r>
              <a:rPr lang="en-US" sz="1200" b="1">
                <a:solidFill>
                  <a:srgbClr val="0000FF"/>
                </a:solidFill>
                <a:highlight>
                  <a:srgbClr val="FFFFFF"/>
                </a:highlight>
                <a:latin typeface="Source Code Pro" panose="020B0309030403020204" charset="0"/>
                <a:cs typeface="Source Code Pro" panose="020B0309030403020204" charset="0"/>
                <a:sym typeface="+mn-ea"/>
              </a:rPr>
              <a:t>row</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b="1">
                <a:solidFill>
                  <a:srgbClr val="0000FF"/>
                </a:solidFill>
                <a:highlight>
                  <a:srgbClr val="FFFFFF"/>
                </a:highlight>
                <a:latin typeface="Source Code Pro" panose="020B0309030403020204" charset="0"/>
                <a:cs typeface="Source Code Pro" panose="020B0309030403020204" charset="0"/>
                <a:sym typeface="+mn-ea"/>
              </a:rPr>
              <a:t>format</a:t>
            </a:r>
            <a:r>
              <a:rPr lang="en-US" sz="1200">
                <a:solidFill>
                  <a:srgbClr val="000000"/>
                </a:solidFill>
                <a:highlight>
                  <a:srgbClr val="FFFFFF"/>
                </a:highlight>
                <a:latin typeface="Source Code Pro" panose="020B0309030403020204" charset="0"/>
                <a:cs typeface="Source Code Pro" panose="020B0309030403020204" charset="0"/>
                <a:sym typeface="+mn-ea"/>
              </a:rPr>
              <a:t> delimited fields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'\t' </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表示列分隔符是</a:t>
            </a:r>
            <a:r>
              <a:rPr lang="en-US" altLang="zh-CN" sz="1200">
                <a:solidFill>
                  <a:srgbClr val="FF0000"/>
                </a:solidFill>
                <a:highlight>
                  <a:srgbClr val="FFFFFF"/>
                </a:highlight>
                <a:latin typeface="Source Code Pro" panose="020B0309030403020204" charset="0"/>
                <a:cs typeface="Source Code Pro" panose="020B0309030403020204" charset="0"/>
                <a:sym typeface="+mn-ea"/>
              </a:rPr>
              <a:t>\t</a:t>
            </a:r>
            <a:endParaRPr lang="zh-CN" altLang="en-US" sz="1200">
              <a:solidFill>
                <a:srgbClr val="FF0000"/>
              </a:solidFill>
              <a:highlight>
                <a:srgbClr val="FFFFFF"/>
              </a:highlight>
              <a:latin typeface="Source Code Pro" panose="020B0309030403020204" charset="0"/>
              <a:cs typeface="Source Code Pro" panose="020B0309030403020204" charset="0"/>
              <a:sym typeface="+mn-ea"/>
            </a:endParaRPr>
          </a:p>
          <a:p>
            <a:pPr marL="285750" indent="-285750">
              <a:lnSpc>
                <a:spcPct val="110000"/>
              </a:lnSpc>
              <a:buFont typeface="Arial" panose="020B0604020202020204" pitchFamily="34" charset="0"/>
              <a:buChar char="•"/>
            </a:pPr>
            <a:r>
              <a:rPr lang="en-US" sz="1200">
                <a:solidFill>
                  <a:srgbClr val="000000"/>
                </a:solidFill>
                <a:highlight>
                  <a:srgbClr val="FFFFFF"/>
                </a:highlight>
                <a:latin typeface="Source Code Pro" panose="020B0309030403020204" charset="0"/>
                <a:cs typeface="Source Code Pro" panose="020B0309030403020204" charset="0"/>
                <a:sym typeface="+mn-ea"/>
              </a:rPr>
              <a:t>COLLECTION ITEMS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 </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表示集合（</a:t>
            </a:r>
            <a:r>
              <a:rPr lang="en-US" altLang="zh-CN" sz="1200">
                <a:solidFill>
                  <a:srgbClr val="FF0000"/>
                </a:solidFill>
                <a:highlight>
                  <a:srgbClr val="FFFFFF"/>
                </a:highlight>
                <a:latin typeface="Source Code Pro" panose="020B0309030403020204" charset="0"/>
                <a:cs typeface="Source Code Pro" panose="020B0309030403020204" charset="0"/>
                <a:sym typeface="+mn-ea"/>
              </a:rPr>
              <a:t>array</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）元素的分隔符是逗号</a:t>
            </a:r>
            <a:endParaRPr lang="zh-CN" altLang="en-US" sz="1200">
              <a:solidFill>
                <a:srgbClr val="FF0000"/>
              </a:solidFill>
              <a:highlight>
                <a:srgbClr val="FFFFFF"/>
              </a:highlight>
              <a:latin typeface="Source Code Pro" panose="020B0309030403020204" charset="0"/>
              <a:cs typeface="Source Code Pro" panose="020B0309030403020204" charset="0"/>
              <a:sym typeface="+mn-ea"/>
            </a:endParaRPr>
          </a:p>
        </p:txBody>
      </p:sp>
      <p:sp>
        <p:nvSpPr>
          <p:cNvPr id="5" name="文本框 4"/>
          <p:cNvSpPr txBox="1"/>
          <p:nvPr/>
        </p:nvSpPr>
        <p:spPr>
          <a:xfrm>
            <a:off x="767715" y="2493010"/>
            <a:ext cx="6806565" cy="1174115"/>
          </a:xfrm>
          <a:prstGeom prst="rect">
            <a:avLst/>
          </a:prstGeom>
          <a:noFill/>
          <a:ln>
            <a:solidFill>
              <a:schemeClr val="accent1"/>
            </a:solidFill>
          </a:ln>
        </p:spPr>
        <p:txBody>
          <a:bodyPr wrap="square" rtlCol="0">
            <a:noAutofit/>
          </a:bodyPr>
          <a:p>
            <a:r>
              <a:rPr lang="en-US" altLang="zh-CN">
                <a:latin typeface="Cascadia Code Light" panose="020B0609020000020004" charset="0"/>
                <a:cs typeface="Cascadia Code Light" panose="020B0609020000020004" charset="0"/>
              </a:rPr>
              <a:t>name		| locations</a:t>
            </a:r>
            <a:endParaRPr lang="en-US" altLang="zh-CN">
              <a:latin typeface="Cascadia Code Light" panose="020B0609020000020004" charset="0"/>
              <a:cs typeface="Cascadia Code Light" panose="020B0609020000020004" charset="0"/>
            </a:endParaRPr>
          </a:p>
          <a:p>
            <a:r>
              <a:rPr lang="en-US" altLang="zh-CN">
                <a:latin typeface="Cascadia Code Light" panose="020B0609020000020004" charset="0"/>
                <a:cs typeface="Cascadia Code Light" panose="020B0609020000020004" charset="0"/>
              </a:rPr>
              <a:t>-------------------------------------------------</a:t>
            </a:r>
            <a:endParaRPr lang="zh-CN" altLang="en-US">
              <a:latin typeface="Cascadia Code Light" panose="020B0609020000020004" charset="0"/>
              <a:cs typeface="Cascadia Code Light" panose="020B0609020000020004" charset="0"/>
            </a:endParaRPr>
          </a:p>
          <a:p>
            <a:r>
              <a:rPr lang="zh-CN" altLang="en-US">
                <a:latin typeface="Cascadia Code Light" panose="020B0609020000020004" charset="0"/>
                <a:cs typeface="Cascadia Code Light" panose="020B0609020000020004" charset="0"/>
              </a:rPr>
              <a:t>zhangsan</a:t>
            </a:r>
            <a:r>
              <a:rPr lang="en-US" altLang="zh-CN">
                <a:latin typeface="Cascadia Code Light" panose="020B0609020000020004" charset="0"/>
                <a:cs typeface="Cascadia Code Light" panose="020B0609020000020004" charset="0"/>
              </a:rPr>
              <a:t>	| </a:t>
            </a:r>
            <a:r>
              <a:rPr lang="zh-CN" altLang="en-US">
                <a:latin typeface="Cascadia Code Light" panose="020B0609020000020004" charset="0"/>
                <a:cs typeface="Cascadia Code Light" panose="020B0609020000020004" charset="0"/>
              </a:rPr>
              <a:t>beijing,shanghai,tianjin,hangzhou</a:t>
            </a:r>
            <a:endParaRPr lang="zh-CN" altLang="en-US">
              <a:latin typeface="Cascadia Code Light" panose="020B0609020000020004" charset="0"/>
              <a:cs typeface="Cascadia Code Light" panose="020B0609020000020004" charset="0"/>
            </a:endParaRPr>
          </a:p>
          <a:p>
            <a:r>
              <a:rPr lang="zh-CN" altLang="en-US">
                <a:latin typeface="Cascadia Code Light" panose="020B0609020000020004" charset="0"/>
                <a:cs typeface="Cascadia Code Light" panose="020B0609020000020004" charset="0"/>
              </a:rPr>
              <a:t>wangwu</a:t>
            </a:r>
            <a:r>
              <a:rPr lang="en-US" altLang="zh-CN">
                <a:latin typeface="Cascadia Code Light" panose="020B0609020000020004" charset="0"/>
                <a:cs typeface="Cascadia Code Light" panose="020B0609020000020004" charset="0"/>
              </a:rPr>
              <a:t>		| </a:t>
            </a:r>
            <a:r>
              <a:rPr lang="zh-CN" altLang="en-US">
                <a:latin typeface="Cascadia Code Light" panose="020B0609020000020004" charset="0"/>
                <a:cs typeface="Cascadia Code Light" panose="020B0609020000020004" charset="0"/>
              </a:rPr>
              <a:t>changchun,chengdu,wuhan,beijin</a:t>
            </a:r>
            <a:endParaRPr lang="zh-CN" altLang="en-US">
              <a:latin typeface="Cascadia Code Light" panose="020B0609020000020004" charset="0"/>
              <a:cs typeface="Cascadia Code Light" panose="020B0609020000020004" charset="0"/>
            </a:endParaRPr>
          </a:p>
        </p:txBody>
      </p:sp>
      <p:sp>
        <p:nvSpPr>
          <p:cNvPr id="100" name="文本框 99"/>
          <p:cNvSpPr txBox="1"/>
          <p:nvPr/>
        </p:nvSpPr>
        <p:spPr>
          <a:xfrm>
            <a:off x="767715" y="4653280"/>
            <a:ext cx="8350885" cy="758825"/>
          </a:xfrm>
          <a:prstGeom prst="rect">
            <a:avLst/>
          </a:prstGeom>
          <a:noFill/>
          <a:ln w="9525">
            <a:solidFill>
              <a:schemeClr val="accent1"/>
            </a:solidFill>
          </a:ln>
        </p:spPr>
        <p:txBody>
          <a:bodyPr>
            <a:noAutofit/>
          </a:bodyPr>
          <a:p>
            <a:pPr marL="0" indent="0"/>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Consolas" panose="020B0609020204030204" charset="0"/>
                <a:cs typeface="Consolas" panose="020B060902020403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 </a:t>
            </a:r>
            <a:r>
              <a:rPr lang="en-US" sz="1400" b="1">
                <a:solidFill>
                  <a:srgbClr val="0000FF"/>
                </a:solidFill>
                <a:highlight>
                  <a:srgbClr val="FFFFFF"/>
                </a:highlight>
                <a:latin typeface="Source Code Pro" panose="020B0309030403020204" charset="0"/>
                <a:cs typeface="Source Code Pro" panose="020B0309030403020204" charset="0"/>
              </a:rPr>
              <a:t>array</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r>
              <a:rPr lang="en-US" sz="1400" b="1">
                <a:solidFill>
                  <a:srgbClr val="0000FF"/>
                </a:solidFill>
                <a:highlight>
                  <a:srgbClr val="FFFFFF"/>
                </a:highlight>
                <a:latin typeface="Source Code Pro" panose="020B0309030403020204" charset="0"/>
                <a:cs typeface="Source Code Pro" panose="020B0309030403020204" charset="0"/>
              </a:rPr>
              <a:t>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 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'\t'</a:t>
            </a:r>
            <a:r>
              <a:rPr lang="en-US" sz="1400" b="0">
                <a:solidFill>
                  <a:srgbClr val="000000"/>
                </a:solidFill>
                <a:highlight>
                  <a:srgbClr val="FFFFFF"/>
                </a:highlight>
                <a:latin typeface="Source Code Pro" panose="020B0309030403020204" charset="0"/>
                <a:cs typeface="Source Code Pro" panose="020B0309030403020204" charset="0"/>
              </a:rPr>
              <a:t>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altLang="en-US" sz="1400" b="1">
              <a:solidFill>
                <a:srgbClr val="000080"/>
              </a:solidFill>
              <a:highlight>
                <a:srgbClr val="FFFFFF"/>
              </a:highlight>
              <a:latin typeface="Source Code Pro" panose="020B0309030403020204" charset="0"/>
              <a:cs typeface="Source Code Pro" panose="020B0309030403020204" charset="0"/>
            </a:endParaRPr>
          </a:p>
        </p:txBody>
      </p:sp>
      <p:pic>
        <p:nvPicPr>
          <p:cNvPr id="4" name="图片 3" descr="01 (150)"/>
          <p:cNvPicPr>
            <a:picLocks noChangeAspect="1"/>
          </p:cNvPicPr>
          <p:nvPr>
            <p:custDataLst>
              <p:tags r:id="rId1"/>
            </p:custDataLst>
          </p:nvPr>
        </p:nvPicPr>
        <p:blipFill>
          <a:blip r:embed="rId2"/>
          <a:stretch>
            <a:fillRect/>
          </a:stretch>
        </p:blipFill>
        <p:spPr>
          <a:xfrm>
            <a:off x="10824845" y="4972685"/>
            <a:ext cx="1602105" cy="160210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646035" y="2637155"/>
            <a:ext cx="2047875" cy="2984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a</a:t>
            </a:r>
            <a:r>
              <a:rPr>
                <a:sym typeface="+mn-ea"/>
              </a:rPr>
              <a:t>rray类型</a:t>
            </a:r>
            <a:endParaRPr lang="zh-CN" altLang="en-US"/>
          </a:p>
        </p:txBody>
      </p:sp>
      <p:sp>
        <p:nvSpPr>
          <p:cNvPr id="3" name="文本占位符 2"/>
          <p:cNvSpPr>
            <a:spLocks noGrp="1"/>
          </p:cNvSpPr>
          <p:nvPr>
            <p:ph type="body" sz="quarter" idx="11"/>
          </p:nvPr>
        </p:nvSpPr>
        <p:spPr/>
        <p:txBody>
          <a:bodyPr/>
          <a:p>
            <a:r>
              <a:rPr lang="zh-CN" altLang="en-US"/>
              <a:t>导入数据</a:t>
            </a:r>
            <a:endParaRPr lang="zh-CN" altLang="en-US"/>
          </a:p>
          <a:p>
            <a:endParaRPr lang="zh-CN" altLang="en-US"/>
          </a:p>
          <a:p>
            <a:r>
              <a:rPr lang="zh-CN" altLang="en-US"/>
              <a:t>常用</a:t>
            </a:r>
            <a:r>
              <a:rPr lang="en-US" altLang="zh-CN"/>
              <a:t>array</a:t>
            </a:r>
            <a:r>
              <a:rPr lang="zh-CN" altLang="en-US"/>
              <a:t>类型查询：</a:t>
            </a:r>
            <a:endParaRPr lang="zh-CN" altLang="en-US"/>
          </a:p>
        </p:txBody>
      </p:sp>
      <p:sp>
        <p:nvSpPr>
          <p:cNvPr id="100" name="文本框 99"/>
          <p:cNvSpPr txBox="1"/>
          <p:nvPr/>
        </p:nvSpPr>
        <p:spPr>
          <a:xfrm>
            <a:off x="767715" y="2204720"/>
            <a:ext cx="10570845" cy="306705"/>
          </a:xfrm>
          <a:prstGeom prst="rect">
            <a:avLst/>
          </a:prstGeom>
          <a:noFill/>
          <a:ln w="9525">
            <a:solidFill>
              <a:schemeClr val="accent1"/>
            </a:solidFill>
          </a:ln>
        </p:spPr>
        <p:txBody>
          <a:bodyPr wrap="square">
            <a:spAutoFit/>
          </a:bodyPr>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'/home/hadoop/data_for_array_type.txt'</a:t>
            </a:r>
            <a:r>
              <a:rPr lang="en-US" sz="1400" b="0">
                <a:solidFill>
                  <a:srgbClr val="000000"/>
                </a:solidFill>
                <a:highlight>
                  <a:srgbClr val="FFFFFF"/>
                </a:highlight>
                <a:latin typeface="Consolas" panose="020B0609020204030204" charset="0"/>
                <a:cs typeface="Consolas" panose="020B0609020204030204" charset="0"/>
              </a:rPr>
              <a:t> overwrite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myhive.test_array</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5" name="文本框 4"/>
          <p:cNvSpPr txBox="1"/>
          <p:nvPr/>
        </p:nvSpPr>
        <p:spPr>
          <a:xfrm>
            <a:off x="767715" y="3213100"/>
            <a:ext cx="8624570" cy="1814830"/>
          </a:xfrm>
          <a:prstGeom prst="rect">
            <a:avLst/>
          </a:prstGeom>
          <a:noFill/>
          <a:ln w="9525">
            <a:solidFill>
              <a:schemeClr val="accent1"/>
            </a:solidFill>
          </a:ln>
        </p:spPr>
        <p:txBody>
          <a:bodyPr wrap="square">
            <a:spAutoFit/>
          </a:bodyPr>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查询所有数据</a:t>
            </a:r>
            <a:r>
              <a:rPr lang="en-US" sz="1400" b="1">
                <a:solidFill>
                  <a:srgbClr val="0000FF"/>
                </a:solidFill>
                <a:highlight>
                  <a:srgbClr val="FFFFFF"/>
                </a:highlight>
                <a:latin typeface="Source Code Pro" panose="020B0309030403020204" charset="0"/>
                <a:cs typeface="Source Code Pro" panose="020B0309030403020204" charset="0"/>
              </a:rPr>
              <a:t>select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 查询loction数组中第一个元素</a:t>
            </a:r>
            <a:r>
              <a:rPr lang="en-US" sz="1400" b="1">
                <a:solidFill>
                  <a:srgbClr val="0000FF"/>
                </a:solidFill>
                <a:highlight>
                  <a:srgbClr val="FFFFFF"/>
                </a:highlight>
                <a:latin typeface="Source Code Pro" panose="020B0309030403020204" charset="0"/>
                <a:cs typeface="Source Code Pro" panose="020B0309030403020204" charset="0"/>
              </a:rPr>
              <a:t>select</a:t>
            </a:r>
            <a:r>
              <a:rPr lang="en-US" sz="1400" b="0">
                <a:solidFill>
                  <a:srgbClr val="000000"/>
                </a:solidFill>
                <a:highlight>
                  <a:srgbClr val="FFFFFF"/>
                </a:highlight>
                <a:latin typeface="Source Code Pro" panose="020B0309030403020204" charset="0"/>
                <a:cs typeface="Source Code Pro" panose="020B0309030403020204" charset="0"/>
              </a:rPr>
              <a:t> name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FF8000"/>
                </a:solidFill>
                <a:highlight>
                  <a:srgbClr val="FFFFFF"/>
                </a:highlight>
                <a:latin typeface="Source Code Pro" panose="020B0309030403020204" charset="0"/>
                <a:cs typeface="Source Code Pro" panose="020B0309030403020204" charset="0"/>
              </a:rPr>
              <a:t>0</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location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Source Code Pro" panose="020B0309030403020204" charset="0"/>
                <a:cs typeface="Source Code Pro" panose="020B030903040302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 查询location数组中元素的个数</a:t>
            </a:r>
            <a:r>
              <a:rPr lang="en-US" sz="1400" b="1">
                <a:solidFill>
                  <a:srgbClr val="0000FF"/>
                </a:solidFill>
                <a:highlight>
                  <a:srgbClr val="FFFFFF"/>
                </a:highlight>
                <a:latin typeface="Source Code Pro" panose="020B0309030403020204" charset="0"/>
                <a:cs typeface="Source Code Pro" panose="020B0309030403020204" charset="0"/>
              </a:rPr>
              <a:t>select</a:t>
            </a:r>
            <a:r>
              <a:rPr lang="en-US" sz="1400" b="0">
                <a:solidFill>
                  <a:srgbClr val="000000"/>
                </a:solidFill>
                <a:highlight>
                  <a:srgbClr val="FFFFFF"/>
                </a:highlight>
                <a:latin typeface="Source Code Pro" panose="020B0309030403020204" charset="0"/>
                <a:cs typeface="Source Code Pro" panose="020B0309030403020204" charset="0"/>
              </a:rPr>
              <a:t> name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7F0000"/>
                </a:solidFill>
                <a:highlight>
                  <a:srgbClr val="FFFFFF"/>
                </a:highlight>
                <a:latin typeface="Source Code Pro" panose="020B0309030403020204" charset="0"/>
                <a:cs typeface="Source Code Pro" panose="020B0309030403020204" charset="0"/>
              </a:rPr>
              <a:t>size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location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 查询location数组中包含tianjin的信息</a:t>
            </a:r>
            <a:r>
              <a:rPr lang="en-US" sz="1400" b="1">
                <a:solidFill>
                  <a:srgbClr val="0000FF"/>
                </a:solidFill>
                <a:highlight>
                  <a:srgbClr val="FFFFFF"/>
                </a:highlight>
                <a:latin typeface="Source Code Pro" panose="020B0309030403020204" charset="0"/>
                <a:cs typeface="Source Code Pro" panose="020B0309030403020204" charset="0"/>
              </a:rPr>
              <a:t>select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where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7F0000"/>
                </a:solidFill>
                <a:highlight>
                  <a:srgbClr val="FFFFFF"/>
                </a:highlight>
                <a:latin typeface="Source Code Pro" panose="020B0309030403020204" charset="0"/>
                <a:cs typeface="Source Code Pro" panose="020B0309030403020204" charset="0"/>
              </a:rPr>
              <a:t>array_contains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808080"/>
                </a:solidFill>
                <a:highlight>
                  <a:srgbClr val="FFFFFF"/>
                </a:highlight>
                <a:latin typeface="Source Code Pro" panose="020B0309030403020204" charset="0"/>
                <a:cs typeface="Source Code Pro" panose="020B0309030403020204" charset="0"/>
              </a:rPr>
              <a:t>'tianjin'</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Consolas" panose="020B0609020204030204" charset="0"/>
                <a:cs typeface="Consolas" panose="020B0609020204030204" charset="0"/>
              </a:rPr>
              <a:t> </a:t>
            </a:r>
            <a:endParaRPr lang="en-US" altLang="en-US" sz="1400" b="0">
              <a:solidFill>
                <a:srgbClr val="000000"/>
              </a:solidFill>
              <a:highlight>
                <a:srgbClr val="FFFFFF"/>
              </a:highlight>
              <a:latin typeface="Consolas" panose="020B0609020204030204" charset="0"/>
              <a:cs typeface="Consolas" panose="020B0609020204030204" charset="0"/>
            </a:endParaRPr>
          </a:p>
        </p:txBody>
      </p:sp>
      <p:pic>
        <p:nvPicPr>
          <p:cNvPr id="4" name="图片 3" descr="播仔素材库【1】0142"/>
          <p:cNvPicPr>
            <a:picLocks noChangeAspect="1"/>
          </p:cNvPicPr>
          <p:nvPr>
            <p:custDataLst>
              <p:tags r:id="rId1"/>
            </p:custDataLst>
          </p:nvPr>
        </p:nvPicPr>
        <p:blipFill>
          <a:blip r:embed="rId2"/>
          <a:stretch>
            <a:fillRect/>
          </a:stretch>
        </p:blipFill>
        <p:spPr>
          <a:xfrm>
            <a:off x="10974070" y="5403850"/>
            <a:ext cx="1365885" cy="136588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map</a:t>
            </a:r>
            <a:r>
              <a:t>类型</a:t>
            </a:r>
          </a:p>
        </p:txBody>
      </p:sp>
      <p:sp>
        <p:nvSpPr>
          <p:cNvPr id="3" name="文本占位符 2"/>
          <p:cNvSpPr>
            <a:spLocks noGrp="1"/>
          </p:cNvSpPr>
          <p:nvPr>
            <p:ph type="body" sz="quarter" idx="11"/>
          </p:nvPr>
        </p:nvSpPr>
        <p:spPr/>
        <p:txBody>
          <a:bodyPr/>
          <a:p>
            <a:r>
              <a:rPr lang="en-US" altLang="zh-CN"/>
              <a:t>map</a:t>
            </a:r>
            <a:r>
              <a:rPr lang="zh-CN" altLang="en-US"/>
              <a:t>类型其实就是简单的指代：</a:t>
            </a:r>
            <a:r>
              <a:rPr lang="en-US" altLang="zh-CN"/>
              <a:t>Key-Value</a:t>
            </a:r>
            <a:r>
              <a:rPr lang="zh-CN" altLang="en-US"/>
              <a:t>型数据格式。</a:t>
            </a:r>
            <a:r>
              <a:rPr lang="en-US" altLang="zh-CN"/>
              <a:t> </a:t>
            </a:r>
            <a:r>
              <a:rPr lang="zh-CN" altLang="en-US"/>
              <a:t>有如下数据文件，其中</a:t>
            </a:r>
            <a:r>
              <a:rPr lang="en-US" altLang="zh-CN"/>
              <a:t>members</a:t>
            </a:r>
            <a:r>
              <a:rPr lang="zh-CN" altLang="en-US"/>
              <a:t>字段是</a:t>
            </a:r>
            <a:r>
              <a:rPr lang="en-US" altLang="zh-CN"/>
              <a:t>key-value</a:t>
            </a:r>
            <a:r>
              <a:rPr lang="zh-CN" altLang="en-US"/>
              <a:t>型数据</a:t>
            </a:r>
            <a:endParaRPr lang="zh-CN" altLang="en-US"/>
          </a:p>
          <a:p>
            <a:r>
              <a:rPr lang="zh-CN" altLang="en-US"/>
              <a:t>字段与字段分隔符: “,”；需要map字段之间的分隔符："#"；map内部k-v分隔符：":"</a:t>
            </a:r>
            <a:endParaRPr lang="zh-CN" altLang="en-US"/>
          </a:p>
          <a:p>
            <a:endParaRPr lang="zh-CN" altLang="en-US"/>
          </a:p>
          <a:p>
            <a:endParaRPr lang="zh-CN" altLang="en-US"/>
          </a:p>
          <a:p>
            <a:r>
              <a:rPr lang="zh-CN" altLang="en-US"/>
              <a:t>建表语句：</a:t>
            </a:r>
            <a:endParaRPr lang="zh-CN" altLang="en-US"/>
          </a:p>
          <a:p>
            <a:endParaRPr lang="zh-CN" altLang="en-US"/>
          </a:p>
          <a:p>
            <a:endParaRPr lang="zh-CN" altLang="en-US"/>
          </a:p>
          <a:p>
            <a:endParaRPr lang="zh-CN" altLang="en-US"/>
          </a:p>
          <a:p>
            <a:pPr>
              <a:buFont typeface="Arial" panose="020B0604020202020204" pitchFamily="34" charset="0"/>
            </a:pPr>
            <a:endParaRPr lang="en-US" sz="1200" b="1">
              <a:solidFill>
                <a:srgbClr val="0000FF"/>
              </a:solidFill>
              <a:highlight>
                <a:srgbClr val="FFFFFF"/>
              </a:highlight>
              <a:latin typeface="Source Code Pro" panose="020B0309030403020204" charset="0"/>
              <a:cs typeface="Source Code Pro" panose="020B0309030403020204" charset="0"/>
              <a:sym typeface="+mn-ea"/>
            </a:endParaRPr>
          </a:p>
          <a:p>
            <a:pPr marL="285750" indent="-285750">
              <a:buFont typeface="Arial" panose="020B0604020202020204" pitchFamily="34" charset="0"/>
              <a:buChar char="•"/>
            </a:pPr>
            <a:r>
              <a:rPr lang="en-US" sz="1200" b="1">
                <a:solidFill>
                  <a:srgbClr val="0000FF"/>
                </a:solidFill>
                <a:highlight>
                  <a:srgbClr val="FFFFFF"/>
                </a:highlight>
                <a:latin typeface="Source Code Pro" panose="020B0309030403020204" charset="0"/>
                <a:cs typeface="Source Code Pro" panose="020B0309030403020204" charset="0"/>
                <a:sym typeface="+mn-ea"/>
              </a:rPr>
              <a:t>MAP</a:t>
            </a:r>
            <a:r>
              <a:rPr lang="en-US" sz="1200">
                <a:solidFill>
                  <a:srgbClr val="000000"/>
                </a:solidFill>
                <a:highlight>
                  <a:srgbClr val="FFFFFF"/>
                </a:highlight>
                <a:latin typeface="Source Code Pro" panose="020B0309030403020204" charset="0"/>
                <a:cs typeface="Source Code Pro" panose="020B0309030403020204" charset="0"/>
                <a:sym typeface="+mn-ea"/>
              </a:rPr>
              <a:t> KEYS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a:t>
            </a:r>
            <a:r>
              <a:rPr lang="en-US" sz="1200">
                <a:solidFill>
                  <a:srgbClr val="808080"/>
                </a:solidFill>
                <a:highlight>
                  <a:srgbClr val="FFFFFF"/>
                </a:highlight>
                <a:latin typeface="Source Code Pro" panose="020B0309030403020204" charset="0"/>
                <a:cs typeface="Source Code Pro" panose="020B0309030403020204" charset="0"/>
                <a:sym typeface="+mn-ea"/>
              </a:rPr>
              <a:t> </a:t>
            </a:r>
            <a:r>
              <a:rPr lang="en-US" sz="1200">
                <a:solidFill>
                  <a:srgbClr val="FF0000"/>
                </a:solidFill>
                <a:highlight>
                  <a:srgbClr val="FFFFFF"/>
                </a:highlight>
                <a:latin typeface="Source Code Pro" panose="020B0309030403020204" charset="0"/>
                <a:cs typeface="Source Code Pro" panose="020B0309030403020204" charset="0"/>
                <a:sym typeface="+mn-ea"/>
              </a:rPr>
              <a:t>表示key-value之间用:分隔</a:t>
            </a:r>
            <a:endParaRPr lang="zh-CN" altLang="en-US"/>
          </a:p>
          <a:p>
            <a:endParaRPr lang="zh-CN" altLang="en-US"/>
          </a:p>
          <a:p>
            <a:endParaRPr lang="zh-CN" altLang="en-US"/>
          </a:p>
        </p:txBody>
      </p:sp>
      <p:graphicFrame>
        <p:nvGraphicFramePr>
          <p:cNvPr id="4" name="表格 3"/>
          <p:cNvGraphicFramePr/>
          <p:nvPr>
            <p:custDataLst>
              <p:tags r:id="rId1"/>
            </p:custDataLst>
          </p:nvPr>
        </p:nvGraphicFramePr>
        <p:xfrm>
          <a:off x="767715" y="2637155"/>
          <a:ext cx="8388350" cy="1074420"/>
        </p:xfrm>
        <a:graphic>
          <a:graphicData uri="http://schemas.openxmlformats.org/drawingml/2006/table">
            <a:tbl>
              <a:tblPr/>
              <a:tblGrid>
                <a:gridCol w="8388350"/>
              </a:tblGrid>
              <a:tr h="1074420">
                <a:tc>
                  <a:txBody>
                    <a:bodyPr/>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id</a:t>
                      </a:r>
                      <a:r>
                        <a:rPr lang="en-US" sz="1400" b="0">
                          <a:solidFill>
                            <a:srgbClr val="ED7D31"/>
                          </a:solidFill>
                          <a:latin typeface="Consolas" panose="020B0609020204030204" charset="0"/>
                          <a:ea typeface="微软雅黑" panose="020B0503020204020204" pitchFamily="34" charset="-122"/>
                          <a:cs typeface="Consolas" panose="020B0609020204030204" charset="0"/>
                        </a:rPr>
                        <a:t>,name,</a:t>
                      </a:r>
                      <a:r>
                        <a:rPr lang="en-US" sz="1400" b="0">
                          <a:solidFill>
                            <a:srgbClr val="4472C4"/>
                          </a:solidFill>
                          <a:latin typeface="Consolas" panose="020B0609020204030204" charset="0"/>
                          <a:ea typeface="微软雅黑" panose="020B0503020204020204" pitchFamily="34" charset="-122"/>
                          <a:cs typeface="Consolas" panose="020B0609020204030204" charset="0"/>
                        </a:rPr>
                        <a:t>members</a:t>
                      </a:r>
                      <a:r>
                        <a:rPr lang="en-US" sz="1400" b="0">
                          <a:solidFill>
                            <a:srgbClr val="ED7D31"/>
                          </a:solidFill>
                          <a:latin typeface="Consolas" panose="020B0609020204030204" charset="0"/>
                          <a:ea typeface="微软雅黑" panose="020B0503020204020204" pitchFamily="34" charset="-122"/>
                          <a:cs typeface="Consolas" panose="020B0609020204030204" charset="0"/>
                        </a:rPr>
                        <a:t>,</a:t>
                      </a:r>
                      <a:r>
                        <a:rPr lang="en-US" sz="1400" b="0">
                          <a:solidFill>
                            <a:schemeClr val="accent6"/>
                          </a:solidFill>
                          <a:latin typeface="Consolas" panose="020B0609020204030204" charset="0"/>
                          <a:ea typeface="微软雅黑" panose="020B0503020204020204" pitchFamily="34" charset="-122"/>
                          <a:cs typeface="Consolas" panose="020B0609020204030204" charset="0"/>
                        </a:rPr>
                        <a:t>age</a:t>
                      </a:r>
                      <a:endParaRPr lang="en-US" sz="1400" b="0">
                        <a:solidFill>
                          <a:srgbClr val="ED7D31"/>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1</a:t>
                      </a:r>
                      <a:r>
                        <a:rPr lang="en-US" sz="1400" b="0">
                          <a:solidFill>
                            <a:srgbClr val="ED7D31"/>
                          </a:solidFill>
                          <a:latin typeface="Consolas" panose="020B0609020204030204" charset="0"/>
                          <a:ea typeface="微软雅黑" panose="020B0503020204020204" pitchFamily="34" charset="-122"/>
                          <a:cs typeface="Consolas" panose="020B0609020204030204" charset="0"/>
                        </a:rPr>
                        <a:t>,zhangsan</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,father:xiaoming#mother:xiaohuang#brother:xiaoxu</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70AD47"/>
                          </a:solidFill>
                          <a:latin typeface="Consolas" panose="020B0609020204030204" charset="0"/>
                          <a:ea typeface="微软雅黑" panose="020B0503020204020204" pitchFamily="34" charset="-122"/>
                          <a:cs typeface="Consolas" panose="020B0609020204030204" charset="0"/>
                        </a:rPr>
                        <a:t>28</a:t>
                      </a:r>
                      <a:endParaRPr lang="en-US" sz="1400" b="0">
                        <a:solidFill>
                          <a:srgbClr val="70AD47"/>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2</a:t>
                      </a:r>
                      <a:r>
                        <a:rPr lang="en-US" sz="1400" b="0">
                          <a:solidFill>
                            <a:srgbClr val="ED7D31"/>
                          </a:solidFill>
                          <a:latin typeface="Consolas" panose="020B0609020204030204" charset="0"/>
                          <a:ea typeface="微软雅黑" panose="020B0503020204020204" pitchFamily="34" charset="-122"/>
                          <a:cs typeface="Consolas" panose="020B0609020204030204" charset="0"/>
                        </a:rPr>
                        <a:t>,lisi</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father:mayun#mother:huangyi#brother:guanyu</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70AD47"/>
                          </a:solidFill>
                          <a:latin typeface="Consolas" panose="020B0609020204030204" charset="0"/>
                          <a:ea typeface="微软雅黑" panose="020B0503020204020204" pitchFamily="34" charset="-122"/>
                          <a:cs typeface="Consolas" panose="020B0609020204030204" charset="0"/>
                        </a:rPr>
                        <a:t>22</a:t>
                      </a:r>
                      <a:endParaRPr lang="en-US" sz="1400" b="0">
                        <a:solidFill>
                          <a:srgbClr val="70AD47"/>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3</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ED7D31"/>
                          </a:solidFill>
                          <a:latin typeface="Consolas" panose="020B0609020204030204" charset="0"/>
                          <a:ea typeface="微软雅黑" panose="020B0503020204020204" pitchFamily="34" charset="-122"/>
                          <a:cs typeface="Consolas" panose="020B0609020204030204" charset="0"/>
                        </a:rPr>
                        <a:t>wangwu</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,father:wangjianlin#mother:ruhua#sister:jingtian,</a:t>
                      </a:r>
                      <a:r>
                        <a:rPr lang="en-US" sz="1400" b="0">
                          <a:solidFill>
                            <a:srgbClr val="70AD47"/>
                          </a:solidFill>
                          <a:latin typeface="Consolas" panose="020B0609020204030204" charset="0"/>
                          <a:ea typeface="微软雅黑" panose="020B0503020204020204" pitchFamily="34" charset="-122"/>
                          <a:cs typeface="Consolas" panose="020B0609020204030204" charset="0"/>
                        </a:rPr>
                        <a:t>29</a:t>
                      </a:r>
                      <a:endParaRPr lang="en-US" sz="1400" b="0">
                        <a:solidFill>
                          <a:srgbClr val="70AD47"/>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4</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ED7D31"/>
                          </a:solidFill>
                          <a:latin typeface="Consolas" panose="020B0609020204030204" charset="0"/>
                          <a:ea typeface="微软雅黑" panose="020B0503020204020204" pitchFamily="34" charset="-122"/>
                          <a:cs typeface="Consolas" panose="020B0609020204030204" charset="0"/>
                        </a:rPr>
                        <a:t>mayun</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,father:mayongzhen#mother:angelababy,</a:t>
                      </a:r>
                      <a:r>
                        <a:rPr lang="en-US" sz="1400" b="0">
                          <a:solidFill>
                            <a:srgbClr val="70AD47"/>
                          </a:solidFill>
                          <a:latin typeface="Consolas" panose="020B0609020204030204" charset="0"/>
                          <a:ea typeface="微软雅黑" panose="020B0503020204020204" pitchFamily="34" charset="-122"/>
                          <a:cs typeface="Consolas" panose="020B0609020204030204" charset="0"/>
                        </a:rPr>
                        <a:t>26</a:t>
                      </a:r>
                      <a:endParaRPr lang="en-US" altLang="en-US" sz="1400" b="0">
                        <a:solidFill>
                          <a:srgbClr val="70AD47"/>
                        </a:solidFill>
                        <a:latin typeface="Consolas" panose="020B0609020204030204" charset="0"/>
                        <a:ea typeface="微软雅黑" panose="020B0503020204020204" pitchFamily="34" charset="-122"/>
                        <a:cs typeface="Consolas" panose="020B0609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767715" y="4077335"/>
            <a:ext cx="8388350" cy="1599565"/>
          </a:xfrm>
          <a:prstGeom prst="rect">
            <a:avLst/>
          </a:prstGeom>
          <a:noFill/>
          <a:ln w="9525">
            <a:solidFill>
              <a:schemeClr val="accent1"/>
            </a:solidFill>
          </a:ln>
        </p:spPr>
        <p:txBody>
          <a:bodyPr wrap="square">
            <a:spAutoFit/>
          </a:bodyPr>
          <a:p>
            <a:pPr marL="0" algn="l">
              <a:buClrTx/>
              <a:buSzTx/>
              <a:buFontTx/>
            </a:pPr>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myhive.test_map</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id </a:t>
            </a:r>
            <a:r>
              <a:rPr lang="en-US" sz="1400" b="1">
                <a:solidFill>
                  <a:srgbClr val="0000FF"/>
                </a:solidFill>
                <a:highlight>
                  <a:srgbClr val="FFFFFF"/>
                </a:highlight>
                <a:latin typeface="Source Code Pro" panose="020B0309030403020204" charset="0"/>
                <a:cs typeface="Source Code Pro" panose="020B0309030403020204" charset="0"/>
              </a:rPr>
              <a:t>int</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members </a:t>
            </a:r>
            <a:r>
              <a:rPr lang="en-US" sz="1400" b="1">
                <a:solidFill>
                  <a:srgbClr val="0000FF"/>
                </a:solidFill>
                <a:highlight>
                  <a:srgbClr val="FFFFFF"/>
                </a:highlight>
                <a:latin typeface="Source Code Pro" panose="020B0309030403020204" charset="0"/>
                <a:cs typeface="Source Code Pro" panose="020B0309030403020204" charset="0"/>
              </a:rPr>
              <a:t>map</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r>
              <a:rPr lang="en-US" sz="1400" b="0">
                <a:solidFill>
                  <a:srgbClr val="000000"/>
                </a:solidFill>
                <a:highlight>
                  <a:srgbClr val="FFFFFF"/>
                </a:highlight>
                <a:latin typeface="Source Code Pro" panose="020B0309030403020204" charset="0"/>
                <a:cs typeface="Source Code Pro" panose="020B0309030403020204" charset="0"/>
              </a:rPr>
              <a:t> age </a:t>
            </a:r>
            <a:r>
              <a:rPr lang="en-US" sz="1400" b="1">
                <a:solidFill>
                  <a:srgbClr val="0000FF"/>
                </a:solidFill>
                <a:highlight>
                  <a:srgbClr val="FFFFFF"/>
                </a:highlight>
                <a:latin typeface="Source Code Pro" panose="020B0309030403020204" charset="0"/>
                <a:cs typeface="Source Code Pro" panose="020B0309030403020204" charset="0"/>
              </a:rPr>
              <a:t>int</a:t>
            </a:r>
            <a:r>
              <a:rPr lang="en-US" sz="1400" b="1">
                <a:solidFill>
                  <a:srgbClr val="00008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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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MAP</a:t>
            </a:r>
            <a:r>
              <a:rPr lang="en-US" sz="1400" b="0">
                <a:solidFill>
                  <a:srgbClr val="000000"/>
                </a:solidFill>
                <a:highlight>
                  <a:srgbClr val="FFFFFF"/>
                </a:highlight>
                <a:latin typeface="Source Code Pro" panose="020B0309030403020204" charset="0"/>
                <a:cs typeface="Source Code Pro" panose="020B0309030403020204" charset="0"/>
              </a:rPr>
              <a:t> KEYS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sz="1400" b="0">
              <a:solidFill>
                <a:srgbClr val="808080"/>
              </a:solidFill>
              <a:highlight>
                <a:srgbClr val="FFFFFF"/>
              </a:highlight>
              <a:latin typeface="Source Code Pro" panose="020B0309030403020204" charset="0"/>
              <a:cs typeface="Source Code Pro" panose="020B0309030403020204" charset="0"/>
            </a:endParaRPr>
          </a:p>
        </p:txBody>
      </p:sp>
      <p:pic>
        <p:nvPicPr>
          <p:cNvPr id="5" name="图片 4" descr="播仔素材库【1】0001"/>
          <p:cNvPicPr>
            <a:picLocks noChangeAspect="1"/>
          </p:cNvPicPr>
          <p:nvPr/>
        </p:nvPicPr>
        <p:blipFill>
          <a:blip r:embed="rId2"/>
          <a:stretch>
            <a:fillRect/>
          </a:stretch>
        </p:blipFill>
        <p:spPr>
          <a:xfrm>
            <a:off x="10344150" y="4580890"/>
            <a:ext cx="2109470" cy="21094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map</a:t>
            </a:r>
            <a:r>
              <a:rPr>
                <a:sym typeface="+mn-ea"/>
              </a:rPr>
              <a:t>类型</a:t>
            </a:r>
            <a:endParaRPr lang="zh-CN" altLang="en-US"/>
          </a:p>
        </p:txBody>
      </p:sp>
      <p:sp>
        <p:nvSpPr>
          <p:cNvPr id="3" name="文本占位符 2"/>
          <p:cNvSpPr>
            <a:spLocks noGrp="1"/>
          </p:cNvSpPr>
          <p:nvPr>
            <p:ph type="body" sz="quarter" idx="11"/>
          </p:nvPr>
        </p:nvSpPr>
        <p:spPr/>
        <p:txBody>
          <a:bodyPr/>
          <a:p>
            <a:r>
              <a:rPr lang="zh-CN" altLang="en-US"/>
              <a:t>导入数据</a:t>
            </a:r>
            <a:endParaRPr lang="zh-CN" altLang="en-US"/>
          </a:p>
          <a:p>
            <a:endParaRPr lang="zh-CN" altLang="en-US"/>
          </a:p>
          <a:p>
            <a:r>
              <a:rPr lang="zh-CN" altLang="en-US"/>
              <a:t>常用查询</a:t>
            </a:r>
            <a:endParaRPr lang="zh-CN" altLang="en-US"/>
          </a:p>
        </p:txBody>
      </p:sp>
      <p:sp>
        <p:nvSpPr>
          <p:cNvPr id="100" name="文本框 99"/>
          <p:cNvSpPr txBox="1"/>
          <p:nvPr/>
        </p:nvSpPr>
        <p:spPr>
          <a:xfrm>
            <a:off x="839470" y="2132965"/>
            <a:ext cx="10570210" cy="306705"/>
          </a:xfrm>
          <a:prstGeom prst="rect">
            <a:avLst/>
          </a:prstGeom>
          <a:noFill/>
          <a:ln w="9525">
            <a:solidFill>
              <a:schemeClr val="accent1"/>
            </a:solidFill>
          </a:ln>
        </p:spPr>
        <p:txBody>
          <a:bodyPr wrap="square">
            <a:spAutoFit/>
          </a:bodyPr>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'/home/hadoop/data_for_map_type.txt'</a:t>
            </a:r>
            <a:r>
              <a:rPr lang="en-US" sz="1400" b="0">
                <a:solidFill>
                  <a:srgbClr val="000000"/>
                </a:solidFill>
                <a:highlight>
                  <a:srgbClr val="FFFFFF"/>
                </a:highlight>
                <a:latin typeface="Consolas" panose="020B0609020204030204" charset="0"/>
                <a:cs typeface="Consolas" panose="020B0609020204030204" charset="0"/>
              </a:rPr>
              <a:t> overwrite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6" name="文本框 5"/>
          <p:cNvSpPr txBox="1"/>
          <p:nvPr/>
        </p:nvSpPr>
        <p:spPr>
          <a:xfrm>
            <a:off x="839470" y="3115310"/>
            <a:ext cx="10570210" cy="2927985"/>
          </a:xfrm>
          <a:prstGeom prst="rect">
            <a:avLst/>
          </a:prstGeom>
          <a:noFill/>
          <a:ln w="9525">
            <a:solidFill>
              <a:schemeClr val="accent1"/>
            </a:solidFill>
          </a:ln>
        </p:spPr>
        <p:txBody>
          <a:bodyPr wrap="square">
            <a:noAutofit/>
          </a:bodyPr>
          <a:p>
            <a:pPr marL="0" algn="l">
              <a:buClrTx/>
              <a:buSzTx/>
              <a:buFontTx/>
            </a:pPr>
            <a:r>
              <a:rPr lang="en-US" sz="1400">
                <a:solidFill>
                  <a:srgbClr val="808080"/>
                </a:solidFill>
                <a:highlight>
                  <a:srgbClr val="FFFFFF"/>
                </a:highlight>
                <a:latin typeface="Consolas" panose="020B0609020204030204" charset="0"/>
                <a:cs typeface="Consolas" panose="020B0609020204030204" charset="0"/>
              </a:rPr>
              <a:t># 查询全部</a:t>
            </a:r>
            <a:endParaRPr lang="en-US" sz="1400">
              <a:solidFill>
                <a:srgbClr val="808080"/>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father</a:t>
            </a:r>
            <a:r>
              <a:rPr lang="zh-CN" altLang="en-US" sz="1400">
                <a:solidFill>
                  <a:srgbClr val="808080"/>
                </a:solidFill>
                <a:highlight>
                  <a:srgbClr val="FFFFFF"/>
                </a:highlight>
                <a:latin typeface="Consolas" panose="020B0609020204030204" charset="0"/>
                <a:cs typeface="Consolas" panose="020B0609020204030204" charset="0"/>
                <a:sym typeface="+mn-ea"/>
              </a:rPr>
              <a:t>、</a:t>
            </a:r>
            <a:r>
              <a:rPr lang="en-US" altLang="zh-CN" sz="1400">
                <a:solidFill>
                  <a:srgbClr val="808080"/>
                </a:solidFill>
                <a:highlight>
                  <a:srgbClr val="FFFFFF"/>
                </a:highlight>
                <a:latin typeface="Consolas" panose="020B0609020204030204" charset="0"/>
                <a:cs typeface="Consolas" panose="020B0609020204030204" charset="0"/>
                <a:sym typeface="+mn-ea"/>
              </a:rPr>
              <a:t>mother</a:t>
            </a:r>
            <a:r>
              <a:rPr lang="zh-CN" altLang="en-US" sz="1400">
                <a:solidFill>
                  <a:srgbClr val="808080"/>
                </a:solidFill>
                <a:highlight>
                  <a:srgbClr val="FFFFFF"/>
                </a:highlight>
                <a:latin typeface="Consolas" panose="020B0609020204030204" charset="0"/>
                <a:cs typeface="Consolas" panose="020B0609020204030204" charset="0"/>
                <a:sym typeface="+mn-ea"/>
              </a:rPr>
              <a:t>这两个</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808080"/>
                </a:solidFill>
                <a:highlight>
                  <a:srgbClr val="FFFFFF"/>
                </a:highlight>
                <a:latin typeface="Consolas" panose="020B0609020204030204" charset="0"/>
                <a:cs typeface="Consolas" panose="020B0609020204030204" charset="0"/>
              </a:rPr>
              <a:t>'father'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father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808080"/>
                </a:solidFill>
                <a:highlight>
                  <a:srgbClr val="FFFFFF"/>
                </a:highlight>
                <a:latin typeface="Consolas" panose="020B0609020204030204" charset="0"/>
                <a:cs typeface="Consolas" panose="020B0609020204030204" charset="0"/>
              </a:rPr>
              <a:t>'mother'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mother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查询全部</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zh-CN" altLang="en-US" sz="1400">
                <a:solidFill>
                  <a:srgbClr val="808080"/>
                </a:solidFill>
                <a:highlight>
                  <a:srgbClr val="FFFFFF"/>
                </a:highlight>
                <a:latin typeface="Consolas" panose="020B0609020204030204" charset="0"/>
                <a:cs typeface="Consolas" panose="020B0609020204030204" charset="0"/>
                <a:sym typeface="+mn-ea"/>
              </a:rPr>
              <a:t>，使用</a:t>
            </a:r>
            <a:r>
              <a:rPr lang="en-US" altLang="zh-CN" sz="1400">
                <a:solidFill>
                  <a:srgbClr val="808080"/>
                </a:solidFill>
                <a:highlight>
                  <a:srgbClr val="FFFFFF"/>
                </a:highlight>
                <a:latin typeface="Consolas" panose="020B0609020204030204" charset="0"/>
                <a:cs typeface="Consolas" panose="020B0609020204030204" charset="0"/>
                <a:sym typeface="+mn-ea"/>
              </a:rPr>
              <a:t>map_keys</a:t>
            </a:r>
            <a:r>
              <a:rPr lang="zh-CN" altLang="en-US" sz="1400">
                <a:solidFill>
                  <a:srgbClr val="808080"/>
                </a:solidFill>
                <a:highlight>
                  <a:srgbClr val="FFFFFF"/>
                </a:highlight>
                <a:latin typeface="Consolas" panose="020B0609020204030204" charset="0"/>
                <a:cs typeface="Consolas" panose="020B0609020204030204" charset="0"/>
                <a:sym typeface="+mn-ea"/>
              </a:rPr>
              <a:t>函数，结果是</a:t>
            </a:r>
            <a:r>
              <a:rPr lang="en-US" altLang="zh-CN" sz="1400">
                <a:solidFill>
                  <a:srgbClr val="808080"/>
                </a:solidFill>
                <a:highlight>
                  <a:srgbClr val="FFFFFF"/>
                </a:highlight>
                <a:latin typeface="Consolas" panose="020B0609020204030204" charset="0"/>
                <a:cs typeface="Consolas" panose="020B0609020204030204" charset="0"/>
                <a:sym typeface="+mn-ea"/>
              </a:rPr>
              <a:t>array</a:t>
            </a:r>
            <a:r>
              <a:rPr lang="zh-CN" altLang="en-US" sz="1400">
                <a:solidFill>
                  <a:srgbClr val="808080"/>
                </a:solidFill>
                <a:highlight>
                  <a:srgbClr val="FFFFFF"/>
                </a:highlight>
                <a:latin typeface="Consolas" panose="020B0609020204030204" charset="0"/>
                <a:cs typeface="Consolas" panose="020B0609020204030204" charset="0"/>
                <a:sym typeface="+mn-ea"/>
              </a:rPr>
              <a:t>类型</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7F0000"/>
                </a:solidFill>
                <a:highlight>
                  <a:srgbClr val="FFFFFF"/>
                </a:highlight>
                <a:latin typeface="Consolas" panose="020B0609020204030204" charset="0"/>
                <a:cs typeface="Consolas" panose="020B0609020204030204" charset="0"/>
              </a:rPr>
              <a:t>map_keys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as</a:t>
            </a:r>
            <a:r>
              <a:rPr lang="en-US" sz="1400" b="0">
                <a:solidFill>
                  <a:srgbClr val="000000"/>
                </a:solidFill>
                <a:highlight>
                  <a:srgbClr val="FFFFFF"/>
                </a:highlight>
                <a:latin typeface="Consolas" panose="020B0609020204030204" charset="0"/>
                <a:cs typeface="Consolas" panose="020B0609020204030204" charset="0"/>
              </a:rPr>
              <a:t> relation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查询全部</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value</a:t>
            </a:r>
            <a:r>
              <a:rPr lang="zh-CN" altLang="en-US" sz="1400">
                <a:solidFill>
                  <a:srgbClr val="808080"/>
                </a:solidFill>
                <a:highlight>
                  <a:srgbClr val="FFFFFF"/>
                </a:highlight>
                <a:latin typeface="Consolas" panose="020B0609020204030204" charset="0"/>
                <a:cs typeface="Consolas" panose="020B0609020204030204" charset="0"/>
                <a:sym typeface="+mn-ea"/>
              </a:rPr>
              <a:t>，使用</a:t>
            </a:r>
            <a:r>
              <a:rPr lang="en-US" altLang="zh-CN" sz="1400">
                <a:solidFill>
                  <a:srgbClr val="808080"/>
                </a:solidFill>
                <a:highlight>
                  <a:srgbClr val="FFFFFF"/>
                </a:highlight>
                <a:latin typeface="Consolas" panose="020B0609020204030204" charset="0"/>
                <a:cs typeface="Consolas" panose="020B0609020204030204" charset="0"/>
                <a:sym typeface="+mn-ea"/>
              </a:rPr>
              <a:t>map_values</a:t>
            </a:r>
            <a:r>
              <a:rPr lang="zh-CN" altLang="en-US" sz="1400">
                <a:solidFill>
                  <a:srgbClr val="808080"/>
                </a:solidFill>
                <a:highlight>
                  <a:srgbClr val="FFFFFF"/>
                </a:highlight>
                <a:latin typeface="Consolas" panose="020B0609020204030204" charset="0"/>
                <a:cs typeface="Consolas" panose="020B0609020204030204" charset="0"/>
                <a:sym typeface="+mn-ea"/>
              </a:rPr>
              <a:t>函数，结果是</a:t>
            </a:r>
            <a:r>
              <a:rPr lang="en-US" altLang="zh-CN" sz="1400">
                <a:solidFill>
                  <a:srgbClr val="808080"/>
                </a:solidFill>
                <a:highlight>
                  <a:srgbClr val="FFFFFF"/>
                </a:highlight>
                <a:latin typeface="Consolas" panose="020B0609020204030204" charset="0"/>
                <a:cs typeface="Consolas" panose="020B0609020204030204" charset="0"/>
                <a:sym typeface="+mn-ea"/>
              </a:rPr>
              <a:t>array</a:t>
            </a:r>
            <a:r>
              <a:rPr lang="zh-CN" altLang="en-US" sz="1400">
                <a:solidFill>
                  <a:srgbClr val="808080"/>
                </a:solidFill>
                <a:highlight>
                  <a:srgbClr val="FFFFFF"/>
                </a:highlight>
                <a:latin typeface="Consolas" panose="020B0609020204030204" charset="0"/>
                <a:cs typeface="Consolas" panose="020B0609020204030204" charset="0"/>
                <a:sym typeface="+mn-ea"/>
              </a:rPr>
              <a:t>类型</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7F0000"/>
                </a:solidFill>
                <a:highlight>
                  <a:srgbClr val="FFFFFF"/>
                </a:highlight>
                <a:latin typeface="Consolas" panose="020B0609020204030204" charset="0"/>
                <a:cs typeface="Consolas" panose="020B0609020204030204" charset="0"/>
              </a:rPr>
              <a:t>map_values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as</a:t>
            </a:r>
            <a:r>
              <a:rPr lang="en-US" sz="1400" b="0">
                <a:solidFill>
                  <a:srgbClr val="000000"/>
                </a:solidFill>
                <a:highlight>
                  <a:srgbClr val="FFFFFF"/>
                </a:highlight>
                <a:latin typeface="Consolas" panose="020B0609020204030204" charset="0"/>
                <a:cs typeface="Consolas" panose="020B0609020204030204" charset="0"/>
              </a:rPr>
              <a:t> relation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类型的</a:t>
            </a:r>
            <a:r>
              <a:rPr lang="en-US" altLang="zh-CN" sz="1400">
                <a:solidFill>
                  <a:srgbClr val="808080"/>
                </a:solidFill>
                <a:highlight>
                  <a:srgbClr val="FFFFFF"/>
                </a:highlight>
                <a:latin typeface="Consolas" panose="020B0609020204030204" charset="0"/>
                <a:cs typeface="Consolas" panose="020B0609020204030204" charset="0"/>
                <a:sym typeface="+mn-ea"/>
              </a:rPr>
              <a:t>KV</a:t>
            </a:r>
            <a:r>
              <a:rPr lang="zh-CN" altLang="en-US" sz="1400">
                <a:solidFill>
                  <a:srgbClr val="808080"/>
                </a:solidFill>
                <a:highlight>
                  <a:srgbClr val="FFFFFF"/>
                </a:highlight>
                <a:latin typeface="Consolas" panose="020B0609020204030204" charset="0"/>
                <a:cs typeface="Consolas" panose="020B0609020204030204" charset="0"/>
                <a:sym typeface="+mn-ea"/>
              </a:rPr>
              <a:t>对数量</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7F0000"/>
                </a:solidFill>
                <a:highlight>
                  <a:srgbClr val="FFFFFF"/>
                </a:highlight>
                <a:latin typeface="Consolas" panose="020B0609020204030204" charset="0"/>
                <a:cs typeface="Consolas" panose="020B0609020204030204" charset="0"/>
              </a:rPr>
              <a:t>size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num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zh-CN" altLang="en-US" sz="1400">
                <a:solidFill>
                  <a:srgbClr val="808080"/>
                </a:solidFill>
                <a:highlight>
                  <a:srgbClr val="FFFFFF"/>
                </a:highlight>
                <a:latin typeface="Consolas" panose="020B0609020204030204" charset="0"/>
                <a:cs typeface="Consolas" panose="020B0609020204030204" charset="0"/>
                <a:sym typeface="+mn-ea"/>
              </a:rPr>
              <a:t>中有</a:t>
            </a:r>
            <a:r>
              <a:rPr lang="en-US" altLang="zh-CN" sz="1400">
                <a:solidFill>
                  <a:srgbClr val="808080"/>
                </a:solidFill>
                <a:highlight>
                  <a:srgbClr val="FFFFFF"/>
                </a:highlight>
                <a:latin typeface="Consolas" panose="020B0609020204030204" charset="0"/>
                <a:cs typeface="Consolas" panose="020B0609020204030204" charset="0"/>
                <a:sym typeface="+mn-ea"/>
              </a:rPr>
              <a:t>brother</a:t>
            </a:r>
            <a:r>
              <a:rPr lang="zh-CN" altLang="en-US" sz="1400">
                <a:solidFill>
                  <a:srgbClr val="808080"/>
                </a:solidFill>
                <a:highlight>
                  <a:srgbClr val="FFFFFF"/>
                </a:highlight>
                <a:latin typeface="Consolas" panose="020B0609020204030204" charset="0"/>
                <a:cs typeface="Consolas" panose="020B0609020204030204" charset="0"/>
                <a:sym typeface="+mn-ea"/>
              </a:rPr>
              <a:t>的数据</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 </a:t>
            </a:r>
            <a:r>
              <a:rPr lang="en-US" sz="1400" b="1">
                <a:solidFill>
                  <a:srgbClr val="0000FF"/>
                </a:solidFill>
                <a:highlight>
                  <a:srgbClr val="FFFFFF"/>
                </a:highlight>
                <a:latin typeface="Consolas" panose="020B0609020204030204" charset="0"/>
                <a:cs typeface="Consolas" panose="020B0609020204030204" charset="0"/>
              </a:rPr>
              <a:t>where</a:t>
            </a:r>
            <a:r>
              <a:rPr lang="en-US" sz="1400" b="0">
                <a:solidFill>
                  <a:srgbClr val="000000"/>
                </a:solidFill>
                <a:highlight>
                  <a:srgbClr val="FFFFFF"/>
                </a:highlight>
                <a:latin typeface="Consolas" panose="020B0609020204030204" charset="0"/>
                <a:cs typeface="Consolas" panose="020B0609020204030204" charset="0"/>
              </a:rPr>
              <a:t> array_contains</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7F0000"/>
                </a:solidFill>
                <a:highlight>
                  <a:srgbClr val="FFFFFF"/>
                </a:highlight>
                <a:latin typeface="Consolas" panose="020B0609020204030204" charset="0"/>
                <a:cs typeface="Consolas" panose="020B0609020204030204" charset="0"/>
              </a:rPr>
              <a:t>map_keys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'brother'</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4" name="图片 3" descr="播仔素材库【1】0112"/>
          <p:cNvPicPr>
            <a:picLocks noChangeAspect="1"/>
          </p:cNvPicPr>
          <p:nvPr/>
        </p:nvPicPr>
        <p:blipFill>
          <a:blip r:embed="rId1"/>
          <a:stretch>
            <a:fillRect/>
          </a:stretch>
        </p:blipFill>
        <p:spPr>
          <a:xfrm>
            <a:off x="10560050" y="4797425"/>
            <a:ext cx="1942465" cy="19424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453505" cy="4511040"/>
          </a:xfrm>
        </p:spPr>
        <p:txBody>
          <a:bodyPr/>
          <a:p>
            <a:pPr marL="0" indent="0">
              <a:buNone/>
            </a:pPr>
            <a:r>
              <a:rPr lang="en-US" altLang="zh-CN"/>
              <a:t>1. </a:t>
            </a:r>
            <a:r>
              <a:rPr lang="zh-CN" altLang="en-US"/>
              <a:t>创建库的语法为</a:t>
            </a:r>
            <a:endParaRPr lang="zh-CN" altLang="en-US"/>
          </a:p>
          <a:p>
            <a:pPr marL="0" indent="0">
              <a:buNone/>
            </a:pPr>
            <a:r>
              <a:rPr lang="en-US" altLang="zh-CN" sz="1400">
                <a:solidFill>
                  <a:schemeClr val="accent6">
                    <a:lumMod val="50000"/>
                  </a:schemeClr>
                </a:solidFill>
                <a:latin typeface="Consolas" panose="020B0609020204030204" charset="0"/>
                <a:cs typeface="Consolas" panose="020B0609020204030204" charset="0"/>
              </a:rPr>
              <a:t>CREATE DATABASE [IF NOT EXISTS] db_name [LOCATION position];</a:t>
            </a:r>
            <a:endParaRPr lang="en-US" altLang="zh-CN" sz="1400">
              <a:solidFill>
                <a:schemeClr val="accent6">
                  <a:lumMod val="50000"/>
                </a:schemeClr>
              </a:solidFill>
              <a:latin typeface="Consolas" panose="020B0609020204030204" charset="0"/>
              <a:cs typeface="Consolas" panose="020B0609020204030204" charset="0"/>
            </a:endParaRPr>
          </a:p>
          <a:p>
            <a:pPr marL="0" indent="0">
              <a:buNone/>
            </a:pPr>
            <a:r>
              <a:rPr lang="en-US" altLang="zh-CN"/>
              <a:t>2. </a:t>
            </a:r>
            <a:r>
              <a:rPr lang="zh-CN" altLang="en-US"/>
              <a:t>删除库的语法为</a:t>
            </a:r>
            <a:endParaRPr lang="zh-CN" altLang="en-US"/>
          </a:p>
          <a:p>
            <a:pPr marL="0" algn="l">
              <a:buNone/>
            </a:pPr>
            <a:r>
              <a:rPr lang="en-US" altLang="zh-CN" sz="1400">
                <a:solidFill>
                  <a:schemeClr val="accent6">
                    <a:lumMod val="50000"/>
                  </a:schemeClr>
                </a:solidFill>
                <a:latin typeface="Consolas" panose="020B0609020204030204" charset="0"/>
                <a:cs typeface="Consolas" panose="020B0609020204030204" charset="0"/>
              </a:rPr>
              <a:t>DROP DATABASE db_name [CASCADE];</a:t>
            </a:r>
            <a:endParaRPr lang="en-US" altLang="zh-CN" sz="1400">
              <a:solidFill>
                <a:schemeClr val="accent6">
                  <a:lumMod val="50000"/>
                </a:schemeClr>
              </a:solidFill>
              <a:latin typeface="Consolas" panose="020B0609020204030204" charset="0"/>
              <a:cs typeface="Consolas" panose="020B0609020204030204" charset="0"/>
            </a:endParaRPr>
          </a:p>
          <a:p>
            <a:pPr marL="0" indent="0">
              <a:buNone/>
            </a:pPr>
            <a:r>
              <a:rPr lang="en-US" altLang="zh-CN"/>
              <a:t>3. </a:t>
            </a:r>
            <a:r>
              <a:rPr lang="zh-CN" altLang="en-US"/>
              <a:t>数据库和</a:t>
            </a:r>
            <a:r>
              <a:rPr lang="en-US" altLang="zh-CN"/>
              <a:t>HDFS</a:t>
            </a:r>
            <a:r>
              <a:rPr lang="zh-CN" altLang="en-US"/>
              <a:t>的关系</a:t>
            </a:r>
            <a:endParaRPr lang="zh-CN" altLang="en-US"/>
          </a:p>
          <a:p>
            <a:pPr marL="285750" indent="-285750">
              <a:buFont typeface="Arial" panose="020B0604020202020204" pitchFamily="34" charset="0"/>
              <a:buChar char="•"/>
            </a:pPr>
            <a:r>
              <a:rPr lang="en-US" altLang="zh-CN" sz="1400"/>
              <a:t>Hive</a:t>
            </a:r>
            <a:r>
              <a:rPr lang="zh-CN" altLang="en-US" sz="1400"/>
              <a:t>的库在</a:t>
            </a:r>
            <a:r>
              <a:rPr lang="en-US" altLang="zh-CN" sz="1400"/>
              <a:t>HDFS</a:t>
            </a:r>
            <a:r>
              <a:rPr lang="zh-CN" altLang="en-US" sz="1400"/>
              <a:t>上就是一个以</a:t>
            </a:r>
            <a:r>
              <a:rPr lang="en-US" altLang="zh-CN" sz="1400"/>
              <a:t>.db</a:t>
            </a:r>
            <a:r>
              <a:rPr lang="zh-CN" altLang="en-US" sz="1400"/>
              <a:t>结尾的目录</a:t>
            </a:r>
            <a:endParaRPr lang="zh-CN" altLang="en-US" sz="1400"/>
          </a:p>
          <a:p>
            <a:pPr marL="285750" indent="-285750">
              <a:buFont typeface="Arial" panose="020B0604020202020204" pitchFamily="34" charset="0"/>
              <a:buChar char="•"/>
            </a:pPr>
            <a:r>
              <a:rPr lang="zh-CN" altLang="en-US" sz="1400"/>
              <a:t>默认存储在：</a:t>
            </a:r>
            <a:r>
              <a:rPr lang="en-US" altLang="zh-CN" sz="1400">
                <a:solidFill>
                  <a:schemeClr val="accent6">
                    <a:lumMod val="50000"/>
                  </a:schemeClr>
                </a:solidFill>
                <a:latin typeface="Consolas" panose="020B0609020204030204" charset="0"/>
                <a:cs typeface="Consolas" panose="020B0609020204030204" charset="0"/>
              </a:rPr>
              <a:t>/user/hive/warehouse</a:t>
            </a:r>
            <a:r>
              <a:rPr lang="zh-CN" altLang="en-US" sz="1400"/>
              <a:t>内</a:t>
            </a:r>
            <a:endParaRPr lang="zh-CN" altLang="en-US" sz="1400"/>
          </a:p>
          <a:p>
            <a:pPr marL="285750" indent="-285750">
              <a:buFont typeface="Arial" panose="020B0604020202020204" pitchFamily="34" charset="0"/>
              <a:buChar char="•"/>
            </a:pPr>
            <a:r>
              <a:rPr lang="zh-CN" altLang="en-US" sz="1400"/>
              <a:t>可以通过</a:t>
            </a:r>
            <a:r>
              <a:rPr lang="en-US" altLang="zh-CN" sz="1400">
                <a:solidFill>
                  <a:schemeClr val="accent6">
                    <a:lumMod val="50000"/>
                  </a:schemeClr>
                </a:solidFill>
                <a:latin typeface="Consolas" panose="020B0609020204030204" charset="0"/>
                <a:cs typeface="Consolas" panose="020B0609020204030204" charset="0"/>
              </a:rPr>
              <a:t>LOCATION</a:t>
            </a:r>
            <a:r>
              <a:rPr lang="zh-CN" altLang="en-US" sz="1400"/>
              <a:t>关键字在创建的时候指定存储目录</a:t>
            </a:r>
            <a:endParaRPr lang="zh-CN" altLang="en-US" sz="1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struct类型</a:t>
            </a:r>
            <a:endParaRPr lang="zh-CN" altLang="en-US"/>
          </a:p>
        </p:txBody>
      </p:sp>
      <p:sp>
        <p:nvSpPr>
          <p:cNvPr id="3" name="文本占位符 2"/>
          <p:cNvSpPr>
            <a:spLocks noGrp="1"/>
          </p:cNvSpPr>
          <p:nvPr>
            <p:ph type="body" sz="quarter" idx="11"/>
          </p:nvPr>
        </p:nvSpPr>
        <p:spPr/>
        <p:txBody>
          <a:bodyPr/>
          <a:p>
            <a:r>
              <a:rPr lang="en-US" altLang="zh-CN"/>
              <a:t>struct</a:t>
            </a:r>
            <a:r>
              <a:rPr lang="zh-CN" altLang="en-US"/>
              <a:t>类型是一个复合类型，可以在一个列中存入多个子列，每个子列允许设置类型和名称</a:t>
            </a:r>
            <a:endParaRPr lang="zh-CN" altLang="en-US"/>
          </a:p>
          <a:p>
            <a:r>
              <a:rPr lang="zh-CN" altLang="en-US">
                <a:sym typeface="+mn-ea"/>
              </a:rPr>
              <a:t>有如下数据文件，</a:t>
            </a:r>
            <a:r>
              <a:rPr lang="zh-CN" altLang="en-US"/>
              <a:t>说明：字段之间#分割，</a:t>
            </a:r>
            <a:r>
              <a:rPr lang="en-US" altLang="zh-CN"/>
              <a:t>struct</a:t>
            </a:r>
            <a:r>
              <a:rPr lang="zh-CN" altLang="en-US"/>
              <a:t>之间冒号分割</a:t>
            </a:r>
            <a:endParaRPr lang="zh-CN" altLang="en-US"/>
          </a:p>
          <a:p>
            <a:endParaRPr lang="zh-CN" altLang="en-US"/>
          </a:p>
          <a:p>
            <a:endParaRPr lang="zh-CN" altLang="en-US"/>
          </a:p>
          <a:p>
            <a:r>
              <a:rPr lang="zh-CN" altLang="en-US"/>
              <a:t>建表语句</a:t>
            </a:r>
            <a:endParaRPr lang="zh-CN" altLang="en-US"/>
          </a:p>
          <a:p>
            <a:endParaRPr lang="zh-CN" altLang="en-US"/>
          </a:p>
        </p:txBody>
      </p:sp>
      <p:sp>
        <p:nvSpPr>
          <p:cNvPr id="100" name="文本框 99"/>
          <p:cNvSpPr txBox="1"/>
          <p:nvPr/>
        </p:nvSpPr>
        <p:spPr>
          <a:xfrm>
            <a:off x="767715" y="2637155"/>
            <a:ext cx="5080000" cy="1059180"/>
          </a:xfrm>
          <a:prstGeom prst="rect">
            <a:avLst/>
          </a:prstGeom>
          <a:noFill/>
          <a:ln w="9525">
            <a:solidFill>
              <a:schemeClr val="accent1"/>
            </a:solidFill>
          </a:ln>
        </p:spPr>
        <p:txBody>
          <a:bodyPr>
            <a:spAutoFit/>
          </a:bodyPr>
          <a:p>
            <a:pPr marL="0" indent="0">
              <a:lnSpc>
                <a:spcPct val="90000"/>
              </a:lnSpc>
            </a:pPr>
            <a:r>
              <a:rPr lang="en-US" sz="1400">
                <a:highlight>
                  <a:srgbClr val="FFFFFF"/>
                </a:highlight>
                <a:latin typeface="Consolas" panose="020B0609020204030204" charset="0"/>
                <a:cs typeface="Consolas" panose="020B0609020204030204" charset="0"/>
              </a:rPr>
              <a:t>1#周杰轮:11</a:t>
            </a:r>
            <a:endParaRPr lang="en-US" sz="1400">
              <a:highlight>
                <a:srgbClr val="FFFFFF"/>
              </a:highlight>
              <a:latin typeface="Consolas" panose="020B0609020204030204" charset="0"/>
              <a:cs typeface="Consolas" panose="020B0609020204030204" charset="0"/>
            </a:endParaRPr>
          </a:p>
          <a:p>
            <a:pPr marL="0" indent="0">
              <a:lnSpc>
                <a:spcPct val="90000"/>
              </a:lnSpc>
            </a:pPr>
            <a:r>
              <a:rPr lang="en-US" sz="1400">
                <a:highlight>
                  <a:srgbClr val="FFFFFF"/>
                </a:highlight>
                <a:latin typeface="Consolas" panose="020B0609020204030204" charset="0"/>
                <a:cs typeface="Consolas" panose="020B0609020204030204" charset="0"/>
              </a:rPr>
              <a:t>2#林均杰:16</a:t>
            </a:r>
            <a:endParaRPr lang="en-US" sz="1400">
              <a:highlight>
                <a:srgbClr val="FFFFFF"/>
              </a:highlight>
              <a:latin typeface="Consolas" panose="020B0609020204030204" charset="0"/>
              <a:cs typeface="Consolas" panose="020B0609020204030204" charset="0"/>
            </a:endParaRPr>
          </a:p>
          <a:p>
            <a:pPr marL="0" indent="0">
              <a:lnSpc>
                <a:spcPct val="90000"/>
              </a:lnSpc>
            </a:pPr>
            <a:r>
              <a:rPr lang="en-US" sz="1400">
                <a:highlight>
                  <a:srgbClr val="FFFFFF"/>
                </a:highlight>
                <a:latin typeface="Consolas" panose="020B0609020204030204" charset="0"/>
                <a:cs typeface="Consolas" panose="020B0609020204030204" charset="0"/>
              </a:rPr>
              <a:t>3#刘德滑:21</a:t>
            </a:r>
            <a:endParaRPr lang="en-US" sz="1400">
              <a:highlight>
                <a:srgbClr val="FFFFFF"/>
              </a:highlight>
              <a:latin typeface="Consolas" panose="020B0609020204030204" charset="0"/>
              <a:cs typeface="Consolas" panose="020B0609020204030204" charset="0"/>
            </a:endParaRPr>
          </a:p>
          <a:p>
            <a:pPr marL="0" indent="0">
              <a:lnSpc>
                <a:spcPct val="90000"/>
              </a:lnSpc>
            </a:pPr>
            <a:r>
              <a:rPr lang="en-US" sz="1400">
                <a:highlight>
                  <a:srgbClr val="FFFFFF"/>
                </a:highlight>
                <a:latin typeface="Consolas" panose="020B0609020204030204" charset="0"/>
                <a:cs typeface="Consolas" panose="020B0609020204030204" charset="0"/>
              </a:rPr>
              <a:t>4#张学油:26</a:t>
            </a:r>
            <a:endParaRPr lang="en-US" sz="1400">
              <a:highlight>
                <a:srgbClr val="FFFFFF"/>
              </a:highlight>
              <a:latin typeface="Consolas" panose="020B0609020204030204" charset="0"/>
              <a:cs typeface="Consolas" panose="020B0609020204030204" charset="0"/>
            </a:endParaRPr>
          </a:p>
          <a:p>
            <a:pPr marL="0" indent="0">
              <a:lnSpc>
                <a:spcPct val="90000"/>
              </a:lnSpc>
            </a:pPr>
            <a:r>
              <a:rPr lang="en-US" sz="1400">
                <a:highlight>
                  <a:srgbClr val="FFFFFF"/>
                </a:highlight>
                <a:latin typeface="Consolas" panose="020B0609020204030204" charset="0"/>
                <a:cs typeface="Consolas" panose="020B0609020204030204" charset="0"/>
              </a:rPr>
              <a:t>5#蔡依临:23</a:t>
            </a:r>
            <a:endParaRPr lang="en-US" sz="1400">
              <a:highlight>
                <a:srgbClr val="FFFFFF"/>
              </a:highlight>
              <a:latin typeface="Consolas" panose="020B0609020204030204" charset="0"/>
              <a:cs typeface="Consolas" panose="020B0609020204030204" charset="0"/>
            </a:endParaRPr>
          </a:p>
        </p:txBody>
      </p:sp>
      <p:sp>
        <p:nvSpPr>
          <p:cNvPr id="4" name="文本框 3"/>
          <p:cNvSpPr txBox="1"/>
          <p:nvPr/>
        </p:nvSpPr>
        <p:spPr>
          <a:xfrm>
            <a:off x="767715" y="4077335"/>
            <a:ext cx="7116445" cy="1383665"/>
          </a:xfrm>
          <a:prstGeom prst="rect">
            <a:avLst/>
          </a:prstGeom>
          <a:noFill/>
          <a:ln w="9525">
            <a:solidFill>
              <a:schemeClr val="accent1"/>
            </a:solidFill>
          </a:ln>
        </p:spPr>
        <p:txBody>
          <a:bodyPr wrap="square">
            <a:spAutoFit/>
          </a:bodyPr>
          <a:p>
            <a:pPr marL="0" indent="0"/>
            <a:r>
              <a:rPr lang="en-US" sz="1400" b="1">
                <a:solidFill>
                  <a:srgbClr val="0000FF"/>
                </a:solidFill>
                <a:highlight>
                  <a:srgbClr val="FFFFFF"/>
                </a:highlight>
                <a:latin typeface="Consolas" panose="020B0609020204030204" charset="0"/>
                <a:cs typeface="Consolas" panose="020B0609020204030204" charset="0"/>
              </a:rPr>
              <a:t>create</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myhive.test_struct</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id 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 struct</a:t>
            </a:r>
            <a:r>
              <a:rPr lang="en-US" sz="1400" b="1">
                <a:solidFill>
                  <a:srgbClr val="000080"/>
                </a:solidFill>
                <a:highlight>
                  <a:srgbClr val="FFFFFF"/>
                </a:highlight>
                <a:latin typeface="Consolas" panose="020B0609020204030204" charset="0"/>
                <a:cs typeface="Consolas" panose="020B0609020204030204" charset="0"/>
              </a:rPr>
              <a:t>&lt;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0000FF"/>
                </a:solidFill>
                <a:highlight>
                  <a:srgbClr val="FFFFFF"/>
                </a:highlight>
                <a:latin typeface="Consolas" panose="020B0609020204030204" charset="0"/>
                <a:cs typeface="Consolas" panose="020B0609020204030204" charset="0"/>
              </a:rPr>
              <a:t>int</a:t>
            </a:r>
            <a:r>
              <a:rPr lang="en-US" sz="1400" b="1">
                <a:solidFill>
                  <a:srgbClr val="000080"/>
                </a:solidFill>
                <a:highlight>
                  <a:srgbClr val="FFFFFF"/>
                </a:highlight>
                <a:latin typeface="Consolas" panose="020B0609020204030204" charset="0"/>
                <a:cs typeface="Consolas" panose="020B0609020204030204" charset="0"/>
              </a:rPr>
              <a:t>&gt;)</a:t>
            </a:r>
            <a:r>
              <a:rPr lang="en-US" sz="1400" b="1">
                <a:solidFill>
                  <a:srgbClr val="0000FF"/>
                </a:solidFill>
                <a:highlight>
                  <a:srgbClr val="FFFFFF"/>
                </a:highlight>
                <a:latin typeface="Consolas" panose="020B0609020204030204" charset="0"/>
                <a:cs typeface="Consolas" panose="020B0609020204030204" charset="0"/>
              </a:rPr>
              <a:t>row</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format</a:t>
            </a:r>
            <a:r>
              <a:rPr lang="en-US" sz="1400" b="0">
                <a:solidFill>
                  <a:srgbClr val="000000"/>
                </a:solidFill>
                <a:highlight>
                  <a:srgbClr val="FFFFFF"/>
                </a:highlight>
                <a:latin typeface="Consolas" panose="020B0609020204030204" charset="0"/>
                <a:cs typeface="Consolas" panose="020B0609020204030204" charset="0"/>
              </a:rPr>
              <a:t> delimitedfields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COLLECTION ITEMS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032"/>
          <p:cNvPicPr>
            <a:picLocks noChangeAspect="1"/>
          </p:cNvPicPr>
          <p:nvPr/>
        </p:nvPicPr>
        <p:blipFill>
          <a:blip r:embed="rId1"/>
          <a:stretch>
            <a:fillRect/>
          </a:stretch>
        </p:blipFill>
        <p:spPr>
          <a:xfrm>
            <a:off x="10200640" y="4580890"/>
            <a:ext cx="2171700" cy="21717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struct类型</a:t>
            </a:r>
            <a:endParaRPr lang="zh-CN" altLang="en-US"/>
          </a:p>
        </p:txBody>
      </p:sp>
      <p:sp>
        <p:nvSpPr>
          <p:cNvPr id="3" name="文本占位符 2"/>
          <p:cNvSpPr>
            <a:spLocks noGrp="1"/>
          </p:cNvSpPr>
          <p:nvPr>
            <p:ph type="body" sz="quarter" idx="11"/>
          </p:nvPr>
        </p:nvSpPr>
        <p:spPr/>
        <p:txBody>
          <a:bodyPr/>
          <a:p>
            <a:r>
              <a:rPr lang="zh-CN" altLang="en-US"/>
              <a:t>导入数据</a:t>
            </a:r>
            <a:endParaRPr lang="zh-CN" altLang="en-US"/>
          </a:p>
          <a:p>
            <a:endParaRPr lang="zh-CN" altLang="en-US"/>
          </a:p>
          <a:p>
            <a:r>
              <a:rPr lang="zh-CN" altLang="en-US"/>
              <a:t>常用查询</a:t>
            </a:r>
            <a:endParaRPr lang="zh-CN" altLang="en-US"/>
          </a:p>
          <a:p>
            <a:endParaRPr lang="zh-CN" altLang="en-US"/>
          </a:p>
        </p:txBody>
      </p:sp>
      <p:sp>
        <p:nvSpPr>
          <p:cNvPr id="100" name="文本框 99"/>
          <p:cNvSpPr txBox="1"/>
          <p:nvPr/>
        </p:nvSpPr>
        <p:spPr>
          <a:xfrm>
            <a:off x="839470" y="2132965"/>
            <a:ext cx="9557385" cy="306705"/>
          </a:xfrm>
          <a:prstGeom prst="rect">
            <a:avLst/>
          </a:prstGeom>
          <a:noFill/>
          <a:ln w="9525">
            <a:solidFill>
              <a:schemeClr val="accent1"/>
            </a:solidFill>
          </a:ln>
        </p:spPr>
        <p:txBody>
          <a:bodyPr wrap="square">
            <a:spAutoFit/>
          </a:bodyPr>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'/home/hadoop/data_for_struct_type.txt'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a:t>
            </a:r>
            <a:r>
              <a:rPr lang="en-US" sz="1400">
                <a:solidFill>
                  <a:srgbClr val="000000"/>
                </a:solidFill>
                <a:highlight>
                  <a:srgbClr val="FFFFFF"/>
                </a:highlight>
                <a:latin typeface="Consolas" panose="020B0609020204030204" charset="0"/>
                <a:cs typeface="Consolas" panose="020B0609020204030204" charset="0"/>
                <a:sym typeface="+mn-ea"/>
              </a:rPr>
              <a:t>myhive.test_struct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4" name="文本框 3"/>
          <p:cNvSpPr txBox="1"/>
          <p:nvPr/>
        </p:nvSpPr>
        <p:spPr>
          <a:xfrm>
            <a:off x="839470" y="3213100"/>
            <a:ext cx="5080000" cy="737235"/>
          </a:xfrm>
          <a:prstGeom prst="rect">
            <a:avLst/>
          </a:prstGeom>
          <a:noFill/>
          <a:ln w="9525">
            <a:solidFill>
              <a:schemeClr val="accent1"/>
            </a:solidFill>
          </a:ln>
        </p:spPr>
        <p:txBody>
          <a:bodyPr>
            <a:spAutoFit/>
          </a:bodyPr>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hive_struct</a:t>
            </a:r>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80"/>
              </a:solidFill>
              <a:highlight>
                <a:srgbClr val="FFFFFF"/>
              </a:highlight>
              <a:latin typeface="Consolas" panose="020B0609020204030204" charset="0"/>
              <a:cs typeface="Consolas" panose="020B0609020204030204" charset="0"/>
            </a:endParaRPr>
          </a:p>
          <a:p>
            <a:pPr marL="0" indent="0"/>
            <a:r>
              <a:rPr lang="en-US" sz="1400">
                <a:solidFill>
                  <a:srgbClr val="808080"/>
                </a:solidFill>
                <a:highlight>
                  <a:srgbClr val="FFFFFF"/>
                </a:highlight>
                <a:latin typeface="Consolas" panose="020B0609020204030204" charset="0"/>
                <a:cs typeface="Consolas" panose="020B0609020204030204" charset="0"/>
              </a:rPr>
              <a:t># 直接使用列名.子列名 即可从struct中取出子列查询</a:t>
            </a:r>
            <a:r>
              <a:rPr lang="en-US" sz="1400" b="1">
                <a:solidFill>
                  <a:srgbClr val="0000FF"/>
                </a:solidFill>
                <a:highlight>
                  <a:srgbClr val="FFFFFF"/>
                </a:highlight>
                <a:latin typeface="Consolas" panose="020B0609020204030204" charset="0"/>
                <a:cs typeface="Consolas" panose="020B0609020204030204" charset="0"/>
              </a:rPr>
              <a:t>select</a:t>
            </a:r>
            <a:r>
              <a:rPr lang="en-US" sz="1400" b="0">
                <a:solidFill>
                  <a:srgbClr val="000000"/>
                </a:solidFill>
                <a:highlight>
                  <a:srgbClr val="FFFFFF"/>
                </a:highlight>
                <a:latin typeface="Consolas" panose="020B0609020204030204" charset="0"/>
                <a:cs typeface="Consolas" panose="020B0609020204030204" charset="0"/>
              </a:rPr>
              <a:t> ip</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name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hive_struct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227"/>
          <p:cNvPicPr>
            <a:picLocks noChangeAspect="1"/>
          </p:cNvPicPr>
          <p:nvPr/>
        </p:nvPicPr>
        <p:blipFill>
          <a:blip r:embed="rId1"/>
          <a:stretch>
            <a:fillRect/>
          </a:stretch>
        </p:blipFill>
        <p:spPr>
          <a:xfrm>
            <a:off x="10310495" y="4725035"/>
            <a:ext cx="1961515" cy="196151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array</a:t>
            </a:r>
            <a:r>
              <a:rPr lang="zh-CN" altLang="en-US"/>
              <a:t>类型，主要存储：数组格式</a:t>
            </a:r>
            <a:endParaRPr lang="zh-CN" altLang="en-US"/>
          </a:p>
          <a:p>
            <a:pPr marL="0" indent="0">
              <a:buNone/>
            </a:pPr>
            <a:r>
              <a:rPr lang="en-US" altLang="zh-CN"/>
              <a:t>2. map</a:t>
            </a:r>
            <a:r>
              <a:rPr lang="zh-CN" altLang="en-US"/>
              <a:t>类型，主要存储：</a:t>
            </a:r>
            <a:r>
              <a:rPr lang="en-US" altLang="zh-CN"/>
              <a:t>Key-Value</a:t>
            </a:r>
            <a:r>
              <a:rPr lang="zh-CN" altLang="en-US"/>
              <a:t>格式</a:t>
            </a:r>
            <a:endParaRPr lang="zh-CN" altLang="en-US"/>
          </a:p>
          <a:p>
            <a:pPr marL="0" indent="0">
              <a:buNone/>
            </a:pPr>
            <a:r>
              <a:rPr lang="en-US" altLang="zh-CN"/>
              <a:t>3. struct</a:t>
            </a:r>
            <a:r>
              <a:rPr lang="zh-CN" altLang="en-US"/>
              <a:t>类型，主要存储：复合格式，可以包含多个二级列，二级列支持列名和类型</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8" name="文本框 7"/>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9" name="文本框 8"/>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0" name="文本框 9"/>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8"/>
              </p:custDataLst>
            </p:nvPr>
          </p:nvSpPr>
          <p:spPr>
            <a:xfrm>
              <a:off x="12661" y="4380"/>
              <a:ext cx="3253" cy="483"/>
            </a:xfrm>
            <a:prstGeom prst="rect">
              <a:avLst/>
            </a:prstGeom>
            <a:noFill/>
          </p:spPr>
          <p:txBody>
            <a:bodyPr wrap="square" rtlCol="0">
              <a:spAutoFit/>
            </a:bodyPr>
            <a:p>
              <a:r>
                <a:rPr lang="zh-CN" altLang="en-US" sz="1400">
                  <a:solidFill>
                    <a:srgbClr val="FF0000"/>
                  </a:solidFill>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9"/>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1"/>
              </p:custDataLst>
            </p:nvPr>
          </p:nvSpPr>
          <p:spPr>
            <a:xfrm>
              <a:off x="12661" y="6762"/>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掌握分区表的概念和应用</a:t>
            </a:r>
            <a:endParaRPr lang="zh-CN" altLang="en-US" sz="1600" dirty="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分区表</a:t>
            </a:r>
            <a:endParaRPr lang="zh-CN" altLang="en-US"/>
          </a:p>
        </p:txBody>
      </p:sp>
      <p:sp>
        <p:nvSpPr>
          <p:cNvPr id="3" name="文本占位符 2"/>
          <p:cNvSpPr>
            <a:spLocks noGrp="1"/>
          </p:cNvSpPr>
          <p:nvPr>
            <p:ph type="body" sz="quarter" idx="11"/>
          </p:nvPr>
        </p:nvSpPr>
        <p:spPr/>
        <p:txBody>
          <a:bodyPr/>
          <a:p>
            <a:r>
              <a:rPr lang="zh-CN" altLang="en-US"/>
              <a:t>在大数据中，最常用的一种思想就是分治，我们可以把大的文件切割划分成一个个的小的文件，这样每次操作一个小的文件就会很容易了</a:t>
            </a:r>
            <a:endParaRPr lang="zh-CN" altLang="en-US"/>
          </a:p>
          <a:p>
            <a:r>
              <a:rPr lang="zh-CN" altLang="en-US"/>
              <a:t>同样的道理，在hive当中也是支持这种思想的，就是我们可以把大的数据，按照每天，或者每小时进行切分成一个个的小的文件，这样去操作小的文件就会容易得多了。</a:t>
            </a:r>
            <a:endParaRPr lang="zh-CN" altLang="en-US"/>
          </a:p>
          <a:p>
            <a:endParaRPr lang="zh-CN" altLang="en-US"/>
          </a:p>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767080" y="3357245"/>
            <a:ext cx="4048760" cy="3165475"/>
          </a:xfrm>
          <a:prstGeom prst="rect">
            <a:avLst/>
          </a:prstGeom>
        </p:spPr>
      </p:pic>
      <p:sp>
        <p:nvSpPr>
          <p:cNvPr id="6" name="文本框 5"/>
          <p:cNvSpPr txBox="1"/>
          <p:nvPr/>
        </p:nvSpPr>
        <p:spPr>
          <a:xfrm>
            <a:off x="4943475" y="4653280"/>
            <a:ext cx="4064000" cy="645160"/>
          </a:xfrm>
          <a:prstGeom prst="rect">
            <a:avLst/>
          </a:prstGeom>
          <a:noFill/>
        </p:spPr>
        <p:txBody>
          <a:bodyPr wrap="square" rtlCol="0">
            <a:spAutoFit/>
          </a:bodyPr>
          <a:p>
            <a:r>
              <a:rPr lang="zh-CN" altLang="en-US"/>
              <a:t>如图，一个典型的按月份分区的表</a:t>
            </a:r>
            <a:endParaRPr lang="zh-CN" altLang="en-US"/>
          </a:p>
          <a:p>
            <a:r>
              <a:rPr lang="zh-CN" altLang="en-US" b="1">
                <a:solidFill>
                  <a:srgbClr val="FF0000"/>
                </a:solidFill>
                <a:latin typeface="华文楷体" panose="02010600040101010101" pitchFamily="2" charset="-122"/>
                <a:ea typeface="华文楷体" panose="02010600040101010101" pitchFamily="2" charset="-122"/>
              </a:rPr>
              <a:t>每一个分区，是一个文件夹</a:t>
            </a: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7" name="图片 6" descr="播仔素材库【1】0311"/>
          <p:cNvPicPr>
            <a:picLocks noChangeAspect="1"/>
          </p:cNvPicPr>
          <p:nvPr/>
        </p:nvPicPr>
        <p:blipFill>
          <a:blip r:embed="rId3"/>
          <a:stretch>
            <a:fillRect/>
          </a:stretch>
        </p:blipFill>
        <p:spPr>
          <a:xfrm>
            <a:off x="10560050" y="4756150"/>
            <a:ext cx="1903095" cy="190309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分区表</a:t>
            </a:r>
            <a:endParaRPr lang="zh-CN" altLang="en-US"/>
          </a:p>
        </p:txBody>
      </p:sp>
      <p:sp>
        <p:nvSpPr>
          <p:cNvPr id="3" name="文本占位符 2"/>
          <p:cNvSpPr>
            <a:spLocks noGrp="1"/>
          </p:cNvSpPr>
          <p:nvPr>
            <p:ph type="body" sz="quarter" idx="11"/>
          </p:nvPr>
        </p:nvSpPr>
        <p:spPr/>
        <p:txBody>
          <a:bodyPr/>
          <a:p>
            <a:r>
              <a:rPr lang="zh-CN" altLang="en-US"/>
              <a:t>同时</a:t>
            </a:r>
            <a:r>
              <a:rPr lang="en-US" altLang="zh-CN"/>
              <a:t>Hive</a:t>
            </a:r>
            <a:r>
              <a:rPr lang="zh-CN" altLang="en-US"/>
              <a:t>也支持多个字段作为分区，多分区带有层级关系，如图</a:t>
            </a:r>
            <a:endParaRPr lang="zh-CN" altLang="en-US"/>
          </a:p>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767080" y="2564765"/>
            <a:ext cx="4048760" cy="3165475"/>
          </a:xfrm>
          <a:prstGeom prst="rect">
            <a:avLst/>
          </a:prstGeom>
        </p:spPr>
      </p:pic>
      <p:sp>
        <p:nvSpPr>
          <p:cNvPr id="6" name="文本框 5"/>
          <p:cNvSpPr txBox="1"/>
          <p:nvPr/>
        </p:nvSpPr>
        <p:spPr>
          <a:xfrm>
            <a:off x="1918970" y="6074410"/>
            <a:ext cx="1771015" cy="368300"/>
          </a:xfrm>
          <a:prstGeom prst="rect">
            <a:avLst/>
          </a:prstGeom>
          <a:noFill/>
        </p:spPr>
        <p:txBody>
          <a:bodyPr wrap="square" rtlCol="0">
            <a:spAutoFit/>
          </a:bodyPr>
          <a:p>
            <a:pPr algn="ctr"/>
            <a:r>
              <a:rPr lang="zh-CN" altLang="en-US"/>
              <a:t>单分区表</a:t>
            </a: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7" name="图片 6" descr="播仔素材库【1】0311"/>
          <p:cNvPicPr>
            <a:picLocks noChangeAspect="1"/>
          </p:cNvPicPr>
          <p:nvPr/>
        </p:nvPicPr>
        <p:blipFill>
          <a:blip r:embed="rId3"/>
          <a:stretch>
            <a:fillRect/>
          </a:stretch>
        </p:blipFill>
        <p:spPr>
          <a:xfrm>
            <a:off x="10560050" y="4756150"/>
            <a:ext cx="1903095" cy="190309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5375910" y="2420620"/>
            <a:ext cx="4561205" cy="3638550"/>
          </a:xfrm>
          <a:prstGeom prst="rect">
            <a:avLst/>
          </a:prstGeom>
        </p:spPr>
      </p:pic>
      <p:sp>
        <p:nvSpPr>
          <p:cNvPr id="8" name="文本框 7"/>
          <p:cNvSpPr txBox="1"/>
          <p:nvPr/>
        </p:nvSpPr>
        <p:spPr>
          <a:xfrm>
            <a:off x="7176135" y="6112510"/>
            <a:ext cx="2821940" cy="368300"/>
          </a:xfrm>
          <a:prstGeom prst="rect">
            <a:avLst/>
          </a:prstGeom>
          <a:noFill/>
        </p:spPr>
        <p:txBody>
          <a:bodyPr wrap="square" rtlCol="0">
            <a:spAutoFit/>
          </a:bodyPr>
          <a:p>
            <a:pPr algn="ctr"/>
            <a:r>
              <a:rPr lang="zh-CN" altLang="en-US"/>
              <a:t>多分区表（三级分区）</a:t>
            </a:r>
            <a:endParaRPr lang="zh-CN" altLang="en-US" b="1">
              <a:solidFill>
                <a:srgbClr val="FF0000"/>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分区表的使用</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710565" y="2637155"/>
            <a:ext cx="5421630" cy="3387090"/>
          </a:xfrm>
          <a:prstGeom prst="rect">
            <a:avLst/>
          </a:prstGeom>
        </p:spPr>
      </p:pic>
      <p:sp>
        <p:nvSpPr>
          <p:cNvPr id="3" name="文本框 2"/>
          <p:cNvSpPr txBox="1"/>
          <p:nvPr/>
        </p:nvSpPr>
        <p:spPr>
          <a:xfrm>
            <a:off x="1212215" y="2153285"/>
            <a:ext cx="4064000" cy="368300"/>
          </a:xfrm>
          <a:prstGeom prst="rect">
            <a:avLst/>
          </a:prstGeom>
          <a:noFill/>
        </p:spPr>
        <p:txBody>
          <a:bodyPr wrap="square" rtlCol="0">
            <a:spAutoFit/>
          </a:bodyPr>
          <a:p>
            <a:endParaRPr lang="zh-CN" altLang="en-US"/>
          </a:p>
        </p:txBody>
      </p:sp>
      <p:sp>
        <p:nvSpPr>
          <p:cNvPr id="4" name="文本框 3"/>
          <p:cNvSpPr txBox="1"/>
          <p:nvPr/>
        </p:nvSpPr>
        <p:spPr>
          <a:xfrm>
            <a:off x="767080" y="1628775"/>
            <a:ext cx="9956165" cy="922020"/>
          </a:xfrm>
          <a:prstGeom prst="rect">
            <a:avLst/>
          </a:prstGeom>
          <a:noFill/>
        </p:spPr>
        <p:txBody>
          <a:bodyPr wrap="square" rtlCol="0">
            <a:spAutoFit/>
          </a:bodyPr>
          <a:p>
            <a:r>
              <a:rPr lang="zh-CN" altLang="en-US"/>
              <a:t>基本语法：</a:t>
            </a:r>
            <a:endParaRPr lang="zh-CN" altLang="en-US"/>
          </a:p>
          <a:p>
            <a:r>
              <a:rPr lang="en-US" altLang="zh-CN">
                <a:latin typeface="Consolas" panose="020B0609020204030204" charset="0"/>
                <a:cs typeface="Consolas" panose="020B0609020204030204" charset="0"/>
              </a:rPr>
              <a:t>create table tablename(...) </a:t>
            </a:r>
            <a:r>
              <a:rPr lang="en-US" altLang="zh-CN">
                <a:solidFill>
                  <a:schemeClr val="accent1">
                    <a:lumMod val="75000"/>
                  </a:schemeClr>
                </a:solidFill>
                <a:latin typeface="Consolas" panose="020B0609020204030204" charset="0"/>
                <a:cs typeface="Consolas" panose="020B0609020204030204" charset="0"/>
              </a:rPr>
              <a:t>partitioned by</a:t>
            </a:r>
            <a:r>
              <a:rPr lang="en-US" altLang="zh-CN">
                <a:latin typeface="Consolas" panose="020B0609020204030204" charset="0"/>
                <a:cs typeface="Consolas" panose="020B0609020204030204" charset="0"/>
              </a:rPr>
              <a:t> (</a:t>
            </a:r>
            <a:r>
              <a:rPr lang="zh-CN" altLang="en-US" b="1">
                <a:solidFill>
                  <a:srgbClr val="7F0000"/>
                </a:solidFill>
                <a:latin typeface="Consolas" panose="020B0609020204030204" charset="0"/>
                <a:cs typeface="Consolas" panose="020B0609020204030204" charset="0"/>
              </a:rPr>
              <a:t>分区列</a:t>
            </a:r>
            <a:r>
              <a:rPr lang="en-US" altLang="zh-CN" b="1">
                <a:solidFill>
                  <a:srgbClr val="7F0000"/>
                </a:solidFill>
                <a:latin typeface="Consolas" panose="020B0609020204030204" charset="0"/>
                <a:cs typeface="Consolas" panose="020B0609020204030204" charset="0"/>
              </a:rPr>
              <a:t> </a:t>
            </a:r>
            <a:r>
              <a:rPr lang="zh-CN" altLang="en-US" b="1">
                <a:solidFill>
                  <a:srgbClr val="7F0000"/>
                </a:solidFill>
                <a:latin typeface="Consolas" panose="020B0609020204030204" charset="0"/>
                <a:cs typeface="Consolas" panose="020B0609020204030204" charset="0"/>
              </a:rPr>
              <a:t>列类型</a:t>
            </a:r>
            <a:r>
              <a:rPr lang="en-US" altLang="zh-CN" b="1">
                <a:solidFill>
                  <a:srgbClr val="7F0000"/>
                </a:solidFill>
                <a:latin typeface="Consolas" panose="020B0609020204030204" charset="0"/>
                <a:cs typeface="Consolas" panose="020B0609020204030204" charset="0"/>
              </a:rPr>
              <a:t>, ......</a:t>
            </a:r>
            <a:r>
              <a:rPr lang="en-US" altLang="zh-CN">
                <a:latin typeface="Consolas" panose="020B0609020204030204" charset="0"/>
                <a:cs typeface="Consolas" panose="020B0609020204030204" charset="0"/>
              </a:rPr>
              <a:t>) </a:t>
            </a:r>
            <a:endParaRPr lang="en-US" altLang="zh-CN">
              <a:latin typeface="Consolas" panose="020B0609020204030204" charset="0"/>
              <a:cs typeface="Consolas" panose="020B0609020204030204" charset="0"/>
            </a:endParaRPr>
          </a:p>
          <a:p>
            <a:r>
              <a:rPr lang="en-US" altLang="zh-CN">
                <a:latin typeface="Consolas" panose="020B0609020204030204" charset="0"/>
                <a:cs typeface="Consolas" panose="020B0609020204030204" charset="0"/>
              </a:rPr>
              <a:t>row format delimited fields terminated by '';</a:t>
            </a:r>
            <a:endParaRPr lang="en-US" altLang="zh-CN">
              <a:latin typeface="Consolas" panose="020B0609020204030204" charset="0"/>
              <a:cs typeface="Consolas" panose="020B0609020204030204" charset="0"/>
            </a:endParaRPr>
          </a:p>
        </p:txBody>
      </p:sp>
      <p:pic>
        <p:nvPicPr>
          <p:cNvPr id="6" name="图片 5" descr="01 (28)"/>
          <p:cNvPicPr>
            <a:picLocks noChangeAspect="1"/>
          </p:cNvPicPr>
          <p:nvPr/>
        </p:nvPicPr>
        <p:blipFill>
          <a:blip r:embed="rId3"/>
          <a:stretch>
            <a:fillRect/>
          </a:stretch>
        </p:blipFill>
        <p:spPr>
          <a:xfrm>
            <a:off x="10415905" y="4653280"/>
            <a:ext cx="2013585" cy="201358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分区表的使用</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767715" y="1772920"/>
            <a:ext cx="6738620" cy="262445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67715" y="4653280"/>
            <a:ext cx="7046595" cy="577850"/>
          </a:xfrm>
          <a:prstGeom prst="rect">
            <a:avLst/>
          </a:prstGeom>
        </p:spPr>
      </p:pic>
      <p:pic>
        <p:nvPicPr>
          <p:cNvPr id="4" name="图片 3" descr="播仔素材库【1】0331"/>
          <p:cNvPicPr>
            <a:picLocks noChangeAspect="1"/>
          </p:cNvPicPr>
          <p:nvPr/>
        </p:nvPicPr>
        <p:blipFill>
          <a:blip r:embed="rId5"/>
          <a:stretch>
            <a:fillRect/>
          </a:stretch>
        </p:blipFill>
        <p:spPr>
          <a:xfrm>
            <a:off x="9912350" y="4471035"/>
            <a:ext cx="2326005" cy="232600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分区表练习</a:t>
            </a:r>
            <a:endParaRPr lang="zh-CN" altLang="en-US"/>
          </a:p>
        </p:txBody>
      </p:sp>
      <p:sp>
        <p:nvSpPr>
          <p:cNvPr id="3" name="文本占位符 2"/>
          <p:cNvSpPr>
            <a:spLocks noGrp="1"/>
          </p:cNvSpPr>
          <p:nvPr>
            <p:ph type="body" sz="quarter" idx="11"/>
          </p:nvPr>
        </p:nvSpPr>
        <p:spPr/>
        <p:txBody>
          <a:bodyPr/>
          <a:p>
            <a:r>
              <a:rPr lang="zh-CN" altLang="en-US" sz="1200"/>
              <a:t>需求描述：现在有一个文件score.txt（课程资料有提供）文件，存放在集群的这个目录下/scoredatas/month=202006</a:t>
            </a:r>
            <a:endParaRPr lang="zh-CN" altLang="en-US" sz="1200"/>
          </a:p>
          <a:p>
            <a:r>
              <a:rPr lang="zh-CN" altLang="en-US" sz="1000"/>
              <a:t>这个文件每天都会生成，存放到对应的日期文件夹下面去，文件别人也需要公用，不能移动。</a:t>
            </a:r>
            <a:endParaRPr lang="zh-CN" altLang="en-US" sz="1000"/>
          </a:p>
          <a:p>
            <a:r>
              <a:rPr lang="zh-CN" altLang="en-US" sz="1000"/>
              <a:t>需求，创建hive对应的表，并将数据加载到表中，进行数据统计分析，且</a:t>
            </a:r>
            <a:r>
              <a:rPr lang="zh-CN" altLang="en-US" sz="1000">
                <a:solidFill>
                  <a:schemeClr val="accent1">
                    <a:lumMod val="75000"/>
                  </a:schemeClr>
                </a:solidFill>
              </a:rPr>
              <a:t>删除表之后，数据不能删除</a:t>
            </a:r>
            <a:r>
              <a:rPr lang="zh-CN" altLang="en-US" sz="1000"/>
              <a:t>。</a:t>
            </a:r>
            <a:endParaRPr lang="zh-CN" altLang="en-US" sz="1000"/>
          </a:p>
        </p:txBody>
      </p:sp>
      <p:pic>
        <p:nvPicPr>
          <p:cNvPr id="4" name="图片 3"/>
          <p:cNvPicPr>
            <a:picLocks noChangeAspect="1"/>
          </p:cNvPicPr>
          <p:nvPr>
            <p:custDataLst>
              <p:tags r:id="rId1"/>
            </p:custDataLst>
          </p:nvPr>
        </p:nvPicPr>
        <p:blipFill>
          <a:blip r:embed="rId2"/>
          <a:stretch>
            <a:fillRect/>
          </a:stretch>
        </p:blipFill>
        <p:spPr>
          <a:xfrm>
            <a:off x="710565" y="2780665"/>
            <a:ext cx="5060315" cy="1557655"/>
          </a:xfrm>
          <a:prstGeom prst="rect">
            <a:avLst/>
          </a:prstGeom>
        </p:spPr>
      </p:pic>
      <p:pic>
        <p:nvPicPr>
          <p:cNvPr id="5" name="图片 4" descr="播仔素材库【1】0259"/>
          <p:cNvPicPr>
            <a:picLocks noChangeAspect="1"/>
          </p:cNvPicPr>
          <p:nvPr/>
        </p:nvPicPr>
        <p:blipFill>
          <a:blip r:embed="rId3"/>
          <a:stretch>
            <a:fillRect/>
          </a:stretch>
        </p:blipFill>
        <p:spPr>
          <a:xfrm>
            <a:off x="10396855" y="4705985"/>
            <a:ext cx="2072640" cy="2072640"/>
          </a:xfrm>
          <a:prstGeom prst="rect">
            <a:avLst/>
          </a:prstGeom>
        </p:spPr>
      </p:pic>
      <p:pic>
        <p:nvPicPr>
          <p:cNvPr id="6" name="图片 5"/>
          <p:cNvPicPr>
            <a:picLocks noChangeAspect="1"/>
          </p:cNvPicPr>
          <p:nvPr>
            <p:custDataLst>
              <p:tags r:id="rId4"/>
            </p:custDataLst>
          </p:nvPr>
        </p:nvPicPr>
        <p:blipFill>
          <a:blip r:embed="rId5"/>
          <a:srcRect b="65055"/>
          <a:stretch>
            <a:fillRect/>
          </a:stretch>
        </p:blipFill>
        <p:spPr>
          <a:xfrm>
            <a:off x="695325" y="4509135"/>
            <a:ext cx="5348605" cy="876935"/>
          </a:xfrm>
          <a:prstGeom prst="rect">
            <a:avLst/>
          </a:prstGeom>
        </p:spPr>
      </p:pic>
      <p:pic>
        <p:nvPicPr>
          <p:cNvPr id="7" name="图片 6"/>
          <p:cNvPicPr>
            <a:picLocks noChangeAspect="1"/>
          </p:cNvPicPr>
          <p:nvPr>
            <p:custDataLst>
              <p:tags r:id="rId6"/>
            </p:custDataLst>
          </p:nvPr>
        </p:nvPicPr>
        <p:blipFill>
          <a:blip r:embed="rId5"/>
          <a:srcRect t="37363"/>
          <a:stretch>
            <a:fillRect/>
          </a:stretch>
        </p:blipFill>
        <p:spPr>
          <a:xfrm>
            <a:off x="6311900" y="3284855"/>
            <a:ext cx="4842510" cy="1422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81250" y="3068955"/>
            <a:ext cx="7429500" cy="953135"/>
          </a:xfrm>
          <a:prstGeom prst="rect">
            <a:avLst/>
          </a:prstGeom>
          <a:noFill/>
        </p:spPr>
        <p:txBody>
          <a:bodyPr wrap="square" rtlCol="0">
            <a:spAutoFit/>
          </a:bodyPr>
          <a:p>
            <a:pPr algn="ctr"/>
            <a:r>
              <a:rPr lang="zh-CN" altLang="en-US" sz="5600">
                <a:latin typeface="阿里巴巴普惠体" panose="00020600040101010101" pitchFamily="18" charset="-122"/>
                <a:ea typeface="阿里巴巴普惠体" panose="00020600040101010101" pitchFamily="18" charset="-122"/>
                <a:cs typeface="阿里巴巴普惠体" panose="00020600040101010101" pitchFamily="18" charset="-122"/>
              </a:rPr>
              <a:t>拓展：</a:t>
            </a:r>
            <a:r>
              <a:rPr lang="en-US" altLang="zh-CN" sz="5600">
                <a:latin typeface="阿里巴巴普惠体" panose="00020600040101010101" pitchFamily="18" charset="-122"/>
                <a:ea typeface="阿里巴巴普惠体" panose="00020600040101010101" pitchFamily="18" charset="-122"/>
                <a:cs typeface="阿里巴巴普惠体" panose="00020600040101010101" pitchFamily="18" charset="-122"/>
              </a:rPr>
              <a:t>SQL</a:t>
            </a:r>
            <a:r>
              <a:rPr lang="zh-CN" altLang="en-US" sz="5600">
                <a:latin typeface="阿里巴巴普惠体" panose="00020600040101010101" pitchFamily="18" charset="-122"/>
                <a:ea typeface="阿里巴巴普惠体" panose="00020600040101010101" pitchFamily="18" charset="-122"/>
                <a:cs typeface="阿里巴巴普惠体" panose="00020600040101010101" pitchFamily="18" charset="-122"/>
              </a:rPr>
              <a:t>语法笔记</a:t>
            </a:r>
            <a:endParaRPr lang="zh-CN" altLang="en-US" sz="56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540500" cy="4511040"/>
          </a:xfrm>
        </p:spPr>
        <p:txBody>
          <a:bodyPr/>
          <a:p>
            <a:pPr marL="0" indent="0">
              <a:buNone/>
            </a:pPr>
            <a:r>
              <a:rPr lang="en-US" altLang="zh-CN"/>
              <a:t>1. </a:t>
            </a:r>
            <a:r>
              <a:rPr lang="zh-CN" altLang="en-US"/>
              <a:t>什么是分区表？</a:t>
            </a:r>
            <a:endParaRPr lang="zh-CN" altLang="en-US"/>
          </a:p>
          <a:p>
            <a:pPr marL="285750" indent="-285750">
              <a:lnSpc>
                <a:spcPct val="180000"/>
              </a:lnSpc>
              <a:buFont typeface="Arial" panose="020B0604020202020204" pitchFamily="34" charset="0"/>
              <a:buChar char="•"/>
            </a:pPr>
            <a:r>
              <a:rPr lang="zh-CN" altLang="en-US" sz="1400"/>
              <a:t>可以选择字段作为表分区</a:t>
            </a:r>
            <a:endParaRPr lang="zh-CN" altLang="en-US" sz="1400"/>
          </a:p>
          <a:p>
            <a:pPr marL="285750" indent="-285750">
              <a:lnSpc>
                <a:spcPct val="180000"/>
              </a:lnSpc>
              <a:buFont typeface="Arial" panose="020B0604020202020204" pitchFamily="34" charset="0"/>
              <a:buChar char="•"/>
            </a:pPr>
            <a:r>
              <a:rPr lang="zh-CN" altLang="en-US" sz="1400"/>
              <a:t>分区其实就是</a:t>
            </a:r>
            <a:r>
              <a:rPr lang="en-US" altLang="zh-CN" sz="1400"/>
              <a:t>HDFS</a:t>
            </a:r>
            <a:r>
              <a:rPr lang="zh-CN" altLang="en-US" sz="1400"/>
              <a:t>上的不同文件夹</a:t>
            </a:r>
            <a:endParaRPr lang="zh-CN" altLang="en-US" sz="1400"/>
          </a:p>
          <a:p>
            <a:pPr marL="285750" indent="-285750">
              <a:lnSpc>
                <a:spcPct val="180000"/>
              </a:lnSpc>
              <a:buFont typeface="Arial" panose="020B0604020202020204" pitchFamily="34" charset="0"/>
              <a:buChar char="•"/>
            </a:pPr>
            <a:r>
              <a:rPr lang="zh-CN" altLang="en-US" sz="1400"/>
              <a:t>分区表可以极大的提高特定场景下</a:t>
            </a:r>
            <a:r>
              <a:rPr lang="en-US" altLang="zh-CN" sz="1400"/>
              <a:t>Hive</a:t>
            </a:r>
            <a:r>
              <a:rPr lang="zh-CN" altLang="en-US" sz="1400"/>
              <a:t>的操作性能</a:t>
            </a:r>
            <a:endParaRPr lang="zh-CN" altLang="en-US" sz="1400"/>
          </a:p>
          <a:p>
            <a:pPr marL="0" indent="0">
              <a:buFont typeface="Arial" panose="020B0604020202020204" pitchFamily="34" charset="0"/>
              <a:buNone/>
            </a:pPr>
            <a:r>
              <a:rPr lang="en-US" altLang="zh-CN"/>
              <a:t>2. </a:t>
            </a:r>
            <a:r>
              <a:rPr lang="zh-CN" altLang="en-US"/>
              <a:t>分区表的语法</a:t>
            </a:r>
            <a:endParaRPr lang="zh-CN" altLang="en-US"/>
          </a:p>
          <a:p>
            <a:pPr marL="285750" indent="-285750">
              <a:lnSpc>
                <a:spcPct val="180000"/>
              </a:lnSpc>
              <a:buFont typeface="Arial" panose="020B0604020202020204" pitchFamily="34" charset="0"/>
              <a:buChar char="•"/>
            </a:pPr>
            <a:r>
              <a:rPr lang="en-US" altLang="zh-CN" sz="1400">
                <a:latin typeface="Consolas" panose="020B0609020204030204" charset="0"/>
                <a:cs typeface="Consolas" panose="020B0609020204030204" charset="0"/>
                <a:sym typeface="+mn-ea"/>
              </a:rPr>
              <a:t>create table tablename(...) </a:t>
            </a:r>
            <a:r>
              <a:rPr lang="en-US" altLang="zh-CN" sz="1400">
                <a:solidFill>
                  <a:schemeClr val="accent1">
                    <a:lumMod val="75000"/>
                  </a:schemeClr>
                </a:solidFill>
                <a:latin typeface="Consolas" panose="020B0609020204030204" charset="0"/>
                <a:cs typeface="Consolas" panose="020B0609020204030204" charset="0"/>
                <a:sym typeface="+mn-ea"/>
              </a:rPr>
              <a:t>partitioned by</a:t>
            </a:r>
            <a:r>
              <a:rPr lang="en-US" altLang="zh-CN" sz="1400">
                <a:latin typeface="Consolas" panose="020B0609020204030204" charset="0"/>
                <a:cs typeface="Consolas" panose="020B0609020204030204" charset="0"/>
                <a:sym typeface="+mn-ea"/>
              </a:rPr>
              <a:t> (</a:t>
            </a:r>
            <a:r>
              <a:rPr lang="zh-CN" altLang="en-US" sz="1400" b="1">
                <a:solidFill>
                  <a:srgbClr val="7F0000"/>
                </a:solidFill>
                <a:latin typeface="Consolas" panose="020B0609020204030204" charset="0"/>
                <a:cs typeface="Consolas" panose="020B0609020204030204" charset="0"/>
                <a:sym typeface="+mn-ea"/>
              </a:rPr>
              <a:t>分区列</a:t>
            </a:r>
            <a:r>
              <a:rPr lang="en-US" altLang="zh-CN" sz="1400" b="1">
                <a:solidFill>
                  <a:srgbClr val="7F0000"/>
                </a:solidFill>
                <a:latin typeface="Consolas" panose="020B0609020204030204" charset="0"/>
                <a:cs typeface="Consolas" panose="020B0609020204030204" charset="0"/>
                <a:sym typeface="+mn-ea"/>
              </a:rPr>
              <a:t> </a:t>
            </a:r>
            <a:r>
              <a:rPr lang="zh-CN" altLang="en-US" sz="1400" b="1">
                <a:solidFill>
                  <a:srgbClr val="7F0000"/>
                </a:solidFill>
                <a:latin typeface="Consolas" panose="020B0609020204030204" charset="0"/>
                <a:cs typeface="Consolas" panose="020B0609020204030204" charset="0"/>
                <a:sym typeface="+mn-ea"/>
              </a:rPr>
              <a:t>列类型</a:t>
            </a:r>
            <a:r>
              <a:rPr lang="en-US" altLang="zh-CN" sz="1400" b="1">
                <a:solidFill>
                  <a:srgbClr val="7F0000"/>
                </a:solidFill>
                <a:latin typeface="Consolas" panose="020B0609020204030204" charset="0"/>
                <a:cs typeface="Consolas" panose="020B0609020204030204" charset="0"/>
                <a:sym typeface="+mn-ea"/>
              </a:rPr>
              <a:t>, ...</a:t>
            </a:r>
            <a:r>
              <a:rPr lang="en-US" altLang="zh-CN" sz="1400">
                <a:latin typeface="Consolas" panose="020B0609020204030204" charset="0"/>
                <a:cs typeface="Consolas" panose="020B0609020204030204" charset="0"/>
                <a:sym typeface="+mn-ea"/>
              </a:rPr>
              <a:t>) row format delimited fields terminated by </a:t>
            </a:r>
            <a:r>
              <a:rPr lang="en-US" altLang="zh-CN" sz="1400">
                <a:latin typeface="Source Code Pro" panose="020B0309030403020204" charset="0"/>
                <a:cs typeface="Source Code Pro" panose="020B0309030403020204" charset="0"/>
                <a:sym typeface="+mn-ea"/>
              </a:rPr>
              <a:t>''</a:t>
            </a:r>
            <a:r>
              <a:rPr lang="en-US" altLang="zh-CN" sz="1400">
                <a:latin typeface="Consolas" panose="020B0609020204030204" charset="0"/>
                <a:cs typeface="Consolas" panose="020B0609020204030204" charset="0"/>
                <a:sym typeface="+mn-ea"/>
              </a:rPr>
              <a:t>;</a:t>
            </a:r>
            <a:endParaRPr lang="en-US" altLang="zh-CN" sz="1400">
              <a:latin typeface="Consolas" panose="020B0609020204030204" charset="0"/>
              <a:cs typeface="Consolas" panose="020B0609020204030204" charset="0"/>
              <a:sym typeface="+mn-ea"/>
            </a:endParaRPr>
          </a:p>
          <a:p>
            <a:pPr marL="285750" indent="-285750">
              <a:lnSpc>
                <a:spcPct val="180000"/>
              </a:lnSpc>
              <a:buFont typeface="Arial" panose="020B0604020202020204" pitchFamily="34" charset="0"/>
              <a:buChar char="•"/>
            </a:pPr>
            <a:r>
              <a:rPr lang="zh-CN" altLang="en-US" sz="1400"/>
              <a:t>分区表的分区列，在</a:t>
            </a:r>
            <a:r>
              <a:rPr lang="en-US" altLang="zh-CN" sz="1400"/>
              <a:t>partitioned by </a:t>
            </a:r>
            <a:r>
              <a:rPr lang="zh-CN" altLang="en-US" sz="1400"/>
              <a:t>中定义，不在普通列中定义</a:t>
            </a:r>
            <a:endParaRPr lang="zh-CN" altLang="en-US"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8" name="文本框 7"/>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9" name="文本框 8"/>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0" name="文本框 9"/>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8"/>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9"/>
              </p:custDataLst>
            </p:nvPr>
          </p:nvSpPr>
          <p:spPr>
            <a:xfrm>
              <a:off x="12661" y="5174"/>
              <a:ext cx="3253" cy="483"/>
            </a:xfrm>
            <a:prstGeom prst="rect">
              <a:avLst/>
            </a:prstGeom>
            <a:noFill/>
          </p:spPr>
          <p:txBody>
            <a:bodyPr wrap="square" rtlCol="0">
              <a:spAutoFit/>
            </a:bodyPr>
            <a:p>
              <a:r>
                <a:rPr lang="zh-CN" altLang="en-US" sz="1400">
                  <a:solidFill>
                    <a:srgbClr val="FF0000"/>
                  </a:solidFill>
                  <a:latin typeface="阿里巴巴普惠体" panose="00020600040101010101" pitchFamily="18" charset="-122"/>
                  <a:ea typeface="阿里巴巴普惠体" panose="00020600040101010101" pitchFamily="18" charset="-122"/>
                  <a:sym typeface="+mn-ea"/>
                </a:rPr>
                <a:t>分桶表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3" name="文本框 12"/>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1"/>
              </p:custDataLst>
            </p:nvPr>
          </p:nvSpPr>
          <p:spPr>
            <a:xfrm>
              <a:off x="12661" y="6762"/>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掌握分桶表的概念和应用</a:t>
            </a:r>
            <a:endParaRPr lang="zh-CN" sz="1600" dirty="0">
              <a:solidFill>
                <a:srgbClr val="FF0000"/>
              </a:solidFill>
            </a:endParaRPr>
          </a:p>
          <a:p>
            <a:r>
              <a:rPr lang="zh-CN" altLang="en-US" sz="1600" dirty="0">
                <a:solidFill>
                  <a:srgbClr val="FF0000"/>
                </a:solidFill>
              </a:rPr>
              <a:t>了解分桶表的</a:t>
            </a:r>
            <a:r>
              <a:rPr lang="en-US" altLang="zh-CN" sz="1600" dirty="0">
                <a:solidFill>
                  <a:srgbClr val="FF0000"/>
                </a:solidFill>
              </a:rPr>
              <a:t>Hash</a:t>
            </a:r>
            <a:r>
              <a:rPr lang="zh-CN" altLang="en-US" sz="1600" dirty="0">
                <a:solidFill>
                  <a:srgbClr val="FF0000"/>
                </a:solidFill>
              </a:rPr>
              <a:t>取模机制</a:t>
            </a:r>
            <a:endParaRPr lang="zh-CN" altLang="en-US" sz="1600" dirty="0">
              <a:solidFill>
                <a:srgbClr val="FF0000"/>
              </a:solidFill>
            </a:endParaRPr>
          </a:p>
          <a:p>
            <a:r>
              <a:rPr lang="zh-CN" altLang="en-US" sz="1600" dirty="0">
                <a:solidFill>
                  <a:srgbClr val="FF0000"/>
                </a:solidFill>
              </a:rPr>
              <a:t>理解分桶表如何带来性能提升</a:t>
            </a:r>
            <a:endParaRPr lang="zh-CN" altLang="en-US" sz="1600"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分桶表</a:t>
            </a:r>
            <a:endParaRPr lang="zh-CN" altLang="en-US"/>
          </a:p>
        </p:txBody>
      </p:sp>
      <p:sp>
        <p:nvSpPr>
          <p:cNvPr id="3" name="文本占位符 2"/>
          <p:cNvSpPr>
            <a:spLocks noGrp="1"/>
          </p:cNvSpPr>
          <p:nvPr>
            <p:ph type="body" sz="quarter" idx="11"/>
          </p:nvPr>
        </p:nvSpPr>
        <p:spPr/>
        <p:txBody>
          <a:bodyPr/>
          <a:p>
            <a:r>
              <a:rPr lang="zh-CN" altLang="en-US"/>
              <a:t>分桶和分区一样，也是一种通过改变表的存储模式，从而完成对表优化的一种调优方式</a:t>
            </a:r>
            <a:endParaRPr lang="zh-CN" altLang="en-US"/>
          </a:p>
          <a:p>
            <a:r>
              <a:rPr lang="zh-CN" altLang="en-US"/>
              <a:t>但和分区不同，分区是将表拆分到</a:t>
            </a:r>
            <a:r>
              <a:rPr lang="zh-CN" altLang="en-US">
                <a:solidFill>
                  <a:srgbClr val="FF0000"/>
                </a:solidFill>
              </a:rPr>
              <a:t>不同的子文件夹</a:t>
            </a:r>
            <a:r>
              <a:rPr lang="zh-CN" altLang="en-US"/>
              <a:t>中进行存储，而分桶是将表拆分到</a:t>
            </a:r>
            <a:r>
              <a:rPr lang="zh-CN" altLang="en-US">
                <a:solidFill>
                  <a:srgbClr val="FF0000"/>
                </a:solidFill>
              </a:rPr>
              <a:t>固定数量的不同文件</a:t>
            </a:r>
            <a:r>
              <a:rPr lang="zh-CN" altLang="en-US"/>
              <a:t>中进行存储。</a:t>
            </a:r>
            <a:endParaRPr lang="zh-CN" altLang="en-US"/>
          </a:p>
          <a:p>
            <a:endParaRPr lang="zh-CN" altLang="en-US"/>
          </a:p>
        </p:txBody>
      </p:sp>
      <p:sp>
        <p:nvSpPr>
          <p:cNvPr id="4" name="矩形 3"/>
          <p:cNvSpPr/>
          <p:nvPr/>
        </p:nvSpPr>
        <p:spPr>
          <a:xfrm>
            <a:off x="4655820" y="4747260"/>
            <a:ext cx="1007745" cy="432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表数据</a:t>
            </a:r>
            <a:endParaRPr lang="zh-CN" altLang="en-US"/>
          </a:p>
        </p:txBody>
      </p:sp>
      <p:sp>
        <p:nvSpPr>
          <p:cNvPr id="5" name="矩形 4"/>
          <p:cNvSpPr/>
          <p:nvPr/>
        </p:nvSpPr>
        <p:spPr>
          <a:xfrm>
            <a:off x="5869305" y="3188335"/>
            <a:ext cx="2376170" cy="3433445"/>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600">
                <a:solidFill>
                  <a:schemeClr val="tx1">
                    <a:lumMod val="75000"/>
                    <a:lumOff val="25000"/>
                  </a:schemeClr>
                </a:solidFill>
              </a:rPr>
              <a:t>分区</a:t>
            </a:r>
            <a:endParaRPr lang="zh-CN" altLang="en-US" sz="1600">
              <a:solidFill>
                <a:schemeClr val="tx1">
                  <a:lumMod val="75000"/>
                  <a:lumOff val="25000"/>
                </a:schemeClr>
              </a:solidFill>
            </a:endParaRPr>
          </a:p>
        </p:txBody>
      </p:sp>
      <p:sp>
        <p:nvSpPr>
          <p:cNvPr id="6" name="矩形 5"/>
          <p:cNvSpPr/>
          <p:nvPr/>
        </p:nvSpPr>
        <p:spPr>
          <a:xfrm>
            <a:off x="6085205" y="3429000"/>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dt=202210</a:t>
            </a:r>
            <a:endParaRPr lang="en-US" altLang="zh-CN"/>
          </a:p>
        </p:txBody>
      </p:sp>
      <p:sp>
        <p:nvSpPr>
          <p:cNvPr id="7" name="矩形 6"/>
          <p:cNvSpPr/>
          <p:nvPr/>
        </p:nvSpPr>
        <p:spPr>
          <a:xfrm>
            <a:off x="6085205" y="3933190"/>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dt=202211</a:t>
            </a:r>
            <a:endParaRPr lang="en-US" altLang="zh-CN"/>
          </a:p>
        </p:txBody>
      </p:sp>
      <p:sp>
        <p:nvSpPr>
          <p:cNvPr id="8" name="矩形 7"/>
          <p:cNvSpPr/>
          <p:nvPr/>
        </p:nvSpPr>
        <p:spPr>
          <a:xfrm>
            <a:off x="6085205" y="4436745"/>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dt=202212</a:t>
            </a:r>
            <a:endParaRPr lang="en-US" altLang="zh-CN"/>
          </a:p>
        </p:txBody>
      </p:sp>
      <p:sp>
        <p:nvSpPr>
          <p:cNvPr id="9" name="矩形 8"/>
          <p:cNvSpPr/>
          <p:nvPr/>
        </p:nvSpPr>
        <p:spPr>
          <a:xfrm>
            <a:off x="6085205" y="4940300"/>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dt=202301</a:t>
            </a:r>
            <a:endParaRPr lang="en-US" altLang="zh-CN"/>
          </a:p>
        </p:txBody>
      </p:sp>
      <p:sp>
        <p:nvSpPr>
          <p:cNvPr id="10" name="矩形 9"/>
          <p:cNvSpPr/>
          <p:nvPr/>
        </p:nvSpPr>
        <p:spPr>
          <a:xfrm>
            <a:off x="6085205" y="5443855"/>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dt=202302</a:t>
            </a:r>
            <a:endParaRPr lang="en-US" altLang="zh-CN"/>
          </a:p>
        </p:txBody>
      </p:sp>
      <p:sp>
        <p:nvSpPr>
          <p:cNvPr id="13" name="矩形 12"/>
          <p:cNvSpPr/>
          <p:nvPr/>
        </p:nvSpPr>
        <p:spPr>
          <a:xfrm>
            <a:off x="6085205" y="5947410"/>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dt=202303</a:t>
            </a:r>
            <a:endParaRPr lang="en-US" altLang="zh-CN"/>
          </a:p>
        </p:txBody>
      </p:sp>
      <p:cxnSp>
        <p:nvCxnSpPr>
          <p:cNvPr id="14" name="直接连接符 13"/>
          <p:cNvCxnSpPr/>
          <p:nvPr/>
        </p:nvCxnSpPr>
        <p:spPr>
          <a:xfrm flipV="1">
            <a:off x="5225415" y="3213100"/>
            <a:ext cx="643890" cy="153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
            </p:custDataLst>
          </p:nvPr>
        </p:nvCxnSpPr>
        <p:spPr>
          <a:xfrm>
            <a:off x="5221605" y="5156835"/>
            <a:ext cx="647700" cy="144018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749665" y="3860800"/>
            <a:ext cx="2016125" cy="1662699"/>
            <a:chOff x="8466" y="5513"/>
            <a:chExt cx="3175" cy="2369"/>
          </a:xfrm>
        </p:grpSpPr>
        <p:sp>
          <p:nvSpPr>
            <p:cNvPr id="16" name="矩形 15"/>
            <p:cNvSpPr/>
            <p:nvPr/>
          </p:nvSpPr>
          <p:spPr>
            <a:xfrm>
              <a:off x="8693" y="5610"/>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文件</a:t>
              </a:r>
              <a:r>
                <a:rPr lang="en-US" altLang="zh-CN"/>
                <a:t>1</a:t>
              </a:r>
              <a:endParaRPr lang="en-US" altLang="zh-CN"/>
            </a:p>
          </p:txBody>
        </p:sp>
        <p:sp>
          <p:nvSpPr>
            <p:cNvPr id="17" name="矩形 16"/>
            <p:cNvSpPr/>
            <p:nvPr/>
          </p:nvSpPr>
          <p:spPr>
            <a:xfrm>
              <a:off x="8693" y="6291"/>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文件</a:t>
              </a:r>
              <a:r>
                <a:rPr lang="en-US" altLang="zh-CN"/>
                <a:t>2</a:t>
              </a:r>
              <a:endParaRPr lang="en-US" altLang="zh-CN"/>
            </a:p>
          </p:txBody>
        </p:sp>
        <p:sp>
          <p:nvSpPr>
            <p:cNvPr id="18" name="矩形 17"/>
            <p:cNvSpPr/>
            <p:nvPr/>
          </p:nvSpPr>
          <p:spPr>
            <a:xfrm>
              <a:off x="8693" y="6971"/>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文件</a:t>
              </a:r>
              <a:r>
                <a:rPr lang="en-US" altLang="zh-CN"/>
                <a:t>N</a:t>
              </a:r>
              <a:endParaRPr lang="en-US" altLang="zh-CN"/>
            </a:p>
          </p:txBody>
        </p:sp>
        <p:sp>
          <p:nvSpPr>
            <p:cNvPr id="19" name="矩形 18"/>
            <p:cNvSpPr/>
            <p:nvPr/>
          </p:nvSpPr>
          <p:spPr>
            <a:xfrm>
              <a:off x="8466" y="5513"/>
              <a:ext cx="3175" cy="2369"/>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600">
                  <a:solidFill>
                    <a:schemeClr val="tx1">
                      <a:lumMod val="75000"/>
                      <a:lumOff val="25000"/>
                    </a:schemeClr>
                  </a:solidFill>
                </a:rPr>
                <a:t>分桶</a:t>
              </a:r>
              <a:endParaRPr lang="zh-CN" altLang="en-US" sz="1600">
                <a:solidFill>
                  <a:schemeClr val="tx1">
                    <a:lumMod val="75000"/>
                    <a:lumOff val="25000"/>
                  </a:schemeClr>
                </a:solidFill>
              </a:endParaRPr>
            </a:p>
          </p:txBody>
        </p:sp>
      </p:grpSp>
      <p:cxnSp>
        <p:nvCxnSpPr>
          <p:cNvPr id="21" name="直接连接符 20"/>
          <p:cNvCxnSpPr/>
          <p:nvPr/>
        </p:nvCxnSpPr>
        <p:spPr>
          <a:xfrm flipV="1">
            <a:off x="7955280" y="3933190"/>
            <a:ext cx="938530" cy="513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2"/>
            </p:custDataLst>
          </p:nvPr>
        </p:nvCxnSpPr>
        <p:spPr>
          <a:xfrm>
            <a:off x="7957820" y="4796790"/>
            <a:ext cx="946150" cy="36068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图片 10" descr="播仔素材库【1】0309"/>
          <p:cNvPicPr>
            <a:picLocks noChangeAspect="1"/>
          </p:cNvPicPr>
          <p:nvPr/>
        </p:nvPicPr>
        <p:blipFill>
          <a:blip r:embed="rId3"/>
          <a:stretch>
            <a:fillRect/>
          </a:stretch>
        </p:blipFill>
        <p:spPr>
          <a:xfrm>
            <a:off x="10765790" y="5223510"/>
            <a:ext cx="1426210" cy="1426210"/>
          </a:xfrm>
          <a:prstGeom prst="rect">
            <a:avLst/>
          </a:prstGeom>
        </p:spPr>
      </p:pic>
      <p:sp>
        <p:nvSpPr>
          <p:cNvPr id="12" name="矩形 11"/>
          <p:cNvSpPr/>
          <p:nvPr>
            <p:custDataLst>
              <p:tags r:id="rId4"/>
            </p:custDataLst>
          </p:nvPr>
        </p:nvSpPr>
        <p:spPr>
          <a:xfrm>
            <a:off x="701675" y="4686935"/>
            <a:ext cx="1007745" cy="432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表数据</a:t>
            </a:r>
            <a:endParaRPr lang="zh-CN" altLang="en-US"/>
          </a:p>
        </p:txBody>
      </p:sp>
      <p:grpSp>
        <p:nvGrpSpPr>
          <p:cNvPr id="30" name="组合 29"/>
          <p:cNvGrpSpPr/>
          <p:nvPr/>
        </p:nvGrpSpPr>
        <p:grpSpPr>
          <a:xfrm>
            <a:off x="2351405" y="4077335"/>
            <a:ext cx="2016125" cy="1662699"/>
            <a:chOff x="8466" y="5513"/>
            <a:chExt cx="3175" cy="2369"/>
          </a:xfrm>
        </p:grpSpPr>
        <p:sp>
          <p:nvSpPr>
            <p:cNvPr id="31" name="矩形 30"/>
            <p:cNvSpPr/>
            <p:nvPr>
              <p:custDataLst>
                <p:tags r:id="rId5"/>
              </p:custDataLst>
            </p:nvPr>
          </p:nvSpPr>
          <p:spPr>
            <a:xfrm>
              <a:off x="8693" y="5610"/>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文件</a:t>
              </a:r>
              <a:r>
                <a:rPr lang="en-US" altLang="zh-CN"/>
                <a:t>1</a:t>
              </a:r>
              <a:endParaRPr lang="en-US" altLang="zh-CN"/>
            </a:p>
          </p:txBody>
        </p:sp>
        <p:sp>
          <p:nvSpPr>
            <p:cNvPr id="32" name="矩形 31"/>
            <p:cNvSpPr/>
            <p:nvPr>
              <p:custDataLst>
                <p:tags r:id="rId6"/>
              </p:custDataLst>
            </p:nvPr>
          </p:nvSpPr>
          <p:spPr>
            <a:xfrm>
              <a:off x="8693" y="6291"/>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文件</a:t>
              </a:r>
              <a:r>
                <a:rPr lang="en-US" altLang="zh-CN"/>
                <a:t>2</a:t>
              </a:r>
              <a:endParaRPr lang="en-US" altLang="zh-CN"/>
            </a:p>
          </p:txBody>
        </p:sp>
        <p:sp>
          <p:nvSpPr>
            <p:cNvPr id="33" name="矩形 32"/>
            <p:cNvSpPr/>
            <p:nvPr>
              <p:custDataLst>
                <p:tags r:id="rId7"/>
              </p:custDataLst>
            </p:nvPr>
          </p:nvSpPr>
          <p:spPr>
            <a:xfrm>
              <a:off x="8693" y="6971"/>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文件</a:t>
              </a:r>
              <a:r>
                <a:rPr lang="en-US" altLang="zh-CN"/>
                <a:t>N</a:t>
              </a:r>
              <a:endParaRPr lang="en-US" altLang="zh-CN"/>
            </a:p>
          </p:txBody>
        </p:sp>
        <p:sp>
          <p:nvSpPr>
            <p:cNvPr id="34" name="矩形 33"/>
            <p:cNvSpPr/>
            <p:nvPr>
              <p:custDataLst>
                <p:tags r:id="rId8"/>
              </p:custDataLst>
            </p:nvPr>
          </p:nvSpPr>
          <p:spPr>
            <a:xfrm>
              <a:off x="8466" y="5513"/>
              <a:ext cx="3175" cy="2369"/>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600">
                  <a:solidFill>
                    <a:schemeClr val="tx1">
                      <a:lumMod val="75000"/>
                      <a:lumOff val="25000"/>
                    </a:schemeClr>
                  </a:solidFill>
                </a:rPr>
                <a:t>分桶</a:t>
              </a:r>
              <a:endParaRPr lang="zh-CN" altLang="en-US" sz="1600">
                <a:solidFill>
                  <a:schemeClr val="tx1">
                    <a:lumMod val="75000"/>
                    <a:lumOff val="25000"/>
                  </a:schemeClr>
                </a:solidFill>
              </a:endParaRPr>
            </a:p>
          </p:txBody>
        </p:sp>
      </p:grpSp>
      <p:cxnSp>
        <p:nvCxnSpPr>
          <p:cNvPr id="35" name="直接连接符 34"/>
          <p:cNvCxnSpPr/>
          <p:nvPr>
            <p:custDataLst>
              <p:tags r:id="rId9"/>
            </p:custDataLst>
          </p:nvPr>
        </p:nvCxnSpPr>
        <p:spPr>
          <a:xfrm flipV="1">
            <a:off x="1700530" y="4149090"/>
            <a:ext cx="795020" cy="584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0"/>
            </p:custDataLst>
          </p:nvPr>
        </p:nvCxnSpPr>
        <p:spPr>
          <a:xfrm>
            <a:off x="1703070" y="5083175"/>
            <a:ext cx="792480" cy="36195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156970" y="2820035"/>
            <a:ext cx="4064000" cy="368300"/>
          </a:xfrm>
          <a:prstGeom prst="rect">
            <a:avLst/>
          </a:prstGeom>
          <a:noFill/>
        </p:spPr>
        <p:txBody>
          <a:bodyPr wrap="square" rtlCol="0">
            <a:spAutoFit/>
          </a:bodyPr>
          <a:p>
            <a:pPr algn="ctr"/>
            <a:r>
              <a:rPr lang="zh-CN" altLang="en-US"/>
              <a:t>仅分桶</a:t>
            </a:r>
            <a:endParaRPr lang="zh-CN" altLang="en-US"/>
          </a:p>
        </p:txBody>
      </p:sp>
      <p:sp>
        <p:nvSpPr>
          <p:cNvPr id="38" name="文本框 37"/>
          <p:cNvSpPr txBox="1"/>
          <p:nvPr/>
        </p:nvSpPr>
        <p:spPr>
          <a:xfrm>
            <a:off x="6085205" y="2820035"/>
            <a:ext cx="4064000" cy="368300"/>
          </a:xfrm>
          <a:prstGeom prst="rect">
            <a:avLst/>
          </a:prstGeom>
          <a:noFill/>
        </p:spPr>
        <p:txBody>
          <a:bodyPr wrap="square" rtlCol="0">
            <a:spAutoFit/>
          </a:bodyPr>
          <a:p>
            <a:pPr algn="ctr"/>
            <a:r>
              <a:rPr lang="zh-CN" altLang="en-US"/>
              <a:t>分区且分桶</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分桶表创建</a:t>
            </a:r>
            <a:endParaRPr lang="zh-CN" altLang="en-US"/>
          </a:p>
        </p:txBody>
      </p:sp>
      <p:sp>
        <p:nvSpPr>
          <p:cNvPr id="3" name="文本占位符 2"/>
          <p:cNvSpPr>
            <a:spLocks noGrp="1"/>
          </p:cNvSpPr>
          <p:nvPr>
            <p:ph type="body" sz="quarter" idx="11"/>
          </p:nvPr>
        </p:nvSpPr>
        <p:spPr/>
        <p:txBody>
          <a:bodyPr/>
          <a:p>
            <a:r>
              <a:rPr lang="zh-CN" altLang="en-US"/>
              <a:t>开启分桶的自动优化（自动匹配</a:t>
            </a:r>
            <a:r>
              <a:rPr lang="en-US" altLang="zh-CN"/>
              <a:t>reduce task</a:t>
            </a:r>
            <a:r>
              <a:rPr lang="zh-CN" altLang="en-US"/>
              <a:t>数量和桶数量一致）</a:t>
            </a:r>
            <a:endParaRPr lang="zh-CN" altLang="en-US"/>
          </a:p>
          <a:p>
            <a:endParaRPr lang="zh-CN" altLang="en-US"/>
          </a:p>
          <a:p>
            <a:r>
              <a:rPr lang="zh-CN" altLang="en-US"/>
              <a:t>创建分桶表</a:t>
            </a:r>
            <a:endParaRPr lang="zh-CN" altLang="en-US"/>
          </a:p>
          <a:p>
            <a:endParaRPr lang="zh-CN" altLang="en-US"/>
          </a:p>
          <a:p>
            <a:endParaRPr lang="zh-CN" altLang="en-US"/>
          </a:p>
        </p:txBody>
      </p:sp>
      <p:sp>
        <p:nvSpPr>
          <p:cNvPr id="100" name="文本框 99"/>
          <p:cNvSpPr txBox="1"/>
          <p:nvPr/>
        </p:nvSpPr>
        <p:spPr>
          <a:xfrm>
            <a:off x="839470" y="2204720"/>
            <a:ext cx="5080000" cy="337185"/>
          </a:xfrm>
          <a:prstGeom prst="rect">
            <a:avLst/>
          </a:prstGeom>
          <a:noFill/>
          <a:ln w="9525">
            <a:solidFill>
              <a:schemeClr val="accent1"/>
            </a:solidFill>
          </a:ln>
        </p:spPr>
        <p:txBody>
          <a:bodyPr>
            <a:spAutoFit/>
          </a:bodyPr>
          <a:p>
            <a:pPr marL="0" indent="0"/>
            <a:r>
              <a:rPr lang="en-US" sz="1600" b="1">
                <a:solidFill>
                  <a:srgbClr val="0000FF"/>
                </a:solidFill>
                <a:highlight>
                  <a:srgbClr val="FFFFFF"/>
                </a:highlight>
                <a:latin typeface="Consolas" panose="020B0609020204030204" charset="0"/>
                <a:cs typeface="Consolas" panose="020B0609020204030204" charset="0"/>
              </a:rPr>
              <a:t>set</a:t>
            </a:r>
            <a:r>
              <a:rPr lang="en-US" sz="1600" b="0">
                <a:solidFill>
                  <a:srgbClr val="000000"/>
                </a:solidFill>
                <a:highlight>
                  <a:srgbClr val="FFFFFF"/>
                </a:highlight>
                <a:latin typeface="Consolas" panose="020B0609020204030204" charset="0"/>
                <a:cs typeface="Consolas" panose="020B0609020204030204" charset="0"/>
              </a:rPr>
              <a:t> hive</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enforce</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bucketing</a:t>
            </a:r>
            <a:r>
              <a:rPr lang="en-US" sz="1600" b="1">
                <a:solidFill>
                  <a:srgbClr val="000080"/>
                </a:solidFill>
                <a:highlight>
                  <a:srgbClr val="FFFFFF"/>
                </a:highlight>
                <a:latin typeface="Consolas" panose="020B0609020204030204" charset="0"/>
                <a:cs typeface="Consolas" panose="020B0609020204030204" charset="0"/>
              </a:rPr>
              <a:t>=</a:t>
            </a:r>
            <a:r>
              <a:rPr lang="en-US" sz="1600" b="1">
                <a:solidFill>
                  <a:srgbClr val="0000FF"/>
                </a:solidFill>
                <a:highlight>
                  <a:srgbClr val="FFFFFF"/>
                </a:highlight>
                <a:latin typeface="Consolas" panose="020B0609020204030204" charset="0"/>
                <a:cs typeface="Consolas" panose="020B0609020204030204" charset="0"/>
              </a:rPr>
              <a:t>true</a:t>
            </a:r>
            <a:r>
              <a:rPr lang="en-US" sz="1600" b="1">
                <a:solidFill>
                  <a:srgbClr val="000080"/>
                </a:solidFill>
                <a:highlight>
                  <a:srgbClr val="FFFFFF"/>
                </a:highlight>
                <a:latin typeface="Consolas" panose="020B0609020204030204" charset="0"/>
                <a:cs typeface="Consolas" panose="020B0609020204030204" charset="0"/>
              </a:rPr>
              <a:t>;</a:t>
            </a:r>
            <a:endParaRPr lang="en-US" altLang="en-US" sz="1600" b="1">
              <a:solidFill>
                <a:srgbClr val="000080"/>
              </a:solidFill>
              <a:highlight>
                <a:srgbClr val="FFFFFF"/>
              </a:highlight>
              <a:latin typeface="Consolas" panose="020B0609020204030204" charset="0"/>
              <a:cs typeface="Consolas" panose="020B0609020204030204" charset="0"/>
            </a:endParaRPr>
          </a:p>
        </p:txBody>
      </p:sp>
      <p:sp>
        <p:nvSpPr>
          <p:cNvPr id="5" name="文本框 4"/>
          <p:cNvSpPr txBox="1"/>
          <p:nvPr/>
        </p:nvSpPr>
        <p:spPr>
          <a:xfrm>
            <a:off x="839470" y="3136900"/>
            <a:ext cx="9173845" cy="583565"/>
          </a:xfrm>
          <a:prstGeom prst="rect">
            <a:avLst/>
          </a:prstGeom>
          <a:noFill/>
          <a:ln w="9525">
            <a:solidFill>
              <a:schemeClr val="accent1"/>
            </a:solidFill>
          </a:ln>
        </p:spPr>
        <p:txBody>
          <a:bodyPr wrap="square">
            <a:spAutoFit/>
          </a:bodyPr>
          <a:p>
            <a:pPr marL="0" indent="0"/>
            <a:r>
              <a:rPr lang="en-US" sz="1600" b="1">
                <a:solidFill>
                  <a:srgbClr val="0000FF"/>
                </a:solidFill>
                <a:highlight>
                  <a:srgbClr val="FFFFFF"/>
                </a:highlight>
                <a:latin typeface="Consolas" panose="020B0609020204030204" charset="0"/>
                <a:cs typeface="Consolas" panose="020B0609020204030204" charset="0"/>
              </a:rPr>
              <a:t>create</a:t>
            </a:r>
            <a:r>
              <a:rPr lang="en-US" sz="1600" b="0">
                <a:solidFill>
                  <a:srgbClr val="000000"/>
                </a:solidFill>
                <a:highlight>
                  <a:srgbClr val="FFFFFF"/>
                </a:highlight>
                <a:latin typeface="Consolas" panose="020B0609020204030204" charset="0"/>
                <a:cs typeface="Consolas" panose="020B0609020204030204" charset="0"/>
              </a:rPr>
              <a:t> </a:t>
            </a:r>
            <a:r>
              <a:rPr lang="en-US" sz="1600" b="1">
                <a:solidFill>
                  <a:srgbClr val="0000FF"/>
                </a:solidFill>
                <a:highlight>
                  <a:srgbClr val="FFFFFF"/>
                </a:highlight>
                <a:latin typeface="Consolas" panose="020B0609020204030204" charset="0"/>
                <a:cs typeface="Consolas" panose="020B0609020204030204" charset="0"/>
              </a:rPr>
              <a:t>table</a:t>
            </a:r>
            <a:r>
              <a:rPr lang="en-US" sz="1600" b="0">
                <a:solidFill>
                  <a:srgbClr val="000000"/>
                </a:solidFill>
                <a:highlight>
                  <a:srgbClr val="FFFFFF"/>
                </a:highlight>
                <a:latin typeface="Consolas" panose="020B0609020204030204" charset="0"/>
                <a:cs typeface="Consolas" panose="020B0609020204030204" charset="0"/>
              </a:rPr>
              <a:t> course </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c_id string</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c_name string</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t_id string</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 clustered </a:t>
            </a:r>
            <a:r>
              <a:rPr lang="en-US" sz="1600" b="1">
                <a:solidFill>
                  <a:srgbClr val="0000FF"/>
                </a:solidFill>
                <a:highlight>
                  <a:srgbClr val="FFFFFF"/>
                </a:highlight>
                <a:latin typeface="Consolas" panose="020B0609020204030204" charset="0"/>
                <a:cs typeface="Consolas" panose="020B0609020204030204" charset="0"/>
              </a:rPr>
              <a:t>by</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c_id</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 </a:t>
            </a:r>
            <a:r>
              <a:rPr lang="en-US" sz="1600" b="1">
                <a:solidFill>
                  <a:srgbClr val="0000FF"/>
                </a:solidFill>
                <a:highlight>
                  <a:srgbClr val="FFFFFF"/>
                </a:highlight>
                <a:latin typeface="Consolas" panose="020B0609020204030204" charset="0"/>
                <a:cs typeface="Consolas" panose="020B0609020204030204" charset="0"/>
              </a:rPr>
              <a:t>into</a:t>
            </a:r>
            <a:r>
              <a:rPr lang="en-US" sz="1600" b="0">
                <a:solidFill>
                  <a:srgbClr val="000000"/>
                </a:solidFill>
                <a:highlight>
                  <a:srgbClr val="FFFFFF"/>
                </a:highlight>
                <a:latin typeface="Consolas" panose="020B0609020204030204" charset="0"/>
                <a:cs typeface="Consolas" panose="020B0609020204030204" charset="0"/>
              </a:rPr>
              <a:t> </a:t>
            </a:r>
            <a:r>
              <a:rPr lang="en-US" sz="1600" b="0">
                <a:solidFill>
                  <a:srgbClr val="FF8000"/>
                </a:solidFill>
                <a:highlight>
                  <a:srgbClr val="FFFFFF"/>
                </a:highlight>
                <a:latin typeface="Consolas" panose="020B0609020204030204" charset="0"/>
                <a:cs typeface="Consolas" panose="020B0609020204030204" charset="0"/>
              </a:rPr>
              <a:t>3</a:t>
            </a:r>
            <a:r>
              <a:rPr lang="en-US" sz="1600" b="0">
                <a:solidFill>
                  <a:srgbClr val="000000"/>
                </a:solidFill>
                <a:highlight>
                  <a:srgbClr val="FFFFFF"/>
                </a:highlight>
                <a:latin typeface="Consolas" panose="020B0609020204030204" charset="0"/>
                <a:cs typeface="Consolas" panose="020B0609020204030204" charset="0"/>
              </a:rPr>
              <a:t> buckets </a:t>
            </a:r>
            <a:r>
              <a:rPr lang="en-US" sz="1600" b="1">
                <a:solidFill>
                  <a:srgbClr val="0000FF"/>
                </a:solidFill>
                <a:highlight>
                  <a:srgbClr val="FFFFFF"/>
                </a:highlight>
                <a:latin typeface="Consolas" panose="020B0609020204030204" charset="0"/>
                <a:cs typeface="Consolas" panose="020B0609020204030204" charset="0"/>
              </a:rPr>
              <a:t>row</a:t>
            </a:r>
            <a:r>
              <a:rPr lang="en-US" sz="1600" b="0">
                <a:solidFill>
                  <a:srgbClr val="000000"/>
                </a:solidFill>
                <a:highlight>
                  <a:srgbClr val="FFFFFF"/>
                </a:highlight>
                <a:latin typeface="Consolas" panose="020B0609020204030204" charset="0"/>
                <a:cs typeface="Consolas" panose="020B0609020204030204" charset="0"/>
              </a:rPr>
              <a:t> </a:t>
            </a:r>
            <a:r>
              <a:rPr lang="en-US" sz="1600" b="1">
                <a:solidFill>
                  <a:srgbClr val="0000FF"/>
                </a:solidFill>
                <a:highlight>
                  <a:srgbClr val="FFFFFF"/>
                </a:highlight>
                <a:latin typeface="Consolas" panose="020B0609020204030204" charset="0"/>
                <a:cs typeface="Consolas" panose="020B0609020204030204" charset="0"/>
              </a:rPr>
              <a:t>format</a:t>
            </a:r>
            <a:r>
              <a:rPr lang="en-US" sz="1600" b="0">
                <a:solidFill>
                  <a:srgbClr val="000000"/>
                </a:solidFill>
                <a:highlight>
                  <a:srgbClr val="FFFFFF"/>
                </a:highlight>
                <a:latin typeface="Consolas" panose="020B0609020204030204" charset="0"/>
                <a:cs typeface="Consolas" panose="020B0609020204030204" charset="0"/>
              </a:rPr>
              <a:t> delimited fields terminated </a:t>
            </a:r>
            <a:r>
              <a:rPr lang="en-US" sz="1600" b="1">
                <a:solidFill>
                  <a:srgbClr val="0000FF"/>
                </a:solidFill>
                <a:highlight>
                  <a:srgbClr val="FFFFFF"/>
                </a:highlight>
                <a:latin typeface="Consolas" panose="020B0609020204030204" charset="0"/>
                <a:cs typeface="Consolas" panose="020B0609020204030204" charset="0"/>
              </a:rPr>
              <a:t>by</a:t>
            </a:r>
            <a:r>
              <a:rPr lang="en-US" sz="1600" b="0">
                <a:solidFill>
                  <a:srgbClr val="000000"/>
                </a:solidFill>
                <a:highlight>
                  <a:srgbClr val="FFFFFF"/>
                </a:highlight>
                <a:latin typeface="Consolas" panose="020B0609020204030204" charset="0"/>
                <a:cs typeface="Consolas" panose="020B0609020204030204" charset="0"/>
              </a:rPr>
              <a:t> </a:t>
            </a:r>
            <a:r>
              <a:rPr lang="en-US" sz="1600" b="0">
                <a:solidFill>
                  <a:srgbClr val="808080"/>
                </a:solidFill>
                <a:highlight>
                  <a:srgbClr val="FFFFFF"/>
                </a:highlight>
                <a:latin typeface="Consolas" panose="020B0609020204030204" charset="0"/>
                <a:cs typeface="Consolas" panose="020B0609020204030204" charset="0"/>
              </a:rPr>
              <a:t>'\t'</a:t>
            </a:r>
            <a:r>
              <a:rPr lang="en-US" sz="1600" b="1">
                <a:solidFill>
                  <a:srgbClr val="000080"/>
                </a:solidFill>
                <a:highlight>
                  <a:srgbClr val="FFFFFF"/>
                </a:highlight>
                <a:latin typeface="Consolas" panose="020B0609020204030204" charset="0"/>
                <a:cs typeface="Consolas" panose="020B0609020204030204" charset="0"/>
              </a:rPr>
              <a:t>;</a:t>
            </a:r>
            <a:endParaRPr lang="en-US" altLang="en-US" sz="1600" b="1">
              <a:solidFill>
                <a:srgbClr val="000080"/>
              </a:solidFill>
              <a:highlight>
                <a:srgbClr val="FFFFFF"/>
              </a:highlight>
              <a:latin typeface="Consolas" panose="020B0609020204030204" charset="0"/>
              <a:cs typeface="Consolas" panose="020B0609020204030204" charset="0"/>
            </a:endParaRPr>
          </a:p>
        </p:txBody>
      </p:sp>
      <p:pic>
        <p:nvPicPr>
          <p:cNvPr id="8" name="图片 7" descr="播仔素材库【1】0153"/>
          <p:cNvPicPr>
            <a:picLocks noChangeAspect="1"/>
          </p:cNvPicPr>
          <p:nvPr/>
        </p:nvPicPr>
        <p:blipFill>
          <a:blip r:embed="rId1"/>
          <a:stretch>
            <a:fillRect/>
          </a:stretch>
        </p:blipFill>
        <p:spPr>
          <a:xfrm>
            <a:off x="10372725" y="4609465"/>
            <a:ext cx="2046605" cy="204660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分桶表数据加载</a:t>
            </a:r>
            <a:endParaRPr lang="zh-CN" altLang="en-US"/>
          </a:p>
        </p:txBody>
      </p:sp>
      <p:sp>
        <p:nvSpPr>
          <p:cNvPr id="3" name="文本占位符 2"/>
          <p:cNvSpPr>
            <a:spLocks noGrp="1"/>
          </p:cNvSpPr>
          <p:nvPr>
            <p:ph type="body" sz="quarter" idx="11"/>
          </p:nvPr>
        </p:nvSpPr>
        <p:spPr/>
        <p:txBody>
          <a:bodyPr/>
          <a:p>
            <a:r>
              <a:rPr lang="zh-CN" altLang="en-US"/>
              <a:t>桶表的数据加载，由于桶表的数据加载通过</a:t>
            </a:r>
            <a:r>
              <a:rPr lang="zh-CN" altLang="en-US">
                <a:sym typeface="+mn-ea"/>
              </a:rPr>
              <a:t>load  data无法执行，</a:t>
            </a:r>
            <a:r>
              <a:rPr lang="zh-CN" altLang="en-US"/>
              <a:t>只能通过insert  </a:t>
            </a:r>
            <a:r>
              <a:rPr lang="en-US" altLang="zh-CN"/>
              <a:t>select</a:t>
            </a:r>
            <a:r>
              <a:rPr lang="en-US" altLang="zh-CN"/>
              <a:t>.</a:t>
            </a:r>
            <a:endParaRPr lang="en-US" altLang="zh-CN"/>
          </a:p>
          <a:p>
            <a:r>
              <a:rPr lang="zh-CN" altLang="en-US"/>
              <a:t>所以，比较好的方式是</a:t>
            </a:r>
            <a:endParaRPr lang="zh-CN" altLang="en-US"/>
          </a:p>
          <a:p>
            <a:r>
              <a:rPr lang="en-US" altLang="zh-CN"/>
              <a:t>1. </a:t>
            </a:r>
            <a:r>
              <a:rPr lang="zh-CN" altLang="en-US"/>
              <a:t>创建一个临时表（外部表或内部表均可），通过</a:t>
            </a:r>
            <a:r>
              <a:rPr lang="en-US" altLang="zh-CN"/>
              <a:t>load data</a:t>
            </a:r>
            <a:r>
              <a:rPr lang="zh-CN" altLang="en-US"/>
              <a:t>加载数据进入表</a:t>
            </a:r>
            <a:endParaRPr lang="zh-CN" altLang="en-US"/>
          </a:p>
          <a:p>
            <a:r>
              <a:rPr lang="en-US" altLang="zh-CN"/>
              <a:t>2. </a:t>
            </a:r>
            <a:r>
              <a:rPr lang="zh-CN" altLang="en-US"/>
              <a:t>然后通过</a:t>
            </a:r>
            <a:r>
              <a:rPr lang="en-US" altLang="zh-CN"/>
              <a:t>insert select </a:t>
            </a:r>
            <a:r>
              <a:rPr lang="zh-CN" altLang="en-US"/>
              <a:t>从临时表向桶表插入数据</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67715" y="3644900"/>
            <a:ext cx="7872730" cy="2816225"/>
          </a:xfrm>
          <a:prstGeom prst="rect">
            <a:avLst/>
          </a:prstGeom>
        </p:spPr>
      </p:pic>
      <p:pic>
        <p:nvPicPr>
          <p:cNvPr id="5" name="图片 4" descr="播仔素材库【1】0351"/>
          <p:cNvPicPr>
            <a:picLocks noChangeAspect="1"/>
          </p:cNvPicPr>
          <p:nvPr/>
        </p:nvPicPr>
        <p:blipFill>
          <a:blip r:embed="rId3"/>
          <a:stretch>
            <a:fillRect/>
          </a:stretch>
        </p:blipFill>
        <p:spPr>
          <a:xfrm>
            <a:off x="10692130" y="5075555"/>
            <a:ext cx="1499870" cy="14998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为什么不可以用</a:t>
            </a:r>
            <a:r>
              <a:rPr lang="en-US" altLang="zh-CN"/>
              <a:t>load data</a:t>
            </a:r>
            <a:r>
              <a:t>，必须用</a:t>
            </a:r>
            <a:r>
              <a:rPr lang="en-US" altLang="zh-CN"/>
              <a:t>insert select</a:t>
            </a:r>
            <a:r>
              <a:t>插入数据</a:t>
            </a:r>
          </a:p>
        </p:txBody>
      </p:sp>
      <p:sp>
        <p:nvSpPr>
          <p:cNvPr id="3" name="文本占位符 2"/>
          <p:cNvSpPr>
            <a:spLocks noGrp="1"/>
          </p:cNvSpPr>
          <p:nvPr>
            <p:ph type="body" sz="quarter" idx="11"/>
          </p:nvPr>
        </p:nvSpPr>
        <p:spPr/>
        <p:txBody>
          <a:bodyPr/>
          <a:p>
            <a:r>
              <a:rPr lang="zh-CN" altLang="en-US">
                <a:solidFill>
                  <a:srgbClr val="FF0000"/>
                </a:solidFill>
              </a:rPr>
              <a:t>如果没有</a:t>
            </a:r>
            <a:r>
              <a:rPr lang="zh-CN" altLang="en-US"/>
              <a:t>分桶设置，插入（加载）数据只是简单的</a:t>
            </a:r>
            <a:r>
              <a:rPr lang="zh-CN" altLang="en-US">
                <a:solidFill>
                  <a:srgbClr val="FF0000"/>
                </a:solidFill>
              </a:rPr>
              <a:t>将数据放入</a:t>
            </a:r>
            <a:r>
              <a:rPr lang="zh-CN" altLang="en-US"/>
              <a:t>到：</a:t>
            </a:r>
            <a:endParaRPr lang="zh-CN" altLang="en-US"/>
          </a:p>
          <a:p>
            <a:pPr marL="285750" indent="-285750">
              <a:buFont typeface="Arial" panose="020B0604020202020204" pitchFamily="34" charset="0"/>
              <a:buChar char="•"/>
            </a:pPr>
            <a:r>
              <a:rPr lang="zh-CN" altLang="en-US"/>
              <a:t>表的数据存储文件夹中（没有分区）</a:t>
            </a:r>
            <a:endParaRPr lang="zh-CN" altLang="en-US"/>
          </a:p>
          <a:p>
            <a:pPr marL="285750" indent="-285750">
              <a:buFont typeface="Arial" panose="020B0604020202020204" pitchFamily="34" charset="0"/>
              <a:buChar char="•"/>
            </a:pPr>
            <a:r>
              <a:rPr lang="zh-CN" altLang="en-US"/>
              <a:t>表指定分区的文件夹中（带有分区）</a:t>
            </a:r>
            <a:endParaRPr lang="zh-CN" altLang="en-US"/>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某</a:t>
            </a:r>
            <a:r>
              <a:rPr lang="en-US" altLang="zh-CN"/>
              <a:t>Hive</a:t>
            </a:r>
            <a:r>
              <a:rPr lang="zh-CN" altLang="en-US"/>
              <a:t>表</a:t>
            </a:r>
            <a:endParaRPr lang="zh-CN" altLang="en-US"/>
          </a:p>
        </p:txBody>
      </p:sp>
      <p:sp>
        <p:nvSpPr>
          <p:cNvPr id="5" name="矩形 4"/>
          <p:cNvSpPr/>
          <p:nvPr/>
        </p:nvSpPr>
        <p:spPr>
          <a:xfrm>
            <a:off x="1113155" y="4639310"/>
            <a:ext cx="58991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数据</a:t>
            </a:r>
            <a:endParaRPr lang="zh-CN" altLang="en-US" sz="1400"/>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某</a:t>
            </a:r>
            <a:r>
              <a:rPr lang="en-US" altLang="zh-CN"/>
              <a:t>Hive</a:t>
            </a:r>
            <a:r>
              <a:rPr lang="zh-CN" altLang="en-US"/>
              <a:t>表</a:t>
            </a:r>
            <a:endParaRPr lang="zh-CN" altLang="en-US"/>
          </a:p>
        </p:txBody>
      </p:sp>
      <p:sp>
        <p:nvSpPr>
          <p:cNvPr id="8" name="矩形 7"/>
          <p:cNvSpPr/>
          <p:nvPr/>
        </p:nvSpPr>
        <p:spPr>
          <a:xfrm>
            <a:off x="7463790" y="3644900"/>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分区</a:t>
            </a:r>
            <a:endParaRPr lang="zh-CN" altLang="en-US"/>
          </a:p>
        </p:txBody>
      </p:sp>
      <p:sp>
        <p:nvSpPr>
          <p:cNvPr id="9" name="矩形 8"/>
          <p:cNvSpPr/>
          <p:nvPr/>
        </p:nvSpPr>
        <p:spPr>
          <a:xfrm>
            <a:off x="7463790" y="5012690"/>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分区</a:t>
            </a:r>
            <a:endParaRPr lang="zh-CN" altLang="en-US"/>
          </a:p>
        </p:txBody>
      </p:sp>
      <p:sp>
        <p:nvSpPr>
          <p:cNvPr id="10" name="矩形 9"/>
          <p:cNvSpPr/>
          <p:nvPr/>
        </p:nvSpPr>
        <p:spPr>
          <a:xfrm>
            <a:off x="7463790" y="5445125"/>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分区</a:t>
            </a:r>
            <a:endParaRPr lang="zh-CN" altLang="en-US"/>
          </a:p>
        </p:txBody>
      </p:sp>
      <p:sp>
        <p:nvSpPr>
          <p:cNvPr id="11" name="矩形 10"/>
          <p:cNvSpPr/>
          <p:nvPr/>
        </p:nvSpPr>
        <p:spPr>
          <a:xfrm>
            <a:off x="7463790" y="4077335"/>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分区</a:t>
            </a:r>
            <a:endParaRPr lang="zh-CN" altLang="en-US"/>
          </a:p>
        </p:txBody>
      </p:sp>
      <p:sp>
        <p:nvSpPr>
          <p:cNvPr id="12" name="矩形 11"/>
          <p:cNvSpPr/>
          <p:nvPr>
            <p:custDataLst>
              <p:tags r:id="rId2"/>
            </p:custDataLst>
          </p:nvPr>
        </p:nvSpPr>
        <p:spPr>
          <a:xfrm>
            <a:off x="5951855" y="4639310"/>
            <a:ext cx="58991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数据</a:t>
            </a:r>
            <a:endParaRPr lang="zh-CN" altLang="en-US" sz="1400"/>
          </a:p>
        </p:txBody>
      </p:sp>
      <p:sp>
        <p:nvSpPr>
          <p:cNvPr id="13" name="文本框 12"/>
          <p:cNvSpPr txBox="1"/>
          <p:nvPr/>
        </p:nvSpPr>
        <p:spPr>
          <a:xfrm>
            <a:off x="839470" y="6074410"/>
            <a:ext cx="4064000" cy="337185"/>
          </a:xfrm>
          <a:prstGeom prst="rect">
            <a:avLst/>
          </a:prstGeom>
          <a:noFill/>
        </p:spPr>
        <p:txBody>
          <a:bodyPr wrap="square" rtlCol="0">
            <a:spAutoFit/>
          </a:bodyPr>
          <a:p>
            <a:pPr algn="ctr"/>
            <a:r>
              <a:rPr lang="zh-CN" altLang="en-US" sz="1600"/>
              <a:t>无分区表</a:t>
            </a:r>
            <a:endParaRPr lang="zh-CN" altLang="en-US" sz="1600"/>
          </a:p>
        </p:txBody>
      </p:sp>
      <p:sp>
        <p:nvSpPr>
          <p:cNvPr id="14" name="文本框 13"/>
          <p:cNvSpPr txBox="1"/>
          <p:nvPr/>
        </p:nvSpPr>
        <p:spPr>
          <a:xfrm>
            <a:off x="6023610" y="6074410"/>
            <a:ext cx="4064000" cy="337185"/>
          </a:xfrm>
          <a:prstGeom prst="rect">
            <a:avLst/>
          </a:prstGeom>
          <a:noFill/>
        </p:spPr>
        <p:txBody>
          <a:bodyPr wrap="square" rtlCol="0">
            <a:spAutoFit/>
          </a:bodyPr>
          <a:p>
            <a:pPr algn="ctr"/>
            <a:r>
              <a:rPr lang="zh-CN" altLang="en-US" sz="1600"/>
              <a:t>分区表</a:t>
            </a:r>
            <a:endParaRPr lang="zh-CN" altLang="en-US" sz="1600"/>
          </a:p>
        </p:txBody>
      </p:sp>
      <p:pic>
        <p:nvPicPr>
          <p:cNvPr id="15" name="图片 14" descr="播仔素材库【1】0209"/>
          <p:cNvPicPr>
            <a:picLocks noChangeAspect="1"/>
          </p:cNvPicPr>
          <p:nvPr/>
        </p:nvPicPr>
        <p:blipFill>
          <a:blip r:embed="rId3"/>
          <a:stretch>
            <a:fillRect/>
          </a:stretch>
        </p:blipFill>
        <p:spPr>
          <a:xfrm>
            <a:off x="10641965" y="4821555"/>
            <a:ext cx="1797685" cy="179768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为什么不可以用</a:t>
            </a:r>
            <a:r>
              <a:rPr lang="en-US" altLang="zh-CN"/>
              <a:t>load data</a:t>
            </a:r>
            <a:r>
              <a:t>，必须用</a:t>
            </a:r>
            <a:r>
              <a:rPr lang="en-US" altLang="zh-CN"/>
              <a:t>insert select</a:t>
            </a:r>
            <a:r>
              <a:t>插入数据</a:t>
            </a:r>
          </a:p>
        </p:txBody>
      </p:sp>
      <p:sp>
        <p:nvSpPr>
          <p:cNvPr id="3" name="文本占位符 2"/>
          <p:cNvSpPr>
            <a:spLocks noGrp="1"/>
          </p:cNvSpPr>
          <p:nvPr>
            <p:ph type="body" sz="quarter" idx="11"/>
          </p:nvPr>
        </p:nvSpPr>
        <p:spPr/>
        <p:txBody>
          <a:bodyPr/>
          <a:p>
            <a:r>
              <a:rPr lang="zh-CN" altLang="en-US">
                <a:solidFill>
                  <a:srgbClr val="FF0000"/>
                </a:solidFill>
              </a:rPr>
              <a:t>如果没有</a:t>
            </a:r>
            <a:r>
              <a:rPr lang="zh-CN" altLang="en-US"/>
              <a:t>分桶设置，插入（加载）数据只是简单的</a:t>
            </a:r>
            <a:r>
              <a:rPr lang="zh-CN" altLang="en-US">
                <a:solidFill>
                  <a:srgbClr val="FF0000"/>
                </a:solidFill>
              </a:rPr>
              <a:t>将数据放入</a:t>
            </a:r>
            <a:r>
              <a:rPr lang="zh-CN" altLang="en-US"/>
              <a:t>到：</a:t>
            </a:r>
            <a:endParaRPr lang="zh-CN" altLang="en-US"/>
          </a:p>
          <a:p>
            <a:pPr marL="285750" indent="-285750">
              <a:buFont typeface="Arial" panose="020B0604020202020204" pitchFamily="34" charset="0"/>
              <a:buChar char="•"/>
            </a:pPr>
            <a:r>
              <a:rPr lang="zh-CN" altLang="en-US"/>
              <a:t>表的数据存储文件夹中（没有分区）</a:t>
            </a:r>
            <a:endParaRPr lang="zh-CN" altLang="en-US"/>
          </a:p>
          <a:p>
            <a:pPr marL="285750" indent="-285750">
              <a:buFont typeface="Arial" panose="020B0604020202020204" pitchFamily="34" charset="0"/>
              <a:buChar char="•"/>
            </a:pPr>
            <a:r>
              <a:rPr lang="zh-CN" altLang="en-US"/>
              <a:t>表指定分区的文件夹中（带有分区）</a:t>
            </a:r>
            <a:endParaRPr lang="zh-CN" altLang="en-US"/>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某</a:t>
            </a:r>
            <a:r>
              <a:rPr lang="en-US" altLang="zh-CN"/>
              <a:t>Hive</a:t>
            </a:r>
            <a:r>
              <a:rPr lang="zh-CN" altLang="en-US"/>
              <a:t>表</a:t>
            </a:r>
            <a:endParaRPr lang="zh-CN" altLang="en-US"/>
          </a:p>
        </p:txBody>
      </p:sp>
      <p:sp>
        <p:nvSpPr>
          <p:cNvPr id="5" name="矩形 4"/>
          <p:cNvSpPr/>
          <p:nvPr/>
        </p:nvSpPr>
        <p:spPr>
          <a:xfrm>
            <a:off x="2560320" y="4135755"/>
            <a:ext cx="58991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数据</a:t>
            </a:r>
            <a:endParaRPr lang="zh-CN" altLang="en-US" sz="1400"/>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某</a:t>
            </a:r>
            <a:r>
              <a:rPr lang="en-US" altLang="zh-CN"/>
              <a:t>Hive</a:t>
            </a:r>
            <a:r>
              <a:rPr lang="zh-CN" altLang="en-US"/>
              <a:t>表</a:t>
            </a:r>
            <a:endParaRPr lang="zh-CN" altLang="en-US"/>
          </a:p>
        </p:txBody>
      </p:sp>
      <p:sp>
        <p:nvSpPr>
          <p:cNvPr id="8" name="矩形 7"/>
          <p:cNvSpPr/>
          <p:nvPr/>
        </p:nvSpPr>
        <p:spPr>
          <a:xfrm>
            <a:off x="7463790" y="3644900"/>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分区</a:t>
            </a:r>
            <a:endParaRPr lang="zh-CN" altLang="en-US"/>
          </a:p>
        </p:txBody>
      </p:sp>
      <p:sp>
        <p:nvSpPr>
          <p:cNvPr id="9" name="矩形 8"/>
          <p:cNvSpPr/>
          <p:nvPr/>
        </p:nvSpPr>
        <p:spPr>
          <a:xfrm>
            <a:off x="7463790" y="5012690"/>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分区</a:t>
            </a:r>
            <a:endParaRPr lang="zh-CN" altLang="en-US"/>
          </a:p>
        </p:txBody>
      </p:sp>
      <p:sp>
        <p:nvSpPr>
          <p:cNvPr id="10" name="矩形 9"/>
          <p:cNvSpPr/>
          <p:nvPr/>
        </p:nvSpPr>
        <p:spPr>
          <a:xfrm>
            <a:off x="7463790" y="5445125"/>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分区</a:t>
            </a:r>
            <a:endParaRPr lang="zh-CN" altLang="en-US"/>
          </a:p>
        </p:txBody>
      </p:sp>
      <p:sp>
        <p:nvSpPr>
          <p:cNvPr id="11" name="矩形 10"/>
          <p:cNvSpPr/>
          <p:nvPr/>
        </p:nvSpPr>
        <p:spPr>
          <a:xfrm>
            <a:off x="7463790" y="4077335"/>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分区</a:t>
            </a:r>
            <a:endParaRPr lang="zh-CN" altLang="en-US"/>
          </a:p>
        </p:txBody>
      </p:sp>
      <p:sp>
        <p:nvSpPr>
          <p:cNvPr id="12" name="矩形 11"/>
          <p:cNvSpPr/>
          <p:nvPr>
            <p:custDataLst>
              <p:tags r:id="rId2"/>
            </p:custDataLst>
          </p:nvPr>
        </p:nvSpPr>
        <p:spPr>
          <a:xfrm>
            <a:off x="7967980" y="4077335"/>
            <a:ext cx="58991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数据</a:t>
            </a:r>
            <a:endParaRPr lang="zh-CN" altLang="en-US" sz="1400"/>
          </a:p>
        </p:txBody>
      </p:sp>
      <p:sp>
        <p:nvSpPr>
          <p:cNvPr id="13" name="文本框 12"/>
          <p:cNvSpPr txBox="1"/>
          <p:nvPr/>
        </p:nvSpPr>
        <p:spPr>
          <a:xfrm>
            <a:off x="839470" y="6074410"/>
            <a:ext cx="4064000" cy="337185"/>
          </a:xfrm>
          <a:prstGeom prst="rect">
            <a:avLst/>
          </a:prstGeom>
          <a:noFill/>
        </p:spPr>
        <p:txBody>
          <a:bodyPr wrap="square" rtlCol="0">
            <a:spAutoFit/>
          </a:bodyPr>
          <a:p>
            <a:pPr algn="ctr"/>
            <a:r>
              <a:rPr lang="zh-CN" altLang="en-US" sz="1600"/>
              <a:t>无分区表</a:t>
            </a:r>
            <a:endParaRPr lang="zh-CN" altLang="en-US" sz="1600"/>
          </a:p>
        </p:txBody>
      </p:sp>
      <p:sp>
        <p:nvSpPr>
          <p:cNvPr id="14" name="文本框 13"/>
          <p:cNvSpPr txBox="1"/>
          <p:nvPr/>
        </p:nvSpPr>
        <p:spPr>
          <a:xfrm>
            <a:off x="6023610" y="6074410"/>
            <a:ext cx="4064000" cy="337185"/>
          </a:xfrm>
          <a:prstGeom prst="rect">
            <a:avLst/>
          </a:prstGeom>
          <a:noFill/>
        </p:spPr>
        <p:txBody>
          <a:bodyPr wrap="square" rtlCol="0">
            <a:spAutoFit/>
          </a:bodyPr>
          <a:p>
            <a:pPr algn="ctr"/>
            <a:r>
              <a:rPr lang="zh-CN" altLang="en-US" sz="1600"/>
              <a:t>分区表</a:t>
            </a:r>
            <a:endParaRPr lang="zh-CN" altLang="en-US" sz="1600"/>
          </a:p>
        </p:txBody>
      </p:sp>
      <p:pic>
        <p:nvPicPr>
          <p:cNvPr id="15" name="图片 14" descr="播仔素材库【1】0209"/>
          <p:cNvPicPr>
            <a:picLocks noChangeAspect="1"/>
          </p:cNvPicPr>
          <p:nvPr>
            <p:custDataLst>
              <p:tags r:id="rId3"/>
            </p:custDataLst>
          </p:nvPr>
        </p:nvPicPr>
        <p:blipFill>
          <a:blip r:embed="rId4"/>
          <a:stretch>
            <a:fillRect/>
          </a:stretch>
        </p:blipFill>
        <p:spPr>
          <a:xfrm>
            <a:off x="10641965" y="4821555"/>
            <a:ext cx="1797685" cy="17976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为什么不可以用</a:t>
            </a:r>
            <a:r>
              <a:rPr lang="en-US" altLang="zh-CN"/>
              <a:t>load data</a:t>
            </a:r>
            <a:r>
              <a:t>，必须用</a:t>
            </a:r>
            <a:r>
              <a:rPr lang="en-US" altLang="zh-CN"/>
              <a:t>insert select</a:t>
            </a:r>
            <a:r>
              <a:t>插入数据</a:t>
            </a:r>
          </a:p>
        </p:txBody>
      </p:sp>
      <p:sp>
        <p:nvSpPr>
          <p:cNvPr id="3" name="文本占位符 2"/>
          <p:cNvSpPr>
            <a:spLocks noGrp="1"/>
          </p:cNvSpPr>
          <p:nvPr>
            <p:ph type="body" sz="quarter" idx="11"/>
          </p:nvPr>
        </p:nvSpPr>
        <p:spPr/>
        <p:txBody>
          <a:bodyPr/>
          <a:p>
            <a:r>
              <a:rPr lang="zh-CN" altLang="en-US">
                <a:solidFill>
                  <a:srgbClr val="FF0000"/>
                </a:solidFill>
              </a:rPr>
              <a:t>一旦有了分桶设置，比如分桶数量为</a:t>
            </a:r>
            <a:r>
              <a:rPr lang="en-US" altLang="zh-CN">
                <a:solidFill>
                  <a:srgbClr val="FF0000"/>
                </a:solidFill>
              </a:rPr>
              <a:t>3</a:t>
            </a:r>
            <a:r>
              <a:rPr lang="zh-CN" altLang="en-US">
                <a:solidFill>
                  <a:srgbClr val="FF0000"/>
                </a:solidFill>
              </a:rPr>
              <a:t>，那么，表内文件或分区内数据文件的数量就限定为</a:t>
            </a:r>
            <a:r>
              <a:rPr lang="en-US" altLang="zh-CN">
                <a:solidFill>
                  <a:srgbClr val="FF0000"/>
                </a:solidFill>
              </a:rPr>
              <a:t>3</a:t>
            </a:r>
            <a:endParaRPr lang="en-US" altLang="zh-CN">
              <a:solidFill>
                <a:srgbClr val="FF0000"/>
              </a:solidFill>
            </a:endParaRPr>
          </a:p>
          <a:p>
            <a:r>
              <a:rPr lang="zh-CN" altLang="en-US">
                <a:solidFill>
                  <a:srgbClr val="FF0000"/>
                </a:solidFill>
              </a:rPr>
              <a:t>当数据插入的时候，需要一分为</a:t>
            </a:r>
            <a:r>
              <a:rPr lang="en-US" altLang="zh-CN">
                <a:solidFill>
                  <a:srgbClr val="FF0000"/>
                </a:solidFill>
              </a:rPr>
              <a:t>3</a:t>
            </a:r>
            <a:r>
              <a:rPr lang="zh-CN" altLang="en-US">
                <a:solidFill>
                  <a:srgbClr val="FF0000"/>
                </a:solidFill>
              </a:rPr>
              <a:t>，进入三个桶文件内。</a:t>
            </a:r>
            <a:endParaRPr lang="zh-CN" altLang="en-US">
              <a:solidFill>
                <a:srgbClr val="FF0000"/>
              </a:solidFill>
            </a:endParaRP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a:t>某</a:t>
            </a:r>
            <a:r>
              <a:rPr lang="en-US" altLang="zh-CN"/>
              <a:t>Hive</a:t>
            </a:r>
            <a:r>
              <a:rPr lang="zh-CN" altLang="en-US"/>
              <a:t>表</a:t>
            </a:r>
            <a:endParaRPr lang="zh-CN" altLang="en-US"/>
          </a:p>
        </p:txBody>
      </p:sp>
      <p:sp>
        <p:nvSpPr>
          <p:cNvPr id="5" name="矩形 4"/>
          <p:cNvSpPr/>
          <p:nvPr/>
        </p:nvSpPr>
        <p:spPr>
          <a:xfrm>
            <a:off x="782955" y="4580890"/>
            <a:ext cx="62547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数据</a:t>
            </a:r>
            <a:endParaRPr lang="zh-CN" altLang="en-US" sz="1400"/>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a:t>某</a:t>
            </a:r>
            <a:r>
              <a:rPr lang="en-US" altLang="zh-CN"/>
              <a:t>Hive</a:t>
            </a:r>
            <a:r>
              <a:rPr lang="zh-CN" altLang="en-US"/>
              <a:t>表</a:t>
            </a:r>
            <a:endParaRPr lang="zh-CN" altLang="en-US"/>
          </a:p>
        </p:txBody>
      </p:sp>
      <p:sp>
        <p:nvSpPr>
          <p:cNvPr id="8" name="矩形 7"/>
          <p:cNvSpPr/>
          <p:nvPr/>
        </p:nvSpPr>
        <p:spPr>
          <a:xfrm>
            <a:off x="7463790" y="3644900"/>
            <a:ext cx="1152525" cy="14084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400"/>
              <a:t>分区</a:t>
            </a:r>
            <a:endParaRPr lang="zh-CN" altLang="en-US" sz="1400"/>
          </a:p>
        </p:txBody>
      </p:sp>
      <p:sp>
        <p:nvSpPr>
          <p:cNvPr id="9" name="矩形 8"/>
          <p:cNvSpPr/>
          <p:nvPr/>
        </p:nvSpPr>
        <p:spPr>
          <a:xfrm>
            <a:off x="7319645"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分区</a:t>
            </a:r>
            <a:endParaRPr lang="zh-CN" altLang="en-US" sz="1400"/>
          </a:p>
        </p:txBody>
      </p:sp>
      <p:sp>
        <p:nvSpPr>
          <p:cNvPr id="13" name="文本框 12"/>
          <p:cNvSpPr txBox="1"/>
          <p:nvPr/>
        </p:nvSpPr>
        <p:spPr>
          <a:xfrm>
            <a:off x="839470" y="6074410"/>
            <a:ext cx="4064000" cy="337185"/>
          </a:xfrm>
          <a:prstGeom prst="rect">
            <a:avLst/>
          </a:prstGeom>
          <a:noFill/>
        </p:spPr>
        <p:txBody>
          <a:bodyPr wrap="square" rtlCol="0">
            <a:spAutoFit/>
          </a:bodyPr>
          <a:p>
            <a:pPr algn="ctr"/>
            <a:r>
              <a:rPr lang="zh-CN" altLang="en-US" sz="1600"/>
              <a:t>无分区表</a:t>
            </a:r>
            <a:endParaRPr lang="zh-CN" altLang="en-US" sz="1600"/>
          </a:p>
        </p:txBody>
      </p:sp>
      <p:sp>
        <p:nvSpPr>
          <p:cNvPr id="14" name="文本框 13"/>
          <p:cNvSpPr txBox="1"/>
          <p:nvPr/>
        </p:nvSpPr>
        <p:spPr>
          <a:xfrm>
            <a:off x="6023610" y="6074410"/>
            <a:ext cx="4064000" cy="337185"/>
          </a:xfrm>
          <a:prstGeom prst="rect">
            <a:avLst/>
          </a:prstGeom>
          <a:noFill/>
        </p:spPr>
        <p:txBody>
          <a:bodyPr wrap="square" rtlCol="0">
            <a:spAutoFit/>
          </a:bodyPr>
          <a:p>
            <a:pPr algn="ctr"/>
            <a:r>
              <a:rPr lang="zh-CN" altLang="en-US" sz="1600"/>
              <a:t>分区表</a:t>
            </a:r>
            <a:endParaRPr lang="zh-CN" altLang="en-US" sz="1600"/>
          </a:p>
        </p:txBody>
      </p:sp>
      <p:pic>
        <p:nvPicPr>
          <p:cNvPr id="15" name="图片 14" descr="播仔素材库【1】0209"/>
          <p:cNvPicPr>
            <a:picLocks noChangeAspect="1"/>
          </p:cNvPicPr>
          <p:nvPr>
            <p:custDataLst>
              <p:tags r:id="rId2"/>
            </p:custDataLst>
          </p:nvPr>
        </p:nvPicPr>
        <p:blipFill>
          <a:blip r:embed="rId3"/>
          <a:stretch>
            <a:fillRect/>
          </a:stretch>
        </p:blipFill>
        <p:spPr>
          <a:xfrm>
            <a:off x="10641965" y="4821555"/>
            <a:ext cx="1797685" cy="1797685"/>
          </a:xfrm>
          <a:prstGeom prst="rect">
            <a:avLst/>
          </a:prstGeom>
        </p:spPr>
      </p:pic>
      <p:sp>
        <p:nvSpPr>
          <p:cNvPr id="7" name="矩形 6"/>
          <p:cNvSpPr/>
          <p:nvPr/>
        </p:nvSpPr>
        <p:spPr>
          <a:xfrm>
            <a:off x="8183880"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分区</a:t>
            </a:r>
            <a:endParaRPr lang="zh-CN" altLang="en-US" sz="1400"/>
          </a:p>
        </p:txBody>
      </p:sp>
      <p:sp>
        <p:nvSpPr>
          <p:cNvPr id="16" name="矩形 15"/>
          <p:cNvSpPr/>
          <p:nvPr/>
        </p:nvSpPr>
        <p:spPr>
          <a:xfrm>
            <a:off x="7551420" y="378904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17" name="矩形 16"/>
          <p:cNvSpPr/>
          <p:nvPr/>
        </p:nvSpPr>
        <p:spPr>
          <a:xfrm>
            <a:off x="7551420" y="407733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18" name="矩形 17"/>
          <p:cNvSpPr/>
          <p:nvPr/>
        </p:nvSpPr>
        <p:spPr>
          <a:xfrm>
            <a:off x="7536180"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19" name="矩形 18"/>
          <p:cNvSpPr/>
          <p:nvPr>
            <p:custDataLst>
              <p:tags r:id="rId4"/>
            </p:custDataLst>
          </p:nvPr>
        </p:nvSpPr>
        <p:spPr>
          <a:xfrm>
            <a:off x="2351405"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20" name="矩形 19"/>
          <p:cNvSpPr/>
          <p:nvPr>
            <p:custDataLst>
              <p:tags r:id="rId5"/>
            </p:custDataLst>
          </p:nvPr>
        </p:nvSpPr>
        <p:spPr>
          <a:xfrm>
            <a:off x="2351405" y="465328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21" name="矩形 20"/>
          <p:cNvSpPr/>
          <p:nvPr>
            <p:custDataLst>
              <p:tags r:id="rId6"/>
            </p:custDataLst>
          </p:nvPr>
        </p:nvSpPr>
        <p:spPr>
          <a:xfrm>
            <a:off x="2351405" y="494157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28" name="矩形 27"/>
          <p:cNvSpPr/>
          <p:nvPr/>
        </p:nvSpPr>
        <p:spPr>
          <a:xfrm>
            <a:off x="6111240" y="4519930"/>
            <a:ext cx="62547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数据</a:t>
            </a:r>
            <a:endParaRPr lang="zh-CN" altLang="en-US" sz="1400"/>
          </a:p>
        </p:txBody>
      </p:sp>
      <p:sp>
        <p:nvSpPr>
          <p:cNvPr id="22" name="矩形 21"/>
          <p:cNvSpPr/>
          <p:nvPr/>
        </p:nvSpPr>
        <p:spPr>
          <a:xfrm>
            <a:off x="78295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3" name="矩形 22"/>
          <p:cNvSpPr/>
          <p:nvPr/>
        </p:nvSpPr>
        <p:spPr>
          <a:xfrm>
            <a:off x="99123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4" name="矩形 23"/>
          <p:cNvSpPr/>
          <p:nvPr/>
        </p:nvSpPr>
        <p:spPr>
          <a:xfrm>
            <a:off x="119951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5" name="矩形 24"/>
          <p:cNvSpPr/>
          <p:nvPr/>
        </p:nvSpPr>
        <p:spPr>
          <a:xfrm>
            <a:off x="611124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6" name="矩形 25"/>
          <p:cNvSpPr/>
          <p:nvPr/>
        </p:nvSpPr>
        <p:spPr>
          <a:xfrm>
            <a:off x="631952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7" name="矩形 26"/>
          <p:cNvSpPr/>
          <p:nvPr/>
        </p:nvSpPr>
        <p:spPr>
          <a:xfrm>
            <a:off x="652780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par>
                                <p:cTn id="23" presetID="3" presetClass="exit" presetSubtype="10" fill="hold" grpId="0" nodeType="withEffect">
                                  <p:stCondLst>
                                    <p:cond delay="0"/>
                                  </p:stCondLst>
                                  <p:childTnLst>
                                    <p:animEffect transition="out" filter="blinds(horizontal)">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2" grpId="1" animBg="1"/>
      <p:bldP spid="23" grpId="1" animBg="1"/>
      <p:bldP spid="24" grpId="1" animBg="1"/>
      <p:bldP spid="25" grpId="0" bldLvl="0" animBg="1"/>
      <p:bldP spid="26" grpId="0" bldLvl="0" animBg="1"/>
      <p:bldP spid="27" grpId="0" bldLvl="0" animBg="1"/>
      <p:bldP spid="25" grpId="1" animBg="1"/>
      <p:bldP spid="26" grpId="1" animBg="1"/>
      <p:bldP spid="27" grpId="1" animBg="1"/>
      <p:bldP spid="5" grpId="0" bldLvl="0" animBg="1"/>
      <p:bldP spid="28" grpId="0" bldLvl="0" animBg="1"/>
      <p:bldP spid="5" grpId="1" animBg="1"/>
      <p:bldP spid="28"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为什么不可以用</a:t>
            </a:r>
            <a:r>
              <a:rPr lang="en-US" altLang="zh-CN"/>
              <a:t>load data</a:t>
            </a:r>
            <a:r>
              <a:t>，必须用</a:t>
            </a:r>
            <a:r>
              <a:rPr lang="en-US" altLang="zh-CN"/>
              <a:t>insert select</a:t>
            </a:r>
            <a:r>
              <a:t>插入数据</a:t>
            </a:r>
          </a:p>
        </p:txBody>
      </p:sp>
      <p:sp>
        <p:nvSpPr>
          <p:cNvPr id="3" name="文本占位符 2"/>
          <p:cNvSpPr>
            <a:spLocks noGrp="1"/>
          </p:cNvSpPr>
          <p:nvPr>
            <p:ph type="body" sz="quarter" idx="11"/>
          </p:nvPr>
        </p:nvSpPr>
        <p:spPr/>
        <p:txBody>
          <a:bodyPr/>
          <a:p>
            <a:r>
              <a:rPr lang="zh-CN" altLang="en-US">
                <a:solidFill>
                  <a:srgbClr val="FF0000"/>
                </a:solidFill>
                <a:sym typeface="+mn-ea"/>
              </a:rPr>
              <a:t>一旦有了分桶设置，比如分桶数量为</a:t>
            </a:r>
            <a:r>
              <a:rPr lang="en-US" altLang="zh-CN">
                <a:solidFill>
                  <a:srgbClr val="FF0000"/>
                </a:solidFill>
                <a:sym typeface="+mn-ea"/>
              </a:rPr>
              <a:t>3</a:t>
            </a:r>
            <a:r>
              <a:rPr lang="zh-CN" altLang="en-US">
                <a:solidFill>
                  <a:srgbClr val="FF0000"/>
                </a:solidFill>
                <a:sym typeface="+mn-ea"/>
              </a:rPr>
              <a:t>，那么，表内文件或分区内数据文件的数量就限定为</a:t>
            </a:r>
            <a:r>
              <a:rPr lang="en-US" altLang="zh-CN">
                <a:solidFill>
                  <a:srgbClr val="FF0000"/>
                </a:solidFill>
                <a:sym typeface="+mn-ea"/>
              </a:rPr>
              <a:t>3</a:t>
            </a:r>
            <a:endParaRPr lang="en-US" altLang="zh-CN">
              <a:solidFill>
                <a:srgbClr val="FF0000"/>
              </a:solidFill>
            </a:endParaRPr>
          </a:p>
          <a:p>
            <a:r>
              <a:rPr lang="zh-CN" altLang="en-US">
                <a:solidFill>
                  <a:srgbClr val="FF0000"/>
                </a:solidFill>
                <a:sym typeface="+mn-ea"/>
              </a:rPr>
              <a:t>当数据插入的时候，需要一分为</a:t>
            </a:r>
            <a:r>
              <a:rPr lang="en-US" altLang="zh-CN">
                <a:solidFill>
                  <a:srgbClr val="FF0000"/>
                </a:solidFill>
                <a:sym typeface="+mn-ea"/>
              </a:rPr>
              <a:t>3</a:t>
            </a:r>
            <a:r>
              <a:rPr lang="zh-CN" altLang="en-US">
                <a:solidFill>
                  <a:srgbClr val="FF0000"/>
                </a:solidFill>
                <a:sym typeface="+mn-ea"/>
              </a:rPr>
              <a:t>，进入三个桶文件内。</a:t>
            </a:r>
            <a:endParaRPr lang="en-US" altLang="zh-CN">
              <a:solidFill>
                <a:srgbClr val="FF0000"/>
              </a:solidFill>
            </a:endParaRP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a:t>某</a:t>
            </a:r>
            <a:r>
              <a:rPr lang="en-US" altLang="zh-CN"/>
              <a:t>Hive</a:t>
            </a:r>
            <a:r>
              <a:rPr lang="zh-CN" altLang="en-US"/>
              <a:t>表</a:t>
            </a:r>
            <a:endParaRPr lang="zh-CN" altLang="en-US"/>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a:t>某</a:t>
            </a:r>
            <a:r>
              <a:rPr lang="en-US" altLang="zh-CN"/>
              <a:t>Hive</a:t>
            </a:r>
            <a:r>
              <a:rPr lang="zh-CN" altLang="en-US"/>
              <a:t>表</a:t>
            </a:r>
            <a:endParaRPr lang="zh-CN" altLang="en-US"/>
          </a:p>
        </p:txBody>
      </p:sp>
      <p:sp>
        <p:nvSpPr>
          <p:cNvPr id="8" name="矩形 7"/>
          <p:cNvSpPr/>
          <p:nvPr/>
        </p:nvSpPr>
        <p:spPr>
          <a:xfrm>
            <a:off x="7463790" y="3644900"/>
            <a:ext cx="1152525" cy="14084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400"/>
              <a:t>分区</a:t>
            </a:r>
            <a:endParaRPr lang="zh-CN" altLang="en-US" sz="1400"/>
          </a:p>
        </p:txBody>
      </p:sp>
      <p:sp>
        <p:nvSpPr>
          <p:cNvPr id="9" name="矩形 8"/>
          <p:cNvSpPr/>
          <p:nvPr/>
        </p:nvSpPr>
        <p:spPr>
          <a:xfrm>
            <a:off x="7319645"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分区</a:t>
            </a:r>
            <a:endParaRPr lang="zh-CN" altLang="en-US" sz="1400"/>
          </a:p>
        </p:txBody>
      </p:sp>
      <p:sp>
        <p:nvSpPr>
          <p:cNvPr id="13" name="文本框 12"/>
          <p:cNvSpPr txBox="1"/>
          <p:nvPr/>
        </p:nvSpPr>
        <p:spPr>
          <a:xfrm>
            <a:off x="839470" y="6074410"/>
            <a:ext cx="4064000" cy="337185"/>
          </a:xfrm>
          <a:prstGeom prst="rect">
            <a:avLst/>
          </a:prstGeom>
          <a:noFill/>
        </p:spPr>
        <p:txBody>
          <a:bodyPr wrap="square" rtlCol="0">
            <a:spAutoFit/>
          </a:bodyPr>
          <a:p>
            <a:pPr algn="ctr"/>
            <a:r>
              <a:rPr lang="zh-CN" altLang="en-US" sz="1600"/>
              <a:t>无分区表</a:t>
            </a:r>
            <a:endParaRPr lang="zh-CN" altLang="en-US" sz="1600"/>
          </a:p>
        </p:txBody>
      </p:sp>
      <p:sp>
        <p:nvSpPr>
          <p:cNvPr id="14" name="文本框 13"/>
          <p:cNvSpPr txBox="1"/>
          <p:nvPr/>
        </p:nvSpPr>
        <p:spPr>
          <a:xfrm>
            <a:off x="6023610" y="6074410"/>
            <a:ext cx="4064000" cy="337185"/>
          </a:xfrm>
          <a:prstGeom prst="rect">
            <a:avLst/>
          </a:prstGeom>
          <a:noFill/>
        </p:spPr>
        <p:txBody>
          <a:bodyPr wrap="square" rtlCol="0">
            <a:spAutoFit/>
          </a:bodyPr>
          <a:p>
            <a:pPr algn="ctr"/>
            <a:r>
              <a:rPr lang="zh-CN" altLang="en-US" sz="1600"/>
              <a:t>分区表</a:t>
            </a:r>
            <a:endParaRPr lang="zh-CN" altLang="en-US" sz="1600"/>
          </a:p>
        </p:txBody>
      </p:sp>
      <p:pic>
        <p:nvPicPr>
          <p:cNvPr id="15" name="图片 14" descr="播仔素材库【1】0209"/>
          <p:cNvPicPr>
            <a:picLocks noChangeAspect="1"/>
          </p:cNvPicPr>
          <p:nvPr>
            <p:custDataLst>
              <p:tags r:id="rId2"/>
            </p:custDataLst>
          </p:nvPr>
        </p:nvPicPr>
        <p:blipFill>
          <a:blip r:embed="rId3"/>
          <a:stretch>
            <a:fillRect/>
          </a:stretch>
        </p:blipFill>
        <p:spPr>
          <a:xfrm>
            <a:off x="10641965" y="4821555"/>
            <a:ext cx="1797685" cy="1797685"/>
          </a:xfrm>
          <a:prstGeom prst="rect">
            <a:avLst/>
          </a:prstGeom>
        </p:spPr>
      </p:pic>
      <p:sp>
        <p:nvSpPr>
          <p:cNvPr id="7" name="矩形 6"/>
          <p:cNvSpPr/>
          <p:nvPr/>
        </p:nvSpPr>
        <p:spPr>
          <a:xfrm>
            <a:off x="8183880"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分区</a:t>
            </a:r>
            <a:endParaRPr lang="zh-CN" altLang="en-US" sz="1400"/>
          </a:p>
        </p:txBody>
      </p:sp>
      <p:sp>
        <p:nvSpPr>
          <p:cNvPr id="16" name="矩形 15"/>
          <p:cNvSpPr/>
          <p:nvPr/>
        </p:nvSpPr>
        <p:spPr>
          <a:xfrm>
            <a:off x="7551420" y="378904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17" name="矩形 16"/>
          <p:cNvSpPr/>
          <p:nvPr/>
        </p:nvSpPr>
        <p:spPr>
          <a:xfrm>
            <a:off x="7551420" y="407733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18" name="矩形 17"/>
          <p:cNvSpPr/>
          <p:nvPr/>
        </p:nvSpPr>
        <p:spPr>
          <a:xfrm>
            <a:off x="7536180"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19" name="矩形 18"/>
          <p:cNvSpPr/>
          <p:nvPr>
            <p:custDataLst>
              <p:tags r:id="rId4"/>
            </p:custDataLst>
          </p:nvPr>
        </p:nvSpPr>
        <p:spPr>
          <a:xfrm>
            <a:off x="2351405"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20" name="矩形 19"/>
          <p:cNvSpPr/>
          <p:nvPr>
            <p:custDataLst>
              <p:tags r:id="rId5"/>
            </p:custDataLst>
          </p:nvPr>
        </p:nvSpPr>
        <p:spPr>
          <a:xfrm>
            <a:off x="2351405" y="465328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21" name="矩形 20"/>
          <p:cNvSpPr/>
          <p:nvPr>
            <p:custDataLst>
              <p:tags r:id="rId6"/>
            </p:custDataLst>
          </p:nvPr>
        </p:nvSpPr>
        <p:spPr>
          <a:xfrm>
            <a:off x="2351405" y="494157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endParaRPr lang="zh-CN" altLang="en-US" sz="1000"/>
          </a:p>
        </p:txBody>
      </p:sp>
      <p:sp>
        <p:nvSpPr>
          <p:cNvPr id="22" name="矩形 21"/>
          <p:cNvSpPr/>
          <p:nvPr/>
        </p:nvSpPr>
        <p:spPr>
          <a:xfrm>
            <a:off x="2423160" y="431736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3" name="矩形 22"/>
          <p:cNvSpPr/>
          <p:nvPr/>
        </p:nvSpPr>
        <p:spPr>
          <a:xfrm>
            <a:off x="2999740" y="461073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4" name="矩形 23"/>
          <p:cNvSpPr/>
          <p:nvPr/>
        </p:nvSpPr>
        <p:spPr>
          <a:xfrm>
            <a:off x="2423160" y="494093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5" name="矩形 24"/>
          <p:cNvSpPr/>
          <p:nvPr/>
        </p:nvSpPr>
        <p:spPr>
          <a:xfrm>
            <a:off x="8350885" y="373316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6" name="矩形 25"/>
          <p:cNvSpPr/>
          <p:nvPr/>
        </p:nvSpPr>
        <p:spPr>
          <a:xfrm>
            <a:off x="7551420" y="403415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7" name="矩形 26"/>
          <p:cNvSpPr/>
          <p:nvPr/>
        </p:nvSpPr>
        <p:spPr>
          <a:xfrm>
            <a:off x="8328025" y="436562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22" grpId="1" animBg="1"/>
      <p:bldP spid="23" grpId="1" animBg="1"/>
      <p:bldP spid="24" grpId="1" animBg="1"/>
      <p:bldP spid="25" grpId="1" animBg="1"/>
      <p:bldP spid="26" grpId="1" animBg="1"/>
      <p:bldP spid="2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sp>
          <p:nvSpPr>
            <p:cNvPr id="8" name="文本框 7"/>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9" name="文本框 8"/>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0" name="文本框 9"/>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8"/>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9"/>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1"/>
              </p:custDataLst>
            </p:nvPr>
          </p:nvSpPr>
          <p:spPr>
            <a:xfrm>
              <a:off x="12661" y="6762"/>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为什么不可以用</a:t>
            </a:r>
            <a:r>
              <a:rPr lang="en-US" altLang="zh-CN">
                <a:sym typeface="+mn-ea"/>
              </a:rPr>
              <a:t>load data</a:t>
            </a:r>
            <a:r>
              <a:rPr>
                <a:sym typeface="+mn-ea"/>
              </a:rPr>
              <a:t>，必须用</a:t>
            </a:r>
            <a:r>
              <a:rPr lang="en-US" altLang="zh-CN">
                <a:sym typeface="+mn-ea"/>
              </a:rPr>
              <a:t>insert select</a:t>
            </a:r>
            <a:r>
              <a:rPr>
                <a:sym typeface="+mn-ea"/>
              </a:rPr>
              <a:t>插入数据</a:t>
            </a:r>
            <a:endParaRPr lang="zh-CN" altLang="en-US"/>
          </a:p>
        </p:txBody>
      </p:sp>
      <p:sp>
        <p:nvSpPr>
          <p:cNvPr id="3" name="文本占位符 2"/>
          <p:cNvSpPr>
            <a:spLocks noGrp="1"/>
          </p:cNvSpPr>
          <p:nvPr>
            <p:ph type="body" sz="quarter" idx="11"/>
          </p:nvPr>
        </p:nvSpPr>
        <p:spPr/>
        <p:txBody>
          <a:bodyPr/>
          <a:p>
            <a:r>
              <a:rPr lang="zh-CN" altLang="en-US" sz="2000"/>
              <a:t>问题就在于：如何将数据分成三份，划分的规则是什么？</a:t>
            </a:r>
            <a:endParaRPr lang="zh-CN" altLang="en-US" sz="2000"/>
          </a:p>
          <a:p>
            <a:r>
              <a:rPr lang="en-US" altLang="zh-CN"/>
              <a:t>数据的三份划分基于</a:t>
            </a:r>
            <a:r>
              <a:rPr sz="2800" b="1">
                <a:solidFill>
                  <a:srgbClr val="FF0000"/>
                </a:solidFill>
              </a:rPr>
              <a:t>分桶列的值进行hash取模</a:t>
            </a:r>
            <a:r>
              <a:rPr lang="en-US" altLang="zh-CN"/>
              <a:t>来决定</a:t>
            </a:r>
            <a:endParaRPr lang="zh-CN" altLang="en-US">
              <a:solidFill>
                <a:srgbClr val="FF0000"/>
              </a:solidFill>
            </a:endParaRPr>
          </a:p>
          <a:p>
            <a:r>
              <a:rPr lang="zh-CN" altLang="en-US"/>
              <a:t>由于</a:t>
            </a:r>
            <a:r>
              <a:rPr lang="en-US" altLang="zh-CN"/>
              <a:t>load data</a:t>
            </a:r>
            <a:r>
              <a:rPr lang="zh-CN" altLang="en-US">
                <a:solidFill>
                  <a:srgbClr val="FF0000"/>
                </a:solidFill>
              </a:rPr>
              <a:t>不会触发</a:t>
            </a:r>
            <a:r>
              <a:rPr lang="en-US" altLang="zh-CN">
                <a:solidFill>
                  <a:srgbClr val="FF0000"/>
                </a:solidFill>
              </a:rPr>
              <a:t>MapReduce</a:t>
            </a:r>
            <a:r>
              <a:rPr lang="zh-CN" altLang="en-US">
                <a:solidFill>
                  <a:srgbClr val="FF0000"/>
                </a:solidFill>
              </a:rPr>
              <a:t>，也就是没有计算过程（无法执行</a:t>
            </a:r>
            <a:r>
              <a:rPr lang="en-US" altLang="zh-CN">
                <a:solidFill>
                  <a:srgbClr val="FF0000"/>
                </a:solidFill>
              </a:rPr>
              <a:t>Hash</a:t>
            </a:r>
            <a:r>
              <a:rPr lang="zh-CN" altLang="en-US">
                <a:solidFill>
                  <a:srgbClr val="FF0000"/>
                </a:solidFill>
              </a:rPr>
              <a:t>算法）</a:t>
            </a:r>
            <a:r>
              <a:rPr lang="zh-CN" altLang="en-US"/>
              <a:t>，只是简单的移动数据而已</a:t>
            </a:r>
            <a:endParaRPr lang="zh-CN" altLang="en-US"/>
          </a:p>
          <a:p>
            <a:r>
              <a:rPr lang="zh-CN" altLang="en-US"/>
              <a:t>所以无法用于分桶表数据插入。</a:t>
            </a:r>
            <a:endParaRPr lang="zh-CN" altLang="en-US"/>
          </a:p>
        </p:txBody>
      </p:sp>
      <p:pic>
        <p:nvPicPr>
          <p:cNvPr id="4" name="图片 3" descr="播仔素材库【1】0160"/>
          <p:cNvPicPr>
            <a:picLocks noChangeAspect="1"/>
          </p:cNvPicPr>
          <p:nvPr/>
        </p:nvPicPr>
        <p:blipFill>
          <a:blip r:embed="rId1"/>
          <a:stretch>
            <a:fillRect/>
          </a:stretch>
        </p:blipFill>
        <p:spPr>
          <a:xfrm>
            <a:off x="10315575" y="4734560"/>
            <a:ext cx="1932940" cy="19329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H</a:t>
            </a:r>
            <a:r>
              <a:t>ash取模</a:t>
            </a:r>
          </a:p>
        </p:txBody>
      </p:sp>
      <p:sp>
        <p:nvSpPr>
          <p:cNvPr id="3" name="文本占位符 2"/>
          <p:cNvSpPr>
            <a:spLocks noGrp="1"/>
          </p:cNvSpPr>
          <p:nvPr>
            <p:ph type="body" sz="quarter" idx="11"/>
          </p:nvPr>
        </p:nvSpPr>
        <p:spPr/>
        <p:txBody>
          <a:bodyPr/>
          <a:p>
            <a:r>
              <a:rPr lang="en-US" altLang="zh-CN"/>
              <a:t>Hash</a:t>
            </a:r>
            <a:r>
              <a:rPr lang="zh-CN" altLang="en-US"/>
              <a:t>算法是一种数据加密算法，其原理我们不去详细讨论，我们只需要知道其主要特征：</a:t>
            </a:r>
            <a:endParaRPr lang="zh-CN" altLang="en-US"/>
          </a:p>
          <a:p>
            <a:pPr marL="285750" indent="-285750">
              <a:buFont typeface="Arial" panose="020B0604020202020204" pitchFamily="34" charset="0"/>
              <a:buChar char="•"/>
            </a:pPr>
            <a:r>
              <a:rPr lang="zh-CN" altLang="en-US"/>
              <a:t>同样的值被</a:t>
            </a:r>
            <a:r>
              <a:rPr lang="en-US" altLang="zh-CN"/>
              <a:t>Hash</a:t>
            </a:r>
            <a:r>
              <a:rPr lang="zh-CN" altLang="en-US"/>
              <a:t>加密后的结果是一致的</a:t>
            </a:r>
            <a:endParaRPr lang="zh-CN" altLang="en-US"/>
          </a:p>
          <a:p>
            <a:pPr indent="457200">
              <a:buFont typeface="Arial" panose="020B0604020202020204" pitchFamily="34" charset="0"/>
            </a:pPr>
            <a:r>
              <a:rPr lang="zh-CN" altLang="en-US" sz="1200"/>
              <a:t>比如字符串</a:t>
            </a:r>
            <a:r>
              <a:rPr lang="en-US" altLang="zh-CN" sz="1200"/>
              <a:t>“h</a:t>
            </a:r>
            <a:r>
              <a:rPr lang="en-US" altLang="zh-CN" sz="1200">
                <a:sym typeface="+mn-ea"/>
              </a:rPr>
              <a:t>adoop</a:t>
            </a:r>
            <a:r>
              <a:rPr lang="en-US" altLang="zh-CN" sz="1200"/>
              <a:t>”</a:t>
            </a:r>
            <a:r>
              <a:rPr lang="zh-CN" altLang="en-US" sz="1200"/>
              <a:t>被</a:t>
            </a:r>
            <a:r>
              <a:rPr lang="en-US" altLang="zh-CN" sz="1200"/>
              <a:t>Hash</a:t>
            </a:r>
            <a:r>
              <a:rPr lang="zh-CN" altLang="en-US" sz="1200"/>
              <a:t>后的结果是</a:t>
            </a:r>
            <a:r>
              <a:rPr lang="en-US" altLang="zh-CN" sz="1200"/>
              <a:t>12345</a:t>
            </a:r>
            <a:r>
              <a:rPr lang="zh-CN" altLang="en-US" sz="1200"/>
              <a:t>（仅作为示意），那么无论计算多少次，字符串</a:t>
            </a:r>
            <a:r>
              <a:rPr lang="en-US" altLang="zh-CN" sz="1200">
                <a:sym typeface="+mn-ea"/>
              </a:rPr>
              <a:t>“h</a:t>
            </a:r>
            <a:r>
              <a:rPr lang="en-US" altLang="zh-CN" sz="1200">
                <a:sym typeface="+mn-ea"/>
              </a:rPr>
              <a:t>adoop</a:t>
            </a:r>
            <a:r>
              <a:rPr lang="en-US" altLang="zh-CN" sz="1200">
                <a:sym typeface="+mn-ea"/>
              </a:rPr>
              <a:t>”</a:t>
            </a:r>
            <a:r>
              <a:rPr lang="zh-CN" altLang="en-US" sz="1200"/>
              <a:t>的结果都会是</a:t>
            </a:r>
            <a:r>
              <a:rPr lang="en-US" altLang="zh-CN" sz="1200"/>
              <a:t>12345</a:t>
            </a:r>
            <a:r>
              <a:rPr lang="zh-CN" altLang="en-US" sz="1200"/>
              <a:t>。</a:t>
            </a:r>
            <a:endParaRPr lang="zh-CN" altLang="en-US" sz="1200"/>
          </a:p>
          <a:p>
            <a:pPr indent="457200">
              <a:buFont typeface="Arial" panose="020B0604020202020204" pitchFamily="34" charset="0"/>
            </a:pPr>
            <a:r>
              <a:rPr lang="zh-CN" altLang="en-US" sz="1200">
                <a:sym typeface="+mn-ea"/>
              </a:rPr>
              <a:t>比如字符串</a:t>
            </a:r>
            <a:r>
              <a:rPr lang="en-US" altLang="zh-CN" sz="1200">
                <a:sym typeface="+mn-ea"/>
              </a:rPr>
              <a:t>“bigdata”</a:t>
            </a:r>
            <a:r>
              <a:rPr lang="zh-CN" altLang="en-US" sz="1200">
                <a:sym typeface="+mn-ea"/>
              </a:rPr>
              <a:t>被</a:t>
            </a:r>
            <a:r>
              <a:rPr lang="en-US" altLang="zh-CN" sz="1200">
                <a:sym typeface="+mn-ea"/>
              </a:rPr>
              <a:t>Hash</a:t>
            </a:r>
            <a:r>
              <a:rPr lang="zh-CN" altLang="en-US" sz="1200">
                <a:sym typeface="+mn-ea"/>
              </a:rPr>
              <a:t>后的结果是</a:t>
            </a:r>
            <a:r>
              <a:rPr lang="en-US" altLang="zh-CN" sz="1200">
                <a:sym typeface="+mn-ea"/>
              </a:rPr>
              <a:t>56789</a:t>
            </a:r>
            <a:r>
              <a:rPr lang="zh-CN" altLang="en-US" sz="1200">
                <a:sym typeface="+mn-ea"/>
              </a:rPr>
              <a:t>（仅作为示意），那么无论计算多少次，字符串</a:t>
            </a:r>
            <a:r>
              <a:rPr lang="en-US" altLang="zh-CN" sz="1200">
                <a:sym typeface="+mn-ea"/>
              </a:rPr>
              <a:t>“bigdata”</a:t>
            </a:r>
            <a:r>
              <a:rPr lang="zh-CN" altLang="en-US" sz="1200">
                <a:sym typeface="+mn-ea"/>
              </a:rPr>
              <a:t>的结果都会是</a:t>
            </a:r>
            <a:r>
              <a:rPr lang="en-US" altLang="zh-CN" sz="1200">
                <a:sym typeface="+mn-ea"/>
              </a:rPr>
              <a:t>56789</a:t>
            </a:r>
            <a:r>
              <a:rPr lang="zh-CN" altLang="en-US" sz="1200">
                <a:sym typeface="+mn-ea"/>
              </a:rPr>
              <a:t>。</a:t>
            </a:r>
            <a:endParaRPr lang="zh-CN" altLang="en-US" sz="1200"/>
          </a:p>
          <a:p>
            <a:pPr algn="l">
              <a:buClrTx/>
              <a:buSzTx/>
              <a:buFont typeface="Arial" panose="020B0604020202020204" pitchFamily="34" charset="0"/>
            </a:pPr>
            <a:r>
              <a:rPr lang="zh-CN" altLang="en-US" sz="1600"/>
              <a:t>基于如上特征，在辅以有3个分桶文件的基础上，将Hash的结果基于3取模（除以3 取余数）</a:t>
            </a:r>
            <a:endParaRPr lang="zh-CN" altLang="en-US" sz="1600"/>
          </a:p>
          <a:p>
            <a:pPr algn="l">
              <a:buClrTx/>
              <a:buSzTx/>
              <a:buFont typeface="Arial" panose="020B0604020202020204" pitchFamily="34" charset="0"/>
            </a:pPr>
            <a:r>
              <a:rPr lang="zh-CN" altLang="en-US" sz="1600"/>
              <a:t>那么，可以得到如下结果：</a:t>
            </a:r>
            <a:endParaRPr lang="zh-CN" altLang="en-US" sz="1600"/>
          </a:p>
          <a:p>
            <a:pPr marL="171450" indent="-171450">
              <a:buFont typeface="Arial" panose="020B0604020202020204" pitchFamily="34" charset="0"/>
              <a:buChar char="•"/>
            </a:pPr>
            <a:r>
              <a:rPr lang="zh-CN" altLang="en-US" sz="1200"/>
              <a:t>无论什么数据，得到的取模结果均是：</a:t>
            </a:r>
            <a:r>
              <a:rPr lang="en-US" altLang="zh-CN" sz="1200">
                <a:solidFill>
                  <a:srgbClr val="FF0000"/>
                </a:solidFill>
              </a:rPr>
              <a:t>0</a:t>
            </a:r>
            <a:r>
              <a:rPr lang="zh-CN" altLang="en-US" sz="1200">
                <a:solidFill>
                  <a:srgbClr val="FF0000"/>
                </a:solidFill>
              </a:rPr>
              <a:t>、</a:t>
            </a:r>
            <a:r>
              <a:rPr lang="en-US" altLang="zh-CN" sz="1200">
                <a:solidFill>
                  <a:srgbClr val="FF0000"/>
                </a:solidFill>
              </a:rPr>
              <a:t>1</a:t>
            </a:r>
            <a:r>
              <a:rPr lang="zh-CN" altLang="en-US" sz="1200">
                <a:solidFill>
                  <a:srgbClr val="FF0000"/>
                </a:solidFill>
              </a:rPr>
              <a:t>、</a:t>
            </a:r>
            <a:r>
              <a:rPr lang="en-US" altLang="zh-CN" sz="1200">
                <a:solidFill>
                  <a:srgbClr val="FF0000"/>
                </a:solidFill>
              </a:rPr>
              <a:t>2 </a:t>
            </a:r>
            <a:r>
              <a:rPr lang="zh-CN" altLang="en-US" sz="1200">
                <a:solidFill>
                  <a:srgbClr val="FF0000"/>
                </a:solidFill>
              </a:rPr>
              <a:t>其中一个</a:t>
            </a:r>
            <a:endParaRPr lang="zh-CN" altLang="en-US" sz="1200"/>
          </a:p>
          <a:p>
            <a:pPr marL="171450" indent="-171450">
              <a:buFont typeface="Arial" panose="020B0604020202020204" pitchFamily="34" charset="0"/>
              <a:buChar char="•"/>
            </a:pPr>
            <a:r>
              <a:rPr lang="zh-CN" altLang="en-US" sz="1200">
                <a:solidFill>
                  <a:srgbClr val="FF0000"/>
                </a:solidFill>
              </a:rPr>
              <a:t>同样的数据得到的结果一致</a:t>
            </a:r>
            <a:r>
              <a:rPr lang="zh-CN" altLang="en-US" sz="1200"/>
              <a:t>，如</a:t>
            </a:r>
            <a:r>
              <a:rPr lang="en-US" altLang="zh-CN" sz="1200"/>
              <a:t>hadoop hash</a:t>
            </a:r>
            <a:r>
              <a:rPr lang="zh-CN" altLang="en-US" sz="1200"/>
              <a:t>取模结果是</a:t>
            </a:r>
            <a:r>
              <a:rPr lang="en-US" altLang="zh-CN" sz="1200"/>
              <a:t>1</a:t>
            </a:r>
            <a:r>
              <a:rPr lang="zh-CN" altLang="en-US" sz="1200"/>
              <a:t>，无论计算多少次，字符串</a:t>
            </a:r>
            <a:r>
              <a:rPr lang="en-US" altLang="zh-CN" sz="1200"/>
              <a:t>hadoop</a:t>
            </a:r>
            <a:r>
              <a:rPr lang="zh-CN" altLang="en-US" sz="1200"/>
              <a:t>的取模结果都是</a:t>
            </a:r>
            <a:r>
              <a:rPr lang="en-US" altLang="zh-CN" sz="1200"/>
              <a:t>1</a:t>
            </a:r>
            <a:endParaRPr lang="zh-CN" altLang="en-US" sz="1200"/>
          </a:p>
          <a:p>
            <a:pPr>
              <a:buFont typeface="Arial" panose="020B0604020202020204" pitchFamily="34" charset="0"/>
            </a:pPr>
            <a:endParaRPr lang="zh-CN" altLang="en-US" sz="1200"/>
          </a:p>
        </p:txBody>
      </p:sp>
      <p:sp>
        <p:nvSpPr>
          <p:cNvPr id="4" name="文本框 3"/>
          <p:cNvSpPr txBox="1"/>
          <p:nvPr/>
        </p:nvSpPr>
        <p:spPr>
          <a:xfrm>
            <a:off x="767080" y="5733415"/>
            <a:ext cx="8817610" cy="368300"/>
          </a:xfrm>
          <a:prstGeom prst="rect">
            <a:avLst/>
          </a:prstGeom>
          <a:noFill/>
        </p:spPr>
        <p:txBody>
          <a:bodyPr wrap="square" rtlCol="0">
            <a:spAutoFit/>
          </a:bodyPr>
          <a:p>
            <a:r>
              <a:rPr lang="zh-CN" altLang="en-US"/>
              <a:t>所以，必须使用</a:t>
            </a:r>
            <a:r>
              <a:rPr lang="en-US" altLang="zh-CN"/>
              <a:t>insert select</a:t>
            </a:r>
            <a:r>
              <a:rPr lang="zh-CN" altLang="en-US"/>
              <a:t>的语法，</a:t>
            </a:r>
            <a:r>
              <a:rPr lang="zh-CN" altLang="en-US">
                <a:solidFill>
                  <a:srgbClr val="FF0000"/>
                </a:solidFill>
              </a:rPr>
              <a:t>因为会触发</a:t>
            </a:r>
            <a:r>
              <a:rPr lang="en-US" altLang="zh-CN">
                <a:solidFill>
                  <a:srgbClr val="FF0000"/>
                </a:solidFill>
              </a:rPr>
              <a:t>MapReduce</a:t>
            </a:r>
            <a:r>
              <a:rPr lang="zh-CN" altLang="en-US">
                <a:solidFill>
                  <a:srgbClr val="FF0000"/>
                </a:solidFill>
              </a:rPr>
              <a:t>，进行</a:t>
            </a:r>
            <a:r>
              <a:rPr lang="en-US" altLang="zh-CN">
                <a:solidFill>
                  <a:srgbClr val="FF0000"/>
                </a:solidFill>
              </a:rPr>
              <a:t>hash</a:t>
            </a:r>
            <a:r>
              <a:rPr lang="zh-CN" altLang="en-US">
                <a:solidFill>
                  <a:srgbClr val="FF0000"/>
                </a:solidFill>
              </a:rPr>
              <a:t>取模计算。</a:t>
            </a:r>
            <a:endParaRPr lang="zh-CN" altLang="en-US">
              <a:solidFill>
                <a:srgbClr val="FF0000"/>
              </a:solidFill>
            </a:endParaRPr>
          </a:p>
        </p:txBody>
      </p:sp>
      <p:pic>
        <p:nvPicPr>
          <p:cNvPr id="6" name="图片 5" descr="播仔素材库【1】0209"/>
          <p:cNvPicPr>
            <a:picLocks noChangeAspect="1"/>
          </p:cNvPicPr>
          <p:nvPr>
            <p:custDataLst>
              <p:tags r:id="rId1"/>
            </p:custDataLst>
          </p:nvPr>
        </p:nvPicPr>
        <p:blipFill>
          <a:blip r:embed="rId2"/>
          <a:stretch>
            <a:fillRect/>
          </a:stretch>
        </p:blipFill>
        <p:spPr>
          <a:xfrm>
            <a:off x="10641965" y="4816475"/>
            <a:ext cx="1797685" cy="179768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H</a:t>
            </a:r>
            <a:r>
              <a:rPr>
                <a:sym typeface="+mn-ea"/>
              </a:rPr>
              <a:t>ash取模确定数据归属哪个分桶文件</a:t>
            </a:r>
            <a:endParaRPr>
              <a:sym typeface="+mn-ea"/>
            </a:endParaRPr>
          </a:p>
        </p:txBody>
      </p:sp>
      <p:sp>
        <p:nvSpPr>
          <p:cNvPr id="3" name="文本占位符 2"/>
          <p:cNvSpPr>
            <a:spLocks noGrp="1"/>
          </p:cNvSpPr>
          <p:nvPr>
            <p:ph type="body" sz="quarter" idx="11"/>
          </p:nvPr>
        </p:nvSpPr>
        <p:spPr/>
        <p:txBody>
          <a:bodyPr/>
          <a:p>
            <a:r>
              <a:rPr lang="zh-CN">
                <a:solidFill>
                  <a:srgbClr val="FF0000"/>
                </a:solidFill>
              </a:rPr>
              <a:t>基于</a:t>
            </a:r>
            <a:r>
              <a:rPr lang="en-US" altLang="zh-CN">
                <a:solidFill>
                  <a:srgbClr val="FF0000"/>
                </a:solidFill>
              </a:rPr>
              <a:t>Hash</a:t>
            </a:r>
            <a:r>
              <a:rPr lang="zh-CN" altLang="en-US">
                <a:solidFill>
                  <a:srgbClr val="FF0000"/>
                </a:solidFill>
              </a:rPr>
              <a:t>取模，数据中的每一个分桶列的值，都被</a:t>
            </a:r>
            <a:r>
              <a:rPr lang="en-US" altLang="zh-CN">
                <a:solidFill>
                  <a:srgbClr val="FF0000"/>
                </a:solidFill>
              </a:rPr>
              <a:t>hash</a:t>
            </a:r>
            <a:r>
              <a:rPr lang="zh-CN" altLang="en-US">
                <a:solidFill>
                  <a:srgbClr val="FF0000"/>
                </a:solidFill>
              </a:rPr>
              <a:t>取模得到</a:t>
            </a:r>
            <a:r>
              <a:rPr lang="en-US" altLang="zh-CN">
                <a:solidFill>
                  <a:srgbClr val="FF0000"/>
                </a:solidFill>
              </a:rPr>
              <a:t>0</a:t>
            </a:r>
            <a:r>
              <a:rPr lang="zh-CN" altLang="en-US">
                <a:solidFill>
                  <a:srgbClr val="FF0000"/>
                </a:solidFill>
              </a:rPr>
              <a:t>、</a:t>
            </a:r>
            <a:r>
              <a:rPr lang="en-US" altLang="zh-CN">
                <a:solidFill>
                  <a:srgbClr val="FF0000"/>
                </a:solidFill>
              </a:rPr>
              <a:t>1</a:t>
            </a:r>
            <a:r>
              <a:rPr lang="zh-CN" altLang="en-US">
                <a:solidFill>
                  <a:srgbClr val="FF0000"/>
                </a:solidFill>
              </a:rPr>
              <a:t>、</a:t>
            </a:r>
            <a:r>
              <a:rPr lang="en-US" altLang="zh-CN">
                <a:solidFill>
                  <a:srgbClr val="FF0000"/>
                </a:solidFill>
              </a:rPr>
              <a:t>2</a:t>
            </a:r>
            <a:r>
              <a:rPr lang="zh-CN" altLang="en-US">
                <a:solidFill>
                  <a:srgbClr val="FF0000"/>
                </a:solidFill>
              </a:rPr>
              <a:t>其中一个数</a:t>
            </a:r>
            <a:endParaRPr lang="zh-CN" altLang="en-US">
              <a:solidFill>
                <a:srgbClr val="FF0000"/>
              </a:solidFill>
            </a:endParaRPr>
          </a:p>
          <a:p>
            <a:r>
              <a:rPr lang="zh-CN" altLang="en-US">
                <a:solidFill>
                  <a:srgbClr val="FF0000"/>
                </a:solidFill>
              </a:rPr>
              <a:t>基于结果，存入对应序号的桶文件中。</a:t>
            </a:r>
            <a:endParaRPr lang="zh-CN" altLang="en-US">
              <a:solidFill>
                <a:srgbClr val="FF0000"/>
              </a:solidFill>
            </a:endParaRP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a:t>某</a:t>
            </a:r>
            <a:r>
              <a:rPr lang="en-US" altLang="zh-CN"/>
              <a:t>Hive</a:t>
            </a:r>
            <a:r>
              <a:rPr lang="zh-CN" altLang="en-US"/>
              <a:t>表</a:t>
            </a:r>
            <a:endParaRPr lang="zh-CN" altLang="en-US"/>
          </a:p>
        </p:txBody>
      </p:sp>
      <p:sp>
        <p:nvSpPr>
          <p:cNvPr id="5" name="矩形 4"/>
          <p:cNvSpPr/>
          <p:nvPr/>
        </p:nvSpPr>
        <p:spPr>
          <a:xfrm>
            <a:off x="782955" y="4580890"/>
            <a:ext cx="62547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数据</a:t>
            </a:r>
            <a:endParaRPr lang="zh-CN" altLang="en-US" sz="1400"/>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a:t>某</a:t>
            </a:r>
            <a:r>
              <a:rPr lang="en-US" altLang="zh-CN"/>
              <a:t>Hive</a:t>
            </a:r>
            <a:r>
              <a:rPr lang="zh-CN" altLang="en-US"/>
              <a:t>表</a:t>
            </a:r>
            <a:endParaRPr lang="zh-CN" altLang="en-US"/>
          </a:p>
        </p:txBody>
      </p:sp>
      <p:sp>
        <p:nvSpPr>
          <p:cNvPr id="8" name="矩形 7"/>
          <p:cNvSpPr/>
          <p:nvPr/>
        </p:nvSpPr>
        <p:spPr>
          <a:xfrm>
            <a:off x="7463790" y="3644900"/>
            <a:ext cx="1152525" cy="14084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400"/>
              <a:t>分区</a:t>
            </a:r>
            <a:endParaRPr lang="zh-CN" altLang="en-US" sz="1400"/>
          </a:p>
        </p:txBody>
      </p:sp>
      <p:sp>
        <p:nvSpPr>
          <p:cNvPr id="9" name="矩形 8"/>
          <p:cNvSpPr/>
          <p:nvPr/>
        </p:nvSpPr>
        <p:spPr>
          <a:xfrm>
            <a:off x="7319645"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分区</a:t>
            </a:r>
            <a:endParaRPr lang="zh-CN" altLang="en-US" sz="1400"/>
          </a:p>
        </p:txBody>
      </p:sp>
      <p:sp>
        <p:nvSpPr>
          <p:cNvPr id="13" name="文本框 12"/>
          <p:cNvSpPr txBox="1"/>
          <p:nvPr/>
        </p:nvSpPr>
        <p:spPr>
          <a:xfrm>
            <a:off x="839470" y="6074410"/>
            <a:ext cx="4064000" cy="337185"/>
          </a:xfrm>
          <a:prstGeom prst="rect">
            <a:avLst/>
          </a:prstGeom>
          <a:noFill/>
        </p:spPr>
        <p:txBody>
          <a:bodyPr wrap="square" rtlCol="0">
            <a:spAutoFit/>
          </a:bodyPr>
          <a:p>
            <a:pPr algn="ctr"/>
            <a:r>
              <a:rPr lang="zh-CN" altLang="en-US" sz="1600"/>
              <a:t>无分区表</a:t>
            </a:r>
            <a:endParaRPr lang="zh-CN" altLang="en-US" sz="1600"/>
          </a:p>
        </p:txBody>
      </p:sp>
      <p:sp>
        <p:nvSpPr>
          <p:cNvPr id="14" name="文本框 13"/>
          <p:cNvSpPr txBox="1"/>
          <p:nvPr/>
        </p:nvSpPr>
        <p:spPr>
          <a:xfrm>
            <a:off x="6023610" y="6074410"/>
            <a:ext cx="4064000" cy="337185"/>
          </a:xfrm>
          <a:prstGeom prst="rect">
            <a:avLst/>
          </a:prstGeom>
          <a:noFill/>
        </p:spPr>
        <p:txBody>
          <a:bodyPr wrap="square" rtlCol="0">
            <a:spAutoFit/>
          </a:bodyPr>
          <a:p>
            <a:pPr algn="ctr"/>
            <a:r>
              <a:rPr lang="zh-CN" altLang="en-US" sz="1600"/>
              <a:t>分区表</a:t>
            </a:r>
            <a:endParaRPr lang="zh-CN" altLang="en-US" sz="1600"/>
          </a:p>
        </p:txBody>
      </p:sp>
      <p:sp>
        <p:nvSpPr>
          <p:cNvPr id="7" name="矩形 6"/>
          <p:cNvSpPr/>
          <p:nvPr/>
        </p:nvSpPr>
        <p:spPr>
          <a:xfrm>
            <a:off x="8183880"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分区</a:t>
            </a:r>
            <a:endParaRPr lang="zh-CN" altLang="en-US" sz="1400"/>
          </a:p>
        </p:txBody>
      </p:sp>
      <p:sp>
        <p:nvSpPr>
          <p:cNvPr id="16" name="矩形 15"/>
          <p:cNvSpPr/>
          <p:nvPr/>
        </p:nvSpPr>
        <p:spPr>
          <a:xfrm>
            <a:off x="7551420" y="378904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0</a:t>
            </a:r>
            <a:endParaRPr lang="en-US" altLang="zh-CN" sz="1000"/>
          </a:p>
        </p:txBody>
      </p:sp>
      <p:sp>
        <p:nvSpPr>
          <p:cNvPr id="17" name="矩形 16"/>
          <p:cNvSpPr/>
          <p:nvPr/>
        </p:nvSpPr>
        <p:spPr>
          <a:xfrm>
            <a:off x="7551420" y="407733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1</a:t>
            </a:r>
            <a:endParaRPr lang="en-US" altLang="zh-CN" sz="1000"/>
          </a:p>
        </p:txBody>
      </p:sp>
      <p:sp>
        <p:nvSpPr>
          <p:cNvPr id="18" name="矩形 17"/>
          <p:cNvSpPr/>
          <p:nvPr/>
        </p:nvSpPr>
        <p:spPr>
          <a:xfrm>
            <a:off x="7536180"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2</a:t>
            </a:r>
            <a:endParaRPr lang="en-US" altLang="zh-CN" sz="1000"/>
          </a:p>
        </p:txBody>
      </p:sp>
      <p:sp>
        <p:nvSpPr>
          <p:cNvPr id="19" name="矩形 18"/>
          <p:cNvSpPr/>
          <p:nvPr>
            <p:custDataLst>
              <p:tags r:id="rId2"/>
            </p:custDataLst>
          </p:nvPr>
        </p:nvSpPr>
        <p:spPr>
          <a:xfrm>
            <a:off x="2351405"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0</a:t>
            </a:r>
            <a:endParaRPr lang="en-US" altLang="zh-CN" sz="1000"/>
          </a:p>
        </p:txBody>
      </p:sp>
      <p:sp>
        <p:nvSpPr>
          <p:cNvPr id="20" name="矩形 19"/>
          <p:cNvSpPr/>
          <p:nvPr>
            <p:custDataLst>
              <p:tags r:id="rId3"/>
            </p:custDataLst>
          </p:nvPr>
        </p:nvSpPr>
        <p:spPr>
          <a:xfrm>
            <a:off x="2351405" y="465328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1</a:t>
            </a:r>
            <a:endParaRPr lang="en-US" altLang="zh-CN" sz="1000"/>
          </a:p>
        </p:txBody>
      </p:sp>
      <p:sp>
        <p:nvSpPr>
          <p:cNvPr id="21" name="矩形 20"/>
          <p:cNvSpPr/>
          <p:nvPr>
            <p:custDataLst>
              <p:tags r:id="rId4"/>
            </p:custDataLst>
          </p:nvPr>
        </p:nvSpPr>
        <p:spPr>
          <a:xfrm>
            <a:off x="2351405" y="494157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2</a:t>
            </a:r>
            <a:endParaRPr lang="en-US" altLang="zh-CN" sz="1000"/>
          </a:p>
        </p:txBody>
      </p:sp>
      <p:sp>
        <p:nvSpPr>
          <p:cNvPr id="28" name="矩形 27"/>
          <p:cNvSpPr/>
          <p:nvPr/>
        </p:nvSpPr>
        <p:spPr>
          <a:xfrm>
            <a:off x="6111240" y="4519930"/>
            <a:ext cx="62547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数据</a:t>
            </a:r>
            <a:endParaRPr lang="zh-CN" altLang="en-US" sz="1400"/>
          </a:p>
        </p:txBody>
      </p:sp>
      <p:sp>
        <p:nvSpPr>
          <p:cNvPr id="22" name="矩形 21"/>
          <p:cNvSpPr/>
          <p:nvPr/>
        </p:nvSpPr>
        <p:spPr>
          <a:xfrm>
            <a:off x="78295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3" name="矩形 22"/>
          <p:cNvSpPr/>
          <p:nvPr/>
        </p:nvSpPr>
        <p:spPr>
          <a:xfrm>
            <a:off x="99123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4" name="矩形 23"/>
          <p:cNvSpPr/>
          <p:nvPr/>
        </p:nvSpPr>
        <p:spPr>
          <a:xfrm>
            <a:off x="119951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5" name="矩形 24"/>
          <p:cNvSpPr/>
          <p:nvPr/>
        </p:nvSpPr>
        <p:spPr>
          <a:xfrm>
            <a:off x="611124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6" name="矩形 25"/>
          <p:cNvSpPr/>
          <p:nvPr/>
        </p:nvSpPr>
        <p:spPr>
          <a:xfrm>
            <a:off x="631952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7" name="矩形 26"/>
          <p:cNvSpPr/>
          <p:nvPr/>
        </p:nvSpPr>
        <p:spPr>
          <a:xfrm>
            <a:off x="652780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pic>
        <p:nvPicPr>
          <p:cNvPr id="10" name="图片 9" descr="播仔素材库【1】0299"/>
          <p:cNvPicPr>
            <a:picLocks noChangeAspect="1"/>
          </p:cNvPicPr>
          <p:nvPr/>
        </p:nvPicPr>
        <p:blipFill>
          <a:blip r:embed="rId5"/>
          <a:stretch>
            <a:fillRect/>
          </a:stretch>
        </p:blipFill>
        <p:spPr>
          <a:xfrm>
            <a:off x="10645775" y="4744085"/>
            <a:ext cx="1903095" cy="19030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par>
                                <p:cTn id="23" presetID="3" presetClass="exit" presetSubtype="10" fill="hold" grpId="0" nodeType="withEffect">
                                  <p:stCondLst>
                                    <p:cond delay="0"/>
                                  </p:stCondLst>
                                  <p:childTnLst>
                                    <p:animEffect transition="out" filter="blinds(horizontal)">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2" grpId="1" animBg="1"/>
      <p:bldP spid="23" grpId="1" animBg="1"/>
      <p:bldP spid="24" grpId="1" animBg="1"/>
      <p:bldP spid="25" grpId="0" bldLvl="0" animBg="1"/>
      <p:bldP spid="26" grpId="0" bldLvl="0" animBg="1"/>
      <p:bldP spid="27" grpId="0" bldLvl="0" animBg="1"/>
      <p:bldP spid="25" grpId="1" animBg="1"/>
      <p:bldP spid="26" grpId="1" animBg="1"/>
      <p:bldP spid="27" grpId="1" animBg="1"/>
      <p:bldP spid="5" grpId="0" bldLvl="0" animBg="1"/>
      <p:bldP spid="28" grpId="0" bldLvl="0" animBg="1"/>
      <p:bldP spid="5" grpId="1" animBg="1"/>
      <p:bldP spid="28"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为什么不可以用</a:t>
            </a:r>
            <a:r>
              <a:rPr lang="en-US" altLang="zh-CN"/>
              <a:t>load data</a:t>
            </a:r>
            <a:r>
              <a:t>，必须用</a:t>
            </a:r>
            <a:r>
              <a:rPr lang="en-US" altLang="zh-CN"/>
              <a:t>insert select</a:t>
            </a:r>
            <a:r>
              <a:t>插入数据</a:t>
            </a:r>
          </a:p>
        </p:txBody>
      </p:sp>
      <p:sp>
        <p:nvSpPr>
          <p:cNvPr id="3" name="文本占位符 2"/>
          <p:cNvSpPr>
            <a:spLocks noGrp="1"/>
          </p:cNvSpPr>
          <p:nvPr>
            <p:ph type="body" sz="quarter" idx="11"/>
          </p:nvPr>
        </p:nvSpPr>
        <p:spPr/>
        <p:txBody>
          <a:bodyPr/>
          <a:p>
            <a:r>
              <a:rPr lang="zh-CN">
                <a:solidFill>
                  <a:srgbClr val="FF0000"/>
                </a:solidFill>
                <a:sym typeface="+mn-ea"/>
              </a:rPr>
              <a:t>基于</a:t>
            </a:r>
            <a:r>
              <a:rPr lang="en-US" altLang="zh-CN">
                <a:solidFill>
                  <a:srgbClr val="FF0000"/>
                </a:solidFill>
                <a:sym typeface="+mn-ea"/>
              </a:rPr>
              <a:t>Hash</a:t>
            </a:r>
            <a:r>
              <a:rPr lang="zh-CN" altLang="en-US">
                <a:solidFill>
                  <a:srgbClr val="FF0000"/>
                </a:solidFill>
                <a:sym typeface="+mn-ea"/>
              </a:rPr>
              <a:t>取模，数据中的每一个分桶列的值，都被</a:t>
            </a:r>
            <a:r>
              <a:rPr lang="en-US" altLang="zh-CN">
                <a:solidFill>
                  <a:srgbClr val="FF0000"/>
                </a:solidFill>
                <a:sym typeface="+mn-ea"/>
              </a:rPr>
              <a:t>hash</a:t>
            </a:r>
            <a:r>
              <a:rPr lang="zh-CN" altLang="en-US">
                <a:solidFill>
                  <a:srgbClr val="FF0000"/>
                </a:solidFill>
                <a:sym typeface="+mn-ea"/>
              </a:rPr>
              <a:t>取模得到</a:t>
            </a:r>
            <a:r>
              <a:rPr lang="en-US" altLang="zh-CN">
                <a:solidFill>
                  <a:srgbClr val="FF0000"/>
                </a:solidFill>
                <a:sym typeface="+mn-ea"/>
              </a:rPr>
              <a:t>0</a:t>
            </a:r>
            <a:r>
              <a:rPr lang="zh-CN" altLang="en-US">
                <a:solidFill>
                  <a:srgbClr val="FF0000"/>
                </a:solidFill>
                <a:sym typeface="+mn-ea"/>
              </a:rPr>
              <a:t>、</a:t>
            </a:r>
            <a:r>
              <a:rPr lang="en-US" altLang="zh-CN">
                <a:solidFill>
                  <a:srgbClr val="FF0000"/>
                </a:solidFill>
                <a:sym typeface="+mn-ea"/>
              </a:rPr>
              <a:t>1</a:t>
            </a:r>
            <a:r>
              <a:rPr lang="zh-CN" altLang="en-US">
                <a:solidFill>
                  <a:srgbClr val="FF0000"/>
                </a:solidFill>
                <a:sym typeface="+mn-ea"/>
              </a:rPr>
              <a:t>、</a:t>
            </a:r>
            <a:r>
              <a:rPr lang="en-US" altLang="zh-CN">
                <a:solidFill>
                  <a:srgbClr val="FF0000"/>
                </a:solidFill>
                <a:sym typeface="+mn-ea"/>
              </a:rPr>
              <a:t>2</a:t>
            </a:r>
            <a:r>
              <a:rPr lang="zh-CN" altLang="en-US">
                <a:solidFill>
                  <a:srgbClr val="FF0000"/>
                </a:solidFill>
                <a:sym typeface="+mn-ea"/>
              </a:rPr>
              <a:t>其中一个数</a:t>
            </a:r>
            <a:endParaRPr lang="zh-CN" altLang="en-US">
              <a:solidFill>
                <a:srgbClr val="FF0000"/>
              </a:solidFill>
            </a:endParaRPr>
          </a:p>
          <a:p>
            <a:r>
              <a:rPr lang="zh-CN" altLang="en-US">
                <a:solidFill>
                  <a:srgbClr val="FF0000"/>
                </a:solidFill>
                <a:sym typeface="+mn-ea"/>
              </a:rPr>
              <a:t>基于结果，存入对应序号的桶文件中。</a:t>
            </a:r>
            <a:endParaRPr lang="en-US" altLang="zh-CN">
              <a:solidFill>
                <a:srgbClr val="FF0000"/>
              </a:solidFill>
            </a:endParaRP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a:t>某</a:t>
            </a:r>
            <a:r>
              <a:rPr lang="en-US" altLang="zh-CN"/>
              <a:t>Hive</a:t>
            </a:r>
            <a:r>
              <a:rPr lang="zh-CN" altLang="en-US"/>
              <a:t>表</a:t>
            </a:r>
            <a:endParaRPr lang="zh-CN" altLang="en-US"/>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a:t>某</a:t>
            </a:r>
            <a:r>
              <a:rPr lang="en-US" altLang="zh-CN"/>
              <a:t>Hive</a:t>
            </a:r>
            <a:r>
              <a:rPr lang="zh-CN" altLang="en-US"/>
              <a:t>表</a:t>
            </a:r>
            <a:endParaRPr lang="zh-CN" altLang="en-US"/>
          </a:p>
        </p:txBody>
      </p:sp>
      <p:sp>
        <p:nvSpPr>
          <p:cNvPr id="8" name="矩形 7"/>
          <p:cNvSpPr/>
          <p:nvPr/>
        </p:nvSpPr>
        <p:spPr>
          <a:xfrm>
            <a:off x="7463790" y="3644900"/>
            <a:ext cx="1152525" cy="14084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400"/>
              <a:t>分区</a:t>
            </a:r>
            <a:endParaRPr lang="zh-CN" altLang="en-US" sz="1400"/>
          </a:p>
        </p:txBody>
      </p:sp>
      <p:sp>
        <p:nvSpPr>
          <p:cNvPr id="9" name="矩形 8"/>
          <p:cNvSpPr/>
          <p:nvPr/>
        </p:nvSpPr>
        <p:spPr>
          <a:xfrm>
            <a:off x="7319645"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分区</a:t>
            </a:r>
            <a:endParaRPr lang="zh-CN" altLang="en-US" sz="1400"/>
          </a:p>
        </p:txBody>
      </p:sp>
      <p:sp>
        <p:nvSpPr>
          <p:cNvPr id="13" name="文本框 12"/>
          <p:cNvSpPr txBox="1"/>
          <p:nvPr/>
        </p:nvSpPr>
        <p:spPr>
          <a:xfrm>
            <a:off x="839470" y="6074410"/>
            <a:ext cx="4064000" cy="337185"/>
          </a:xfrm>
          <a:prstGeom prst="rect">
            <a:avLst/>
          </a:prstGeom>
          <a:noFill/>
        </p:spPr>
        <p:txBody>
          <a:bodyPr wrap="square" rtlCol="0">
            <a:spAutoFit/>
          </a:bodyPr>
          <a:p>
            <a:pPr algn="ctr"/>
            <a:r>
              <a:rPr lang="zh-CN" altLang="en-US" sz="1600"/>
              <a:t>无分区表</a:t>
            </a:r>
            <a:endParaRPr lang="zh-CN" altLang="en-US" sz="1600"/>
          </a:p>
        </p:txBody>
      </p:sp>
      <p:sp>
        <p:nvSpPr>
          <p:cNvPr id="14" name="文本框 13"/>
          <p:cNvSpPr txBox="1"/>
          <p:nvPr/>
        </p:nvSpPr>
        <p:spPr>
          <a:xfrm>
            <a:off x="6023610" y="6074410"/>
            <a:ext cx="4064000" cy="337185"/>
          </a:xfrm>
          <a:prstGeom prst="rect">
            <a:avLst/>
          </a:prstGeom>
          <a:noFill/>
        </p:spPr>
        <p:txBody>
          <a:bodyPr wrap="square" rtlCol="0">
            <a:spAutoFit/>
          </a:bodyPr>
          <a:p>
            <a:pPr algn="ctr"/>
            <a:r>
              <a:rPr lang="zh-CN" altLang="en-US" sz="1600"/>
              <a:t>分区表</a:t>
            </a:r>
            <a:endParaRPr lang="zh-CN" altLang="en-US" sz="1600"/>
          </a:p>
        </p:txBody>
      </p:sp>
      <p:sp>
        <p:nvSpPr>
          <p:cNvPr id="7" name="矩形 6"/>
          <p:cNvSpPr/>
          <p:nvPr/>
        </p:nvSpPr>
        <p:spPr>
          <a:xfrm>
            <a:off x="8183880"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分区</a:t>
            </a:r>
            <a:endParaRPr lang="zh-CN" altLang="en-US" sz="1400"/>
          </a:p>
        </p:txBody>
      </p:sp>
      <p:sp>
        <p:nvSpPr>
          <p:cNvPr id="16" name="矩形 15"/>
          <p:cNvSpPr/>
          <p:nvPr/>
        </p:nvSpPr>
        <p:spPr>
          <a:xfrm>
            <a:off x="7551420" y="378904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0</a:t>
            </a:r>
            <a:endParaRPr lang="en-US" altLang="zh-CN" sz="1000"/>
          </a:p>
        </p:txBody>
      </p:sp>
      <p:sp>
        <p:nvSpPr>
          <p:cNvPr id="17" name="矩形 16"/>
          <p:cNvSpPr/>
          <p:nvPr/>
        </p:nvSpPr>
        <p:spPr>
          <a:xfrm>
            <a:off x="7551420" y="407733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1</a:t>
            </a:r>
            <a:endParaRPr lang="en-US" altLang="zh-CN" sz="1000"/>
          </a:p>
        </p:txBody>
      </p:sp>
      <p:sp>
        <p:nvSpPr>
          <p:cNvPr id="18" name="矩形 17"/>
          <p:cNvSpPr/>
          <p:nvPr/>
        </p:nvSpPr>
        <p:spPr>
          <a:xfrm>
            <a:off x="7536180"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2</a:t>
            </a:r>
            <a:endParaRPr lang="en-US" altLang="zh-CN" sz="1000"/>
          </a:p>
        </p:txBody>
      </p:sp>
      <p:sp>
        <p:nvSpPr>
          <p:cNvPr id="19" name="矩形 18"/>
          <p:cNvSpPr/>
          <p:nvPr>
            <p:custDataLst>
              <p:tags r:id="rId2"/>
            </p:custDataLst>
          </p:nvPr>
        </p:nvSpPr>
        <p:spPr>
          <a:xfrm>
            <a:off x="2351405"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0</a:t>
            </a:r>
            <a:endParaRPr lang="en-US" altLang="zh-CN" sz="1000"/>
          </a:p>
        </p:txBody>
      </p:sp>
      <p:sp>
        <p:nvSpPr>
          <p:cNvPr id="20" name="矩形 19"/>
          <p:cNvSpPr/>
          <p:nvPr>
            <p:custDataLst>
              <p:tags r:id="rId3"/>
            </p:custDataLst>
          </p:nvPr>
        </p:nvSpPr>
        <p:spPr>
          <a:xfrm>
            <a:off x="2351405" y="465328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1</a:t>
            </a:r>
            <a:endParaRPr lang="en-US" altLang="zh-CN" sz="1000"/>
          </a:p>
        </p:txBody>
      </p:sp>
      <p:sp>
        <p:nvSpPr>
          <p:cNvPr id="21" name="矩形 20"/>
          <p:cNvSpPr/>
          <p:nvPr>
            <p:custDataLst>
              <p:tags r:id="rId4"/>
            </p:custDataLst>
          </p:nvPr>
        </p:nvSpPr>
        <p:spPr>
          <a:xfrm>
            <a:off x="2351405" y="494157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分桶文件</a:t>
            </a:r>
            <a:r>
              <a:rPr lang="en-US" altLang="zh-CN" sz="1000"/>
              <a:t>2</a:t>
            </a:r>
            <a:endParaRPr lang="en-US" altLang="zh-CN" sz="1000"/>
          </a:p>
        </p:txBody>
      </p:sp>
      <p:sp>
        <p:nvSpPr>
          <p:cNvPr id="22" name="矩形 21"/>
          <p:cNvSpPr/>
          <p:nvPr/>
        </p:nvSpPr>
        <p:spPr>
          <a:xfrm>
            <a:off x="2423160" y="431736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3" name="矩形 22"/>
          <p:cNvSpPr/>
          <p:nvPr/>
        </p:nvSpPr>
        <p:spPr>
          <a:xfrm>
            <a:off x="2999740" y="461073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4" name="矩形 23"/>
          <p:cNvSpPr/>
          <p:nvPr/>
        </p:nvSpPr>
        <p:spPr>
          <a:xfrm>
            <a:off x="2423160" y="494093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5" name="矩形 24"/>
          <p:cNvSpPr/>
          <p:nvPr/>
        </p:nvSpPr>
        <p:spPr>
          <a:xfrm>
            <a:off x="8350885" y="373316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6" name="矩形 25"/>
          <p:cNvSpPr/>
          <p:nvPr/>
        </p:nvSpPr>
        <p:spPr>
          <a:xfrm>
            <a:off x="7551420" y="403415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7" name="矩形 26"/>
          <p:cNvSpPr/>
          <p:nvPr/>
        </p:nvSpPr>
        <p:spPr>
          <a:xfrm>
            <a:off x="8328025" y="436562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pic>
        <p:nvPicPr>
          <p:cNvPr id="11" name="图片 10" descr="播仔素材库【1】0299"/>
          <p:cNvPicPr>
            <a:picLocks noChangeAspect="1"/>
          </p:cNvPicPr>
          <p:nvPr>
            <p:custDataLst>
              <p:tags r:id="rId5"/>
            </p:custDataLst>
          </p:nvPr>
        </p:nvPicPr>
        <p:blipFill>
          <a:blip r:embed="rId6"/>
          <a:stretch>
            <a:fillRect/>
          </a:stretch>
        </p:blipFill>
        <p:spPr>
          <a:xfrm>
            <a:off x="10645775" y="4744085"/>
            <a:ext cx="1903095" cy="19030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22" grpId="1" animBg="1"/>
      <p:bldP spid="23" grpId="1" animBg="1"/>
      <p:bldP spid="24" grpId="1" animBg="1"/>
      <p:bldP spid="25" grpId="1" animBg="1"/>
      <p:bldP spid="26" grpId="1" animBg="1"/>
      <p:bldP spid="27"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分桶表的性能提升</a:t>
            </a:r>
            <a:endParaRPr lang="zh-CN" altLang="en-US"/>
          </a:p>
        </p:txBody>
      </p:sp>
      <p:sp>
        <p:nvSpPr>
          <p:cNvPr id="3" name="文本占位符 2"/>
          <p:cNvSpPr>
            <a:spLocks noGrp="1"/>
          </p:cNvSpPr>
          <p:nvPr>
            <p:ph type="body" sz="quarter" idx="11"/>
          </p:nvPr>
        </p:nvSpPr>
        <p:spPr/>
        <p:txBody>
          <a:bodyPr/>
          <a:p>
            <a:r>
              <a:rPr lang="zh-CN" altLang="en-US"/>
              <a:t>如果说分区表的性能提升是：在指定分区列的前提下，减少被操作的数据量，从而提升性能。</a:t>
            </a:r>
            <a:endParaRPr lang="zh-CN" altLang="en-US"/>
          </a:p>
          <a:p>
            <a:r>
              <a:rPr lang="zh-CN" altLang="en-US"/>
              <a:t>分桶表的性能提升就是：基于分桶列的特定操作，如：过滤、</a:t>
            </a:r>
            <a:r>
              <a:rPr lang="en-US" altLang="zh-CN"/>
              <a:t>JOIN</a:t>
            </a:r>
            <a:r>
              <a:rPr lang="zh-CN" altLang="en-US"/>
              <a:t>、分组，均可带来性能提升。</a:t>
            </a:r>
            <a:endParaRPr lang="zh-CN" altLang="en-US"/>
          </a:p>
        </p:txBody>
      </p:sp>
      <p:sp>
        <p:nvSpPr>
          <p:cNvPr id="4" name="矩形 3"/>
          <p:cNvSpPr/>
          <p:nvPr/>
        </p:nvSpPr>
        <p:spPr>
          <a:xfrm>
            <a:off x="1343025" y="2924810"/>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487170" y="306895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hadoop</a:t>
            </a:r>
            <a:endParaRPr lang="en-US" altLang="zh-CN" sz="1200"/>
          </a:p>
          <a:p>
            <a:pPr algn="ctr"/>
            <a:r>
              <a:rPr lang="en-US" altLang="zh-CN" sz="1200"/>
              <a:t>hadoop</a:t>
            </a:r>
            <a:endParaRPr lang="en-US" altLang="zh-CN" sz="1200"/>
          </a:p>
          <a:p>
            <a:pPr algn="ctr"/>
            <a:r>
              <a:rPr lang="en-US" altLang="zh-CN" sz="1200"/>
              <a:t>hadoop</a:t>
            </a:r>
            <a:endParaRPr lang="en-US" altLang="zh-CN" sz="1200"/>
          </a:p>
          <a:p>
            <a:pPr algn="ctr"/>
            <a:r>
              <a:rPr lang="en-US" altLang="zh-CN" sz="1200"/>
              <a:t>hdfs</a:t>
            </a:r>
            <a:endParaRPr lang="en-US" altLang="zh-CN" sz="1200"/>
          </a:p>
          <a:p>
            <a:pPr algn="ctr"/>
            <a:r>
              <a:rPr lang="en-US" altLang="zh-CN" sz="1200"/>
              <a:t>hdfs</a:t>
            </a:r>
            <a:endParaRPr lang="en-US" altLang="zh-CN" sz="1200"/>
          </a:p>
        </p:txBody>
      </p:sp>
      <p:sp>
        <p:nvSpPr>
          <p:cNvPr id="6" name="矩形 5"/>
          <p:cNvSpPr/>
          <p:nvPr/>
        </p:nvSpPr>
        <p:spPr>
          <a:xfrm>
            <a:off x="1487170" y="414909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ym typeface="+mn-ea"/>
              </a:rPr>
              <a:t>yarn</a:t>
            </a:r>
            <a:endParaRPr lang="en-US" altLang="zh-CN" sz="1200">
              <a:sym typeface="+mn-ea"/>
            </a:endParaRPr>
          </a:p>
          <a:p>
            <a:pPr algn="ctr"/>
            <a:r>
              <a:rPr lang="en-US" altLang="zh-CN" sz="1200"/>
              <a:t>yarn</a:t>
            </a:r>
            <a:endParaRPr lang="en-US" altLang="zh-CN" sz="1200"/>
          </a:p>
          <a:p>
            <a:pPr algn="ctr"/>
            <a:r>
              <a:rPr lang="en-US" altLang="zh-CN" sz="1200"/>
              <a:t>mapreduce</a:t>
            </a:r>
            <a:endParaRPr lang="en-US" altLang="zh-CN" sz="1200"/>
          </a:p>
          <a:p>
            <a:pPr algn="ctr"/>
            <a:r>
              <a:rPr lang="en-US" altLang="zh-CN" sz="1200">
                <a:sym typeface="+mn-ea"/>
              </a:rPr>
              <a:t>mapreduce</a:t>
            </a:r>
            <a:endParaRPr lang="en-US" altLang="zh-CN" sz="1200">
              <a:sym typeface="+mn-ea"/>
            </a:endParaRPr>
          </a:p>
          <a:p>
            <a:pPr algn="ctr"/>
            <a:r>
              <a:rPr lang="en-US" altLang="zh-CN" sz="1200">
                <a:sym typeface="+mn-ea"/>
              </a:rPr>
              <a:t>mapreduce</a:t>
            </a:r>
            <a:endParaRPr lang="en-US" altLang="zh-CN" sz="1200">
              <a:sym typeface="+mn-ea"/>
            </a:endParaRPr>
          </a:p>
        </p:txBody>
      </p:sp>
      <p:sp>
        <p:nvSpPr>
          <p:cNvPr id="7" name="矩形 6"/>
          <p:cNvSpPr/>
          <p:nvPr/>
        </p:nvSpPr>
        <p:spPr>
          <a:xfrm>
            <a:off x="1487170" y="522922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hive</a:t>
            </a:r>
            <a:endParaRPr lang="en-US" altLang="zh-CN" sz="1200"/>
          </a:p>
          <a:p>
            <a:pPr algn="ctr"/>
            <a:r>
              <a:rPr lang="en-US" altLang="zh-CN" sz="1200"/>
              <a:t>hive</a:t>
            </a:r>
            <a:endParaRPr lang="en-US" altLang="zh-CN" sz="1200"/>
          </a:p>
          <a:p>
            <a:pPr algn="ctr"/>
            <a:r>
              <a:rPr lang="en-US" altLang="zh-CN" sz="1200"/>
              <a:t>bigdata</a:t>
            </a:r>
            <a:endParaRPr lang="en-US" altLang="zh-CN" sz="1200"/>
          </a:p>
          <a:p>
            <a:pPr algn="ctr"/>
            <a:r>
              <a:rPr lang="en-US" altLang="zh-CN" sz="1200"/>
              <a:t>bigdata</a:t>
            </a:r>
            <a:endParaRPr lang="en-US" altLang="zh-CN" sz="1200"/>
          </a:p>
          <a:p>
            <a:pPr algn="ctr"/>
            <a:r>
              <a:rPr lang="en-US" altLang="zh-CN" sz="1200"/>
              <a:t>bigdata</a:t>
            </a:r>
            <a:endParaRPr lang="en-US" altLang="zh-CN" sz="1200"/>
          </a:p>
        </p:txBody>
      </p:sp>
      <p:sp>
        <p:nvSpPr>
          <p:cNvPr id="8" name="文本框 7"/>
          <p:cNvSpPr txBox="1"/>
          <p:nvPr/>
        </p:nvSpPr>
        <p:spPr>
          <a:xfrm>
            <a:off x="1019175" y="6309360"/>
            <a:ext cx="2447925" cy="275590"/>
          </a:xfrm>
          <a:prstGeom prst="rect">
            <a:avLst/>
          </a:prstGeom>
          <a:noFill/>
        </p:spPr>
        <p:txBody>
          <a:bodyPr wrap="square" rtlCol="0">
            <a:spAutoFit/>
          </a:bodyPr>
          <a:p>
            <a:pPr algn="ctr"/>
            <a:r>
              <a:rPr lang="zh-CN" altLang="en-US" sz="1200"/>
              <a:t>分桶表</a:t>
            </a:r>
            <a:endParaRPr lang="zh-CN" altLang="en-US" sz="1200"/>
          </a:p>
        </p:txBody>
      </p:sp>
      <p:pic>
        <p:nvPicPr>
          <p:cNvPr id="9" name="图片 8" descr="01 (108)"/>
          <p:cNvPicPr>
            <a:picLocks noChangeAspect="1"/>
          </p:cNvPicPr>
          <p:nvPr/>
        </p:nvPicPr>
        <p:blipFill>
          <a:blip r:embed="rId1"/>
          <a:stretch>
            <a:fillRect/>
          </a:stretch>
        </p:blipFill>
        <p:spPr>
          <a:xfrm>
            <a:off x="10415905" y="4653280"/>
            <a:ext cx="1985645" cy="198564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分桶表的性能提升</a:t>
            </a:r>
            <a:endParaRPr lang="zh-CN" altLang="en-US"/>
          </a:p>
        </p:txBody>
      </p:sp>
      <p:sp>
        <p:nvSpPr>
          <p:cNvPr id="3" name="文本占位符 2"/>
          <p:cNvSpPr>
            <a:spLocks noGrp="1"/>
          </p:cNvSpPr>
          <p:nvPr>
            <p:ph type="body" sz="quarter" idx="11"/>
          </p:nvPr>
        </p:nvSpPr>
        <p:spPr/>
        <p:txBody>
          <a:bodyPr/>
          <a:p>
            <a:r>
              <a:rPr lang="zh-CN"/>
              <a:t>基于分桶列，过滤单个值</a:t>
            </a:r>
            <a:endParaRPr lang="zh-CN"/>
          </a:p>
        </p:txBody>
      </p:sp>
      <p:sp>
        <p:nvSpPr>
          <p:cNvPr id="4" name="矩形 3"/>
          <p:cNvSpPr/>
          <p:nvPr/>
        </p:nvSpPr>
        <p:spPr>
          <a:xfrm>
            <a:off x="982980" y="2420620"/>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27125" y="256476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hadoop</a:t>
            </a:r>
            <a:endParaRPr lang="en-US" altLang="zh-CN" sz="1200"/>
          </a:p>
          <a:p>
            <a:pPr algn="ctr"/>
            <a:r>
              <a:rPr lang="en-US" altLang="zh-CN" sz="1200"/>
              <a:t>hadoop</a:t>
            </a:r>
            <a:endParaRPr lang="en-US" altLang="zh-CN" sz="1200"/>
          </a:p>
          <a:p>
            <a:pPr algn="ctr"/>
            <a:r>
              <a:rPr lang="en-US" altLang="zh-CN" sz="1200"/>
              <a:t>hadoop</a:t>
            </a:r>
            <a:endParaRPr lang="en-US" altLang="zh-CN" sz="1200"/>
          </a:p>
          <a:p>
            <a:pPr algn="ctr"/>
            <a:r>
              <a:rPr lang="en-US" altLang="zh-CN" sz="1200"/>
              <a:t>hdfs</a:t>
            </a:r>
            <a:endParaRPr lang="en-US" altLang="zh-CN" sz="1200"/>
          </a:p>
          <a:p>
            <a:pPr algn="ctr"/>
            <a:r>
              <a:rPr lang="en-US" altLang="zh-CN" sz="1200"/>
              <a:t>hdfs</a:t>
            </a:r>
            <a:endParaRPr lang="en-US" altLang="zh-CN" sz="1200"/>
          </a:p>
        </p:txBody>
      </p:sp>
      <p:sp>
        <p:nvSpPr>
          <p:cNvPr id="6" name="矩形 5"/>
          <p:cNvSpPr/>
          <p:nvPr/>
        </p:nvSpPr>
        <p:spPr>
          <a:xfrm>
            <a:off x="1127125" y="364490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ym typeface="+mn-ea"/>
              </a:rPr>
              <a:t>yarn</a:t>
            </a:r>
            <a:endParaRPr lang="en-US" altLang="zh-CN" sz="1200">
              <a:sym typeface="+mn-ea"/>
            </a:endParaRPr>
          </a:p>
          <a:p>
            <a:pPr algn="ctr"/>
            <a:r>
              <a:rPr lang="en-US" altLang="zh-CN" sz="1200"/>
              <a:t>yarn</a:t>
            </a:r>
            <a:endParaRPr lang="en-US" altLang="zh-CN" sz="1200"/>
          </a:p>
          <a:p>
            <a:pPr algn="ctr"/>
            <a:r>
              <a:rPr lang="en-US" altLang="zh-CN" sz="1200"/>
              <a:t>mapreduce</a:t>
            </a:r>
            <a:endParaRPr lang="en-US" altLang="zh-CN" sz="1200"/>
          </a:p>
          <a:p>
            <a:pPr algn="ctr"/>
            <a:r>
              <a:rPr lang="en-US" altLang="zh-CN" sz="1200">
                <a:sym typeface="+mn-ea"/>
              </a:rPr>
              <a:t>mapreduce</a:t>
            </a:r>
            <a:endParaRPr lang="en-US" altLang="zh-CN" sz="1200">
              <a:sym typeface="+mn-ea"/>
            </a:endParaRPr>
          </a:p>
          <a:p>
            <a:pPr algn="ctr"/>
            <a:r>
              <a:rPr lang="en-US" altLang="zh-CN" sz="1200">
                <a:sym typeface="+mn-ea"/>
              </a:rPr>
              <a:t>mapreduce</a:t>
            </a:r>
            <a:endParaRPr lang="en-US" altLang="zh-CN" sz="1200">
              <a:sym typeface="+mn-ea"/>
            </a:endParaRPr>
          </a:p>
        </p:txBody>
      </p:sp>
      <p:sp>
        <p:nvSpPr>
          <p:cNvPr id="7" name="矩形 6"/>
          <p:cNvSpPr/>
          <p:nvPr/>
        </p:nvSpPr>
        <p:spPr>
          <a:xfrm>
            <a:off x="1127125" y="472503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hive</a:t>
            </a:r>
            <a:endParaRPr lang="en-US" altLang="zh-CN" sz="1200"/>
          </a:p>
          <a:p>
            <a:pPr algn="ctr"/>
            <a:r>
              <a:rPr lang="en-US" altLang="zh-CN" sz="1200"/>
              <a:t>hive</a:t>
            </a:r>
            <a:endParaRPr lang="en-US" altLang="zh-CN" sz="1200"/>
          </a:p>
          <a:p>
            <a:pPr algn="ctr"/>
            <a:r>
              <a:rPr lang="en-US" altLang="zh-CN" sz="1200"/>
              <a:t>bigdata</a:t>
            </a:r>
            <a:endParaRPr lang="en-US" altLang="zh-CN" sz="1200"/>
          </a:p>
          <a:p>
            <a:pPr algn="ctr"/>
            <a:r>
              <a:rPr lang="en-US" altLang="zh-CN" sz="1200"/>
              <a:t>bigdata</a:t>
            </a:r>
            <a:endParaRPr lang="en-US" altLang="zh-CN" sz="1200"/>
          </a:p>
          <a:p>
            <a:pPr algn="ctr"/>
            <a:r>
              <a:rPr lang="en-US" altLang="zh-CN" sz="1200"/>
              <a:t>bigdata</a:t>
            </a:r>
            <a:endParaRPr lang="en-US" altLang="zh-CN" sz="1200"/>
          </a:p>
        </p:txBody>
      </p:sp>
      <p:sp>
        <p:nvSpPr>
          <p:cNvPr id="8" name="文本框 7"/>
          <p:cNvSpPr txBox="1"/>
          <p:nvPr/>
        </p:nvSpPr>
        <p:spPr>
          <a:xfrm>
            <a:off x="659130" y="5805170"/>
            <a:ext cx="2447925" cy="275590"/>
          </a:xfrm>
          <a:prstGeom prst="rect">
            <a:avLst/>
          </a:prstGeom>
          <a:noFill/>
        </p:spPr>
        <p:txBody>
          <a:bodyPr wrap="square" rtlCol="0">
            <a:spAutoFit/>
          </a:bodyPr>
          <a:p>
            <a:pPr algn="ctr"/>
            <a:r>
              <a:rPr lang="zh-CN" altLang="en-US" sz="1200"/>
              <a:t>分桶表</a:t>
            </a:r>
            <a:endParaRPr lang="zh-CN" altLang="en-US" sz="1200"/>
          </a:p>
        </p:txBody>
      </p:sp>
      <p:sp>
        <p:nvSpPr>
          <p:cNvPr id="9" name="文本框 8"/>
          <p:cNvSpPr txBox="1"/>
          <p:nvPr/>
        </p:nvSpPr>
        <p:spPr>
          <a:xfrm>
            <a:off x="3935730" y="3560445"/>
            <a:ext cx="4064000" cy="368300"/>
          </a:xfrm>
          <a:prstGeom prst="rect">
            <a:avLst/>
          </a:prstGeom>
          <a:noFill/>
        </p:spPr>
        <p:txBody>
          <a:bodyPr wrap="square" rtlCol="0">
            <a:spAutoFit/>
          </a:bodyPr>
          <a:p>
            <a:r>
              <a:rPr lang="zh-CN" altLang="en-US"/>
              <a:t>基于分桶列，过滤值</a:t>
            </a:r>
            <a:r>
              <a:rPr lang="en-US" altLang="zh-CN"/>
              <a:t>hadoop</a:t>
            </a:r>
            <a:endParaRPr lang="en-US" altLang="zh-CN"/>
          </a:p>
        </p:txBody>
      </p:sp>
      <p:sp>
        <p:nvSpPr>
          <p:cNvPr id="10" name="矩形 9"/>
          <p:cNvSpPr/>
          <p:nvPr/>
        </p:nvSpPr>
        <p:spPr>
          <a:xfrm>
            <a:off x="1559560" y="2564765"/>
            <a:ext cx="697865" cy="57594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935730" y="4212590"/>
            <a:ext cx="4064000" cy="368300"/>
          </a:xfrm>
          <a:prstGeom prst="rect">
            <a:avLst/>
          </a:prstGeom>
          <a:noFill/>
        </p:spPr>
        <p:txBody>
          <a:bodyPr wrap="square" rtlCol="0">
            <a:spAutoFit/>
          </a:bodyPr>
          <a:p>
            <a:r>
              <a:rPr lang="zh-CN" altLang="en-US"/>
              <a:t>基于分桶列，过滤值</a:t>
            </a:r>
            <a:r>
              <a:rPr lang="en-US" altLang="zh-CN"/>
              <a:t>mapreduce</a:t>
            </a:r>
            <a:endParaRPr lang="en-US" altLang="zh-CN"/>
          </a:p>
        </p:txBody>
      </p:sp>
      <p:sp>
        <p:nvSpPr>
          <p:cNvPr id="12" name="矩形 11"/>
          <p:cNvSpPr/>
          <p:nvPr>
            <p:custDataLst>
              <p:tags r:id="rId1"/>
            </p:custDataLst>
          </p:nvPr>
        </p:nvSpPr>
        <p:spPr>
          <a:xfrm>
            <a:off x="1487170" y="4054475"/>
            <a:ext cx="803275" cy="52641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descr="01 (108)"/>
          <p:cNvPicPr>
            <a:picLocks noChangeAspect="1"/>
          </p:cNvPicPr>
          <p:nvPr>
            <p:custDataLst>
              <p:tags r:id="rId2"/>
            </p:custDataLst>
          </p:nvPr>
        </p:nvPicPr>
        <p:blipFill>
          <a:blip r:embed="rId3"/>
          <a:stretch>
            <a:fillRect/>
          </a:stretch>
        </p:blipFill>
        <p:spPr>
          <a:xfrm>
            <a:off x="10415905" y="4653280"/>
            <a:ext cx="1985645" cy="19856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p:bldP spid="12"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分桶表的性能提升</a:t>
            </a:r>
            <a:endParaRPr lang="zh-CN" altLang="en-US"/>
          </a:p>
        </p:txBody>
      </p:sp>
      <p:sp>
        <p:nvSpPr>
          <p:cNvPr id="3" name="文本占位符 2"/>
          <p:cNvSpPr>
            <a:spLocks noGrp="1"/>
          </p:cNvSpPr>
          <p:nvPr>
            <p:ph type="body" sz="quarter" idx="11"/>
          </p:nvPr>
        </p:nvSpPr>
        <p:spPr/>
        <p:txBody>
          <a:bodyPr/>
          <a:p>
            <a:r>
              <a:rPr lang="zh-CN"/>
              <a:t>基于分桶列，进行双表</a:t>
            </a:r>
            <a:r>
              <a:rPr lang="en-US" altLang="zh-CN"/>
              <a:t>JOIN</a:t>
            </a:r>
            <a:endParaRPr lang="en-US" altLang="zh-CN"/>
          </a:p>
        </p:txBody>
      </p:sp>
      <p:sp>
        <p:nvSpPr>
          <p:cNvPr id="4" name="矩形 3"/>
          <p:cNvSpPr/>
          <p:nvPr/>
        </p:nvSpPr>
        <p:spPr>
          <a:xfrm>
            <a:off x="982980" y="2420620"/>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27125" y="256476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hadoop</a:t>
            </a:r>
            <a:endParaRPr lang="en-US" altLang="zh-CN" sz="1200"/>
          </a:p>
          <a:p>
            <a:pPr algn="ctr"/>
            <a:r>
              <a:rPr lang="en-US" altLang="zh-CN" sz="1200"/>
              <a:t>hadoop</a:t>
            </a:r>
            <a:endParaRPr lang="en-US" altLang="zh-CN" sz="1200"/>
          </a:p>
          <a:p>
            <a:pPr algn="ctr"/>
            <a:r>
              <a:rPr lang="en-US" altLang="zh-CN" sz="1200"/>
              <a:t>hadoop</a:t>
            </a:r>
            <a:endParaRPr lang="en-US" altLang="zh-CN" sz="1200"/>
          </a:p>
          <a:p>
            <a:pPr algn="ctr"/>
            <a:r>
              <a:rPr lang="en-US" altLang="zh-CN" sz="1200"/>
              <a:t>hdfs</a:t>
            </a:r>
            <a:endParaRPr lang="en-US" altLang="zh-CN" sz="1200"/>
          </a:p>
          <a:p>
            <a:pPr algn="ctr"/>
            <a:r>
              <a:rPr lang="en-US" altLang="zh-CN" sz="1200"/>
              <a:t>hdfs</a:t>
            </a:r>
            <a:endParaRPr lang="en-US" altLang="zh-CN" sz="1200"/>
          </a:p>
        </p:txBody>
      </p:sp>
      <p:sp>
        <p:nvSpPr>
          <p:cNvPr id="6" name="矩形 5"/>
          <p:cNvSpPr/>
          <p:nvPr/>
        </p:nvSpPr>
        <p:spPr>
          <a:xfrm>
            <a:off x="1127125" y="364490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ym typeface="+mn-ea"/>
              </a:rPr>
              <a:t>yarn</a:t>
            </a:r>
            <a:endParaRPr lang="en-US" altLang="zh-CN" sz="1200">
              <a:sym typeface="+mn-ea"/>
            </a:endParaRPr>
          </a:p>
          <a:p>
            <a:pPr algn="ctr"/>
            <a:r>
              <a:rPr lang="en-US" altLang="zh-CN" sz="1200"/>
              <a:t>yarn</a:t>
            </a:r>
            <a:endParaRPr lang="en-US" altLang="zh-CN" sz="1200"/>
          </a:p>
          <a:p>
            <a:pPr algn="ctr"/>
            <a:r>
              <a:rPr lang="en-US" altLang="zh-CN" sz="1200"/>
              <a:t>mapreduce</a:t>
            </a:r>
            <a:endParaRPr lang="en-US" altLang="zh-CN" sz="1200"/>
          </a:p>
          <a:p>
            <a:pPr algn="ctr"/>
            <a:r>
              <a:rPr lang="en-US" altLang="zh-CN" sz="1200">
                <a:sym typeface="+mn-ea"/>
              </a:rPr>
              <a:t>mapreduce</a:t>
            </a:r>
            <a:endParaRPr lang="en-US" altLang="zh-CN" sz="1200">
              <a:sym typeface="+mn-ea"/>
            </a:endParaRPr>
          </a:p>
          <a:p>
            <a:pPr algn="ctr"/>
            <a:r>
              <a:rPr lang="en-US" altLang="zh-CN" sz="1200">
                <a:sym typeface="+mn-ea"/>
              </a:rPr>
              <a:t>mapreduce</a:t>
            </a:r>
            <a:endParaRPr lang="en-US" altLang="zh-CN" sz="1200">
              <a:sym typeface="+mn-ea"/>
            </a:endParaRPr>
          </a:p>
        </p:txBody>
      </p:sp>
      <p:sp>
        <p:nvSpPr>
          <p:cNvPr id="7" name="矩形 6"/>
          <p:cNvSpPr/>
          <p:nvPr/>
        </p:nvSpPr>
        <p:spPr>
          <a:xfrm>
            <a:off x="1127125" y="472503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hive</a:t>
            </a:r>
            <a:endParaRPr lang="en-US" altLang="zh-CN" sz="1200"/>
          </a:p>
          <a:p>
            <a:pPr algn="ctr"/>
            <a:r>
              <a:rPr lang="en-US" altLang="zh-CN" sz="1200"/>
              <a:t>hive</a:t>
            </a:r>
            <a:endParaRPr lang="en-US" altLang="zh-CN" sz="1200"/>
          </a:p>
          <a:p>
            <a:pPr algn="ctr"/>
            <a:r>
              <a:rPr lang="en-US" altLang="zh-CN" sz="1200"/>
              <a:t>bigdata</a:t>
            </a:r>
            <a:endParaRPr lang="en-US" altLang="zh-CN" sz="1200"/>
          </a:p>
          <a:p>
            <a:pPr algn="ctr"/>
            <a:r>
              <a:rPr lang="en-US" altLang="zh-CN" sz="1200"/>
              <a:t>bigdata</a:t>
            </a:r>
            <a:endParaRPr lang="en-US" altLang="zh-CN" sz="1200"/>
          </a:p>
          <a:p>
            <a:pPr algn="ctr"/>
            <a:r>
              <a:rPr lang="en-US" altLang="zh-CN" sz="1200"/>
              <a:t>bigdata</a:t>
            </a:r>
            <a:endParaRPr lang="en-US" altLang="zh-CN" sz="1200"/>
          </a:p>
        </p:txBody>
      </p:sp>
      <p:sp>
        <p:nvSpPr>
          <p:cNvPr id="8" name="文本框 7"/>
          <p:cNvSpPr txBox="1"/>
          <p:nvPr/>
        </p:nvSpPr>
        <p:spPr>
          <a:xfrm>
            <a:off x="659130" y="5805170"/>
            <a:ext cx="2447925" cy="275590"/>
          </a:xfrm>
          <a:prstGeom prst="rect">
            <a:avLst/>
          </a:prstGeom>
          <a:noFill/>
        </p:spPr>
        <p:txBody>
          <a:bodyPr wrap="square" rtlCol="0">
            <a:spAutoFit/>
          </a:bodyPr>
          <a:p>
            <a:pPr algn="ctr"/>
            <a:r>
              <a:rPr lang="zh-CN" altLang="en-US" sz="1200"/>
              <a:t>分桶表</a:t>
            </a:r>
            <a:endParaRPr lang="en-US" altLang="zh-CN" sz="1200"/>
          </a:p>
        </p:txBody>
      </p:sp>
      <p:sp>
        <p:nvSpPr>
          <p:cNvPr id="13" name="矩形 12"/>
          <p:cNvSpPr/>
          <p:nvPr>
            <p:custDataLst>
              <p:tags r:id="rId1"/>
            </p:custDataLst>
          </p:nvPr>
        </p:nvSpPr>
        <p:spPr>
          <a:xfrm>
            <a:off x="5375275" y="2403475"/>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custDataLst>
              <p:tags r:id="rId2"/>
            </p:custDataLst>
          </p:nvPr>
        </p:nvSpPr>
        <p:spPr>
          <a:xfrm>
            <a:off x="5519420" y="254762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hadoop</a:t>
            </a:r>
            <a:endParaRPr lang="en-US" altLang="zh-CN" sz="1200"/>
          </a:p>
          <a:p>
            <a:pPr algn="ctr"/>
            <a:r>
              <a:rPr lang="en-US" altLang="zh-CN" sz="1200"/>
              <a:t>hadoop</a:t>
            </a:r>
            <a:endParaRPr lang="en-US" altLang="zh-CN" sz="1200"/>
          </a:p>
          <a:p>
            <a:pPr algn="ctr"/>
            <a:r>
              <a:rPr lang="en-US" altLang="zh-CN" sz="1200"/>
              <a:t>hadoop</a:t>
            </a:r>
            <a:endParaRPr lang="en-US" altLang="zh-CN" sz="1200"/>
          </a:p>
          <a:p>
            <a:pPr algn="ctr"/>
            <a:r>
              <a:rPr lang="en-US" altLang="zh-CN" sz="1200"/>
              <a:t>filesystem</a:t>
            </a:r>
            <a:endParaRPr lang="en-US" altLang="zh-CN" sz="1200"/>
          </a:p>
          <a:p>
            <a:pPr algn="ctr"/>
            <a:r>
              <a:rPr lang="en-US" altLang="zh-CN" sz="1200"/>
              <a:t>filesystem</a:t>
            </a:r>
            <a:endParaRPr lang="en-US" altLang="zh-CN" sz="1200"/>
          </a:p>
        </p:txBody>
      </p:sp>
      <p:sp>
        <p:nvSpPr>
          <p:cNvPr id="15" name="矩形 14"/>
          <p:cNvSpPr/>
          <p:nvPr>
            <p:custDataLst>
              <p:tags r:id="rId3"/>
            </p:custDataLst>
          </p:nvPr>
        </p:nvSpPr>
        <p:spPr>
          <a:xfrm>
            <a:off x="5519420" y="362775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ym typeface="+mn-ea"/>
              </a:rPr>
              <a:t>mapreduce</a:t>
            </a:r>
            <a:endParaRPr lang="en-US" altLang="zh-CN" sz="1200"/>
          </a:p>
          <a:p>
            <a:pPr algn="ctr"/>
            <a:r>
              <a:rPr lang="en-US" altLang="zh-CN" sz="1200">
                <a:sym typeface="+mn-ea"/>
              </a:rPr>
              <a:t>mapreduce</a:t>
            </a:r>
            <a:endParaRPr lang="en-US" altLang="zh-CN" sz="1200">
              <a:sym typeface="+mn-ea"/>
            </a:endParaRPr>
          </a:p>
          <a:p>
            <a:pPr algn="ctr"/>
            <a:r>
              <a:rPr lang="en-US" altLang="zh-CN" sz="1200">
                <a:sym typeface="+mn-ea"/>
              </a:rPr>
              <a:t>mapreduce</a:t>
            </a:r>
            <a:endParaRPr lang="en-US" altLang="zh-CN" sz="1200">
              <a:sym typeface="+mn-ea"/>
            </a:endParaRPr>
          </a:p>
          <a:p>
            <a:pPr algn="ctr"/>
            <a:r>
              <a:rPr lang="en-US" altLang="zh-CN" sz="1200">
                <a:sym typeface="+mn-ea"/>
              </a:rPr>
              <a:t>flink</a:t>
            </a:r>
            <a:endParaRPr lang="en-US" altLang="zh-CN" sz="1200">
              <a:sym typeface="+mn-ea"/>
            </a:endParaRPr>
          </a:p>
          <a:p>
            <a:pPr algn="ctr"/>
            <a:r>
              <a:rPr lang="en-US" altLang="zh-CN" sz="1200">
                <a:sym typeface="+mn-ea"/>
              </a:rPr>
              <a:t>flink</a:t>
            </a:r>
            <a:endParaRPr lang="en-US" altLang="zh-CN" sz="1200">
              <a:sym typeface="+mn-ea"/>
            </a:endParaRPr>
          </a:p>
        </p:txBody>
      </p:sp>
      <p:sp>
        <p:nvSpPr>
          <p:cNvPr id="16" name="矩形 15"/>
          <p:cNvSpPr/>
          <p:nvPr>
            <p:custDataLst>
              <p:tags r:id="rId4"/>
            </p:custDataLst>
          </p:nvPr>
        </p:nvSpPr>
        <p:spPr>
          <a:xfrm>
            <a:off x="5519420" y="470789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bigdata</a:t>
            </a:r>
            <a:endParaRPr lang="en-US" altLang="zh-CN" sz="1200"/>
          </a:p>
          <a:p>
            <a:pPr algn="ctr"/>
            <a:r>
              <a:rPr lang="en-US" altLang="zh-CN" sz="1200"/>
              <a:t>bigdata</a:t>
            </a:r>
            <a:endParaRPr lang="en-US" altLang="zh-CN" sz="1200"/>
          </a:p>
          <a:p>
            <a:pPr algn="ctr"/>
            <a:r>
              <a:rPr lang="en-US" altLang="zh-CN" sz="1200"/>
              <a:t>bigdata</a:t>
            </a:r>
            <a:endParaRPr lang="en-US" altLang="zh-CN" sz="1200"/>
          </a:p>
          <a:p>
            <a:pPr algn="ctr"/>
            <a:r>
              <a:rPr lang="en-US" altLang="zh-CN" sz="1200"/>
              <a:t>bigdata</a:t>
            </a:r>
            <a:endParaRPr lang="en-US" altLang="zh-CN" sz="1200"/>
          </a:p>
          <a:p>
            <a:pPr algn="ctr"/>
            <a:r>
              <a:rPr lang="en-US" altLang="zh-CN" sz="1200"/>
              <a:t>bigdata</a:t>
            </a:r>
            <a:endParaRPr lang="en-US" altLang="zh-CN" sz="1200"/>
          </a:p>
        </p:txBody>
      </p:sp>
      <p:sp>
        <p:nvSpPr>
          <p:cNvPr id="17" name="文本框 16"/>
          <p:cNvSpPr txBox="1"/>
          <p:nvPr>
            <p:custDataLst>
              <p:tags r:id="rId5"/>
            </p:custDataLst>
          </p:nvPr>
        </p:nvSpPr>
        <p:spPr>
          <a:xfrm>
            <a:off x="5051425" y="5788025"/>
            <a:ext cx="2447925" cy="275590"/>
          </a:xfrm>
          <a:prstGeom prst="rect">
            <a:avLst/>
          </a:prstGeom>
          <a:noFill/>
        </p:spPr>
        <p:txBody>
          <a:bodyPr wrap="square" rtlCol="0">
            <a:spAutoFit/>
          </a:bodyPr>
          <a:p>
            <a:pPr algn="ctr"/>
            <a:r>
              <a:rPr lang="zh-CN" altLang="en-US" sz="1200"/>
              <a:t>分桶表</a:t>
            </a:r>
            <a:endParaRPr lang="en-US" altLang="zh-CN" sz="1200"/>
          </a:p>
        </p:txBody>
      </p:sp>
      <p:sp>
        <p:nvSpPr>
          <p:cNvPr id="18" name="左右箭头 17"/>
          <p:cNvSpPr/>
          <p:nvPr/>
        </p:nvSpPr>
        <p:spPr>
          <a:xfrm>
            <a:off x="3503295" y="2924810"/>
            <a:ext cx="1151890" cy="215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左右箭头 18"/>
          <p:cNvSpPr/>
          <p:nvPr/>
        </p:nvSpPr>
        <p:spPr>
          <a:xfrm>
            <a:off x="3503295" y="3933190"/>
            <a:ext cx="1151890" cy="215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左右箭头 19"/>
          <p:cNvSpPr/>
          <p:nvPr/>
        </p:nvSpPr>
        <p:spPr>
          <a:xfrm>
            <a:off x="3503295" y="5085080"/>
            <a:ext cx="1151890" cy="215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7536180" y="3860800"/>
            <a:ext cx="4064000" cy="368300"/>
          </a:xfrm>
          <a:prstGeom prst="rect">
            <a:avLst/>
          </a:prstGeom>
          <a:noFill/>
        </p:spPr>
        <p:txBody>
          <a:bodyPr wrap="square" rtlCol="0">
            <a:spAutoFit/>
          </a:bodyPr>
          <a:p>
            <a:r>
              <a:rPr lang="zh-CN" altLang="en-US"/>
              <a:t>桶文件对桶文件</a:t>
            </a:r>
            <a:endParaRPr lang="zh-CN" altLang="en-US"/>
          </a:p>
        </p:txBody>
      </p:sp>
      <p:pic>
        <p:nvPicPr>
          <p:cNvPr id="22" name="图片 21" descr="01 (108)"/>
          <p:cNvPicPr>
            <a:picLocks noChangeAspect="1"/>
          </p:cNvPicPr>
          <p:nvPr>
            <p:custDataLst>
              <p:tags r:id="rId6"/>
            </p:custDataLst>
          </p:nvPr>
        </p:nvPicPr>
        <p:blipFill>
          <a:blip r:embed="rId7"/>
          <a:stretch>
            <a:fillRect/>
          </a:stretch>
        </p:blipFill>
        <p:spPr>
          <a:xfrm>
            <a:off x="10415905" y="4653280"/>
            <a:ext cx="1985645" cy="19856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分桶表的性能提升</a:t>
            </a:r>
            <a:endParaRPr lang="zh-CN" altLang="en-US"/>
          </a:p>
        </p:txBody>
      </p:sp>
      <p:sp>
        <p:nvSpPr>
          <p:cNvPr id="3" name="文本占位符 2"/>
          <p:cNvSpPr>
            <a:spLocks noGrp="1"/>
          </p:cNvSpPr>
          <p:nvPr>
            <p:ph type="body" sz="quarter" idx="11"/>
          </p:nvPr>
        </p:nvSpPr>
        <p:spPr/>
        <p:txBody>
          <a:bodyPr/>
          <a:p>
            <a:r>
              <a:rPr lang="zh-CN" altLang="en-US"/>
              <a:t>基于分桶列，</a:t>
            </a:r>
            <a:r>
              <a:rPr lang="en-US"/>
              <a:t>group by </a:t>
            </a:r>
            <a:r>
              <a:rPr lang="zh-CN" altLang="en-US"/>
              <a:t>分组</a:t>
            </a:r>
            <a:endParaRPr lang="zh-CN" altLang="en-US"/>
          </a:p>
        </p:txBody>
      </p:sp>
      <p:sp>
        <p:nvSpPr>
          <p:cNvPr id="4" name="矩形 3"/>
          <p:cNvSpPr/>
          <p:nvPr/>
        </p:nvSpPr>
        <p:spPr>
          <a:xfrm>
            <a:off x="982980" y="2420620"/>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27125" y="256476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hadoop</a:t>
            </a:r>
            <a:endParaRPr lang="en-US" altLang="zh-CN" sz="1200"/>
          </a:p>
          <a:p>
            <a:pPr algn="ctr"/>
            <a:r>
              <a:rPr lang="en-US" altLang="zh-CN" sz="1200"/>
              <a:t>hadoop</a:t>
            </a:r>
            <a:endParaRPr lang="en-US" altLang="zh-CN" sz="1200"/>
          </a:p>
          <a:p>
            <a:pPr algn="ctr"/>
            <a:r>
              <a:rPr lang="en-US" altLang="zh-CN" sz="1200"/>
              <a:t>hadoop</a:t>
            </a:r>
            <a:endParaRPr lang="en-US" altLang="zh-CN" sz="1200"/>
          </a:p>
          <a:p>
            <a:pPr algn="ctr"/>
            <a:r>
              <a:rPr lang="en-US" altLang="zh-CN" sz="1200"/>
              <a:t>hdfs</a:t>
            </a:r>
            <a:endParaRPr lang="en-US" altLang="zh-CN" sz="1200"/>
          </a:p>
          <a:p>
            <a:pPr algn="ctr"/>
            <a:r>
              <a:rPr lang="en-US" altLang="zh-CN" sz="1200"/>
              <a:t>hdfs</a:t>
            </a:r>
            <a:endParaRPr lang="en-US" altLang="zh-CN" sz="1200"/>
          </a:p>
        </p:txBody>
      </p:sp>
      <p:sp>
        <p:nvSpPr>
          <p:cNvPr id="6" name="矩形 5"/>
          <p:cNvSpPr/>
          <p:nvPr/>
        </p:nvSpPr>
        <p:spPr>
          <a:xfrm>
            <a:off x="1127125" y="364490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ym typeface="+mn-ea"/>
              </a:rPr>
              <a:t>yarn</a:t>
            </a:r>
            <a:endParaRPr lang="en-US" altLang="zh-CN" sz="1200">
              <a:sym typeface="+mn-ea"/>
            </a:endParaRPr>
          </a:p>
          <a:p>
            <a:pPr algn="ctr"/>
            <a:r>
              <a:rPr lang="en-US" altLang="zh-CN" sz="1200"/>
              <a:t>yarn</a:t>
            </a:r>
            <a:endParaRPr lang="en-US" altLang="zh-CN" sz="1200"/>
          </a:p>
          <a:p>
            <a:pPr algn="ctr"/>
            <a:r>
              <a:rPr lang="en-US" altLang="zh-CN" sz="1200"/>
              <a:t>mapreduce</a:t>
            </a:r>
            <a:endParaRPr lang="en-US" altLang="zh-CN" sz="1200"/>
          </a:p>
          <a:p>
            <a:pPr algn="ctr"/>
            <a:r>
              <a:rPr lang="en-US" altLang="zh-CN" sz="1200">
                <a:sym typeface="+mn-ea"/>
              </a:rPr>
              <a:t>mapreduce</a:t>
            </a:r>
            <a:endParaRPr lang="en-US" altLang="zh-CN" sz="1200">
              <a:sym typeface="+mn-ea"/>
            </a:endParaRPr>
          </a:p>
          <a:p>
            <a:pPr algn="ctr"/>
            <a:r>
              <a:rPr lang="en-US" altLang="zh-CN" sz="1200">
                <a:sym typeface="+mn-ea"/>
              </a:rPr>
              <a:t>mapreduce</a:t>
            </a:r>
            <a:endParaRPr lang="en-US" altLang="zh-CN" sz="1200">
              <a:sym typeface="+mn-ea"/>
            </a:endParaRPr>
          </a:p>
        </p:txBody>
      </p:sp>
      <p:sp>
        <p:nvSpPr>
          <p:cNvPr id="7" name="矩形 6"/>
          <p:cNvSpPr/>
          <p:nvPr/>
        </p:nvSpPr>
        <p:spPr>
          <a:xfrm>
            <a:off x="1127125" y="472503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hive</a:t>
            </a:r>
            <a:endParaRPr lang="en-US" altLang="zh-CN" sz="1200"/>
          </a:p>
          <a:p>
            <a:pPr algn="ctr"/>
            <a:r>
              <a:rPr lang="en-US" altLang="zh-CN" sz="1200"/>
              <a:t>hive</a:t>
            </a:r>
            <a:endParaRPr lang="en-US" altLang="zh-CN" sz="1200"/>
          </a:p>
          <a:p>
            <a:pPr algn="ctr"/>
            <a:r>
              <a:rPr lang="en-US" altLang="zh-CN" sz="1200"/>
              <a:t>bigdata</a:t>
            </a:r>
            <a:endParaRPr lang="en-US" altLang="zh-CN" sz="1200"/>
          </a:p>
          <a:p>
            <a:pPr algn="ctr"/>
            <a:r>
              <a:rPr lang="en-US" altLang="zh-CN" sz="1200"/>
              <a:t>bigdata</a:t>
            </a:r>
            <a:endParaRPr lang="en-US" altLang="zh-CN" sz="1200"/>
          </a:p>
          <a:p>
            <a:pPr algn="ctr"/>
            <a:r>
              <a:rPr lang="en-US" altLang="zh-CN" sz="1200"/>
              <a:t>bigdata</a:t>
            </a:r>
            <a:endParaRPr lang="en-US" altLang="zh-CN" sz="1200"/>
          </a:p>
        </p:txBody>
      </p:sp>
      <p:sp>
        <p:nvSpPr>
          <p:cNvPr id="8" name="文本框 7"/>
          <p:cNvSpPr txBox="1"/>
          <p:nvPr/>
        </p:nvSpPr>
        <p:spPr>
          <a:xfrm>
            <a:off x="659130" y="5805170"/>
            <a:ext cx="2447925" cy="275590"/>
          </a:xfrm>
          <a:prstGeom prst="rect">
            <a:avLst/>
          </a:prstGeom>
          <a:noFill/>
        </p:spPr>
        <p:txBody>
          <a:bodyPr wrap="square" rtlCol="0">
            <a:spAutoFit/>
          </a:bodyPr>
          <a:p>
            <a:pPr algn="ctr"/>
            <a:r>
              <a:rPr lang="zh-CN" altLang="en-US" sz="1200"/>
              <a:t>分桶表</a:t>
            </a:r>
            <a:endParaRPr lang="en-US" altLang="zh-CN" sz="1200"/>
          </a:p>
        </p:txBody>
      </p:sp>
      <p:sp>
        <p:nvSpPr>
          <p:cNvPr id="9" name="矩形 8"/>
          <p:cNvSpPr/>
          <p:nvPr/>
        </p:nvSpPr>
        <p:spPr>
          <a:xfrm>
            <a:off x="1559560" y="2564765"/>
            <a:ext cx="647700" cy="57594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559560" y="3140710"/>
            <a:ext cx="647700" cy="30289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custDataLst>
              <p:tags r:id="rId1"/>
            </p:custDataLst>
          </p:nvPr>
        </p:nvSpPr>
        <p:spPr>
          <a:xfrm>
            <a:off x="1559560" y="3717290"/>
            <a:ext cx="647700" cy="30289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custDataLst>
              <p:tags r:id="rId2"/>
            </p:custDataLst>
          </p:nvPr>
        </p:nvSpPr>
        <p:spPr>
          <a:xfrm>
            <a:off x="1487170" y="4077335"/>
            <a:ext cx="792480" cy="494030"/>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custDataLst>
              <p:tags r:id="rId3"/>
            </p:custDataLst>
          </p:nvPr>
        </p:nvSpPr>
        <p:spPr>
          <a:xfrm>
            <a:off x="1487170" y="4725035"/>
            <a:ext cx="792480" cy="386080"/>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custDataLst>
              <p:tags r:id="rId4"/>
            </p:custDataLst>
          </p:nvPr>
        </p:nvSpPr>
        <p:spPr>
          <a:xfrm>
            <a:off x="1487170" y="5106670"/>
            <a:ext cx="792480" cy="53911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3647440" y="3928745"/>
            <a:ext cx="4064000" cy="368300"/>
          </a:xfrm>
          <a:prstGeom prst="rect">
            <a:avLst/>
          </a:prstGeom>
          <a:noFill/>
        </p:spPr>
        <p:txBody>
          <a:bodyPr wrap="square" rtlCol="0">
            <a:spAutoFit/>
          </a:bodyPr>
          <a:p>
            <a:r>
              <a:rPr lang="zh-CN" altLang="en-US"/>
              <a:t>自动归并为各个组了</a:t>
            </a:r>
            <a:endParaRPr lang="zh-CN" altLang="en-US"/>
          </a:p>
        </p:txBody>
      </p:sp>
      <p:pic>
        <p:nvPicPr>
          <p:cNvPr id="25" name="图片 24" descr="01 (108)"/>
          <p:cNvPicPr>
            <a:picLocks noChangeAspect="1"/>
          </p:cNvPicPr>
          <p:nvPr>
            <p:custDataLst>
              <p:tags r:id="rId5"/>
            </p:custDataLst>
          </p:nvPr>
        </p:nvPicPr>
        <p:blipFill>
          <a:blip r:embed="rId6"/>
          <a:stretch>
            <a:fillRect/>
          </a:stretch>
        </p:blipFill>
        <p:spPr>
          <a:xfrm>
            <a:off x="10415905" y="4653280"/>
            <a:ext cx="1985645" cy="19856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什么是分桶表？</a:t>
            </a:r>
            <a:endParaRPr lang="zh-CN" altLang="en-US"/>
          </a:p>
          <a:p>
            <a:pPr marL="285750" indent="-285750">
              <a:lnSpc>
                <a:spcPct val="180000"/>
              </a:lnSpc>
              <a:buFont typeface="Arial" panose="020B0604020202020204" pitchFamily="34" charset="0"/>
              <a:buChar char="•"/>
            </a:pPr>
            <a:r>
              <a:rPr lang="zh-CN" altLang="en-US" sz="1400"/>
              <a:t>可以选择字段作为分桶字段</a:t>
            </a:r>
            <a:endParaRPr lang="zh-CN" altLang="en-US" sz="1400"/>
          </a:p>
          <a:p>
            <a:pPr marL="285750" indent="-285750">
              <a:lnSpc>
                <a:spcPct val="180000"/>
              </a:lnSpc>
              <a:buFont typeface="Arial" panose="020B0604020202020204" pitchFamily="34" charset="0"/>
              <a:buChar char="•"/>
            </a:pPr>
            <a:r>
              <a:rPr lang="zh-CN" altLang="en-US" sz="1400"/>
              <a:t>分桶表本质上是数据分开在不同的文件中</a:t>
            </a:r>
            <a:endParaRPr lang="zh-CN" altLang="en-US" sz="1400"/>
          </a:p>
          <a:p>
            <a:pPr marL="285750" indent="-285750">
              <a:lnSpc>
                <a:spcPct val="180000"/>
              </a:lnSpc>
              <a:buFont typeface="Arial" panose="020B0604020202020204" pitchFamily="34" charset="0"/>
              <a:buChar char="•"/>
            </a:pPr>
            <a:r>
              <a:rPr lang="zh-CN" altLang="en-US" sz="1400"/>
              <a:t>分区和分桶可以同时使用</a:t>
            </a:r>
            <a:endParaRPr lang="zh-CN" altLang="en-US" sz="1400"/>
          </a:p>
          <a:p>
            <a:pPr marL="0" indent="0">
              <a:buFont typeface="Arial" panose="020B0604020202020204" pitchFamily="34" charset="0"/>
              <a:buNone/>
            </a:pPr>
            <a:r>
              <a:rPr lang="en-US" altLang="zh-CN"/>
              <a:t>2. </a:t>
            </a:r>
            <a:r>
              <a:rPr lang="zh-CN" altLang="en-US"/>
              <a:t>分桶表的语法</a:t>
            </a:r>
            <a:endParaRPr lang="zh-CN" altLang="en-US"/>
          </a:p>
          <a:p>
            <a:pPr marL="285750" indent="-285750">
              <a:lnSpc>
                <a:spcPct val="180000"/>
              </a:lnSpc>
              <a:buFont typeface="Arial" panose="020B0604020202020204" pitchFamily="34" charset="0"/>
              <a:buChar char="•"/>
            </a:pPr>
            <a:r>
              <a:rPr lang="zh-CN" altLang="en-US" sz="1400">
                <a:solidFill>
                  <a:srgbClr val="000000"/>
                </a:solidFill>
                <a:highlight>
                  <a:srgbClr val="FFFFFF"/>
                </a:highlight>
                <a:latin typeface="Consolas" panose="020B0609020204030204" charset="0"/>
                <a:cs typeface="Consolas" panose="020B0609020204030204" charset="0"/>
                <a:sym typeface="+mn-ea"/>
              </a:rPr>
              <a:t>通过</a:t>
            </a:r>
            <a:r>
              <a:rPr lang="en-US" sz="1400">
                <a:solidFill>
                  <a:srgbClr val="000000"/>
                </a:solidFill>
                <a:highlight>
                  <a:srgbClr val="FFFFFF"/>
                </a:highlight>
                <a:latin typeface="Consolas" panose="020B0609020204030204" charset="0"/>
                <a:cs typeface="Consolas" panose="020B0609020204030204" charset="0"/>
                <a:sym typeface="+mn-ea"/>
              </a:rPr>
              <a:t>clustered </a:t>
            </a:r>
            <a:r>
              <a:rPr lang="en-US" sz="1400" b="1">
                <a:solidFill>
                  <a:srgbClr val="0000FF"/>
                </a:solidFill>
                <a:highlight>
                  <a:srgbClr val="FFFFFF"/>
                </a:highlight>
                <a:latin typeface="Consolas" panose="020B0609020204030204" charset="0"/>
                <a:cs typeface="Consolas" panose="020B0609020204030204" charset="0"/>
                <a:sym typeface="+mn-ea"/>
              </a:rPr>
              <a:t>by</a:t>
            </a:r>
            <a:r>
              <a:rPr lang="en-US" sz="1400" b="1">
                <a:solidFill>
                  <a:srgbClr val="000080"/>
                </a:solidFill>
                <a:highlight>
                  <a:srgbClr val="FFFFFF"/>
                </a:highlight>
                <a:latin typeface="Consolas" panose="020B0609020204030204" charset="0"/>
                <a:cs typeface="Consolas" panose="020B0609020204030204" charset="0"/>
                <a:sym typeface="+mn-ea"/>
              </a:rPr>
              <a:t>(</a:t>
            </a:r>
            <a:r>
              <a:rPr lang="en-US" sz="1400">
                <a:solidFill>
                  <a:srgbClr val="000000"/>
                </a:solidFill>
                <a:highlight>
                  <a:srgbClr val="FFFFFF"/>
                </a:highlight>
                <a:latin typeface="Consolas" panose="020B0609020204030204" charset="0"/>
                <a:cs typeface="Consolas" panose="020B0609020204030204" charset="0"/>
                <a:sym typeface="+mn-ea"/>
              </a:rPr>
              <a:t>c_id</a:t>
            </a:r>
            <a:r>
              <a:rPr lang="en-US" sz="1400" b="1">
                <a:solidFill>
                  <a:srgbClr val="000080"/>
                </a:solidFill>
                <a:highlight>
                  <a:srgbClr val="FFFFFF"/>
                </a:highlight>
                <a:latin typeface="Consolas" panose="020B0609020204030204" charset="0"/>
                <a:cs typeface="Consolas" panose="020B0609020204030204" charset="0"/>
                <a:sym typeface="+mn-ea"/>
              </a:rPr>
              <a:t>)</a:t>
            </a:r>
            <a:r>
              <a:rPr lang="en-US" sz="1400">
                <a:solidFill>
                  <a:srgbClr val="000000"/>
                </a:solidFill>
                <a:highlight>
                  <a:srgbClr val="FFFFFF"/>
                </a:highlight>
                <a:latin typeface="Consolas" panose="020B0609020204030204" charset="0"/>
                <a:cs typeface="Consolas" panose="020B0609020204030204" charset="0"/>
                <a:sym typeface="+mn-ea"/>
              </a:rPr>
              <a:t> </a:t>
            </a:r>
            <a:r>
              <a:rPr lang="en-US" sz="1400" b="1">
                <a:solidFill>
                  <a:srgbClr val="0000FF"/>
                </a:solidFill>
                <a:highlight>
                  <a:srgbClr val="FFFFFF"/>
                </a:highlight>
                <a:latin typeface="Consolas" panose="020B0609020204030204" charset="0"/>
                <a:cs typeface="Consolas" panose="020B0609020204030204" charset="0"/>
                <a:sym typeface="+mn-ea"/>
              </a:rPr>
              <a:t>into</a:t>
            </a:r>
            <a:r>
              <a:rPr lang="en-US" sz="1400">
                <a:solidFill>
                  <a:srgbClr val="000000"/>
                </a:solidFill>
                <a:highlight>
                  <a:srgbClr val="FFFFFF"/>
                </a:highlight>
                <a:latin typeface="Consolas" panose="020B0609020204030204" charset="0"/>
                <a:cs typeface="Consolas" panose="020B0609020204030204" charset="0"/>
                <a:sym typeface="+mn-ea"/>
              </a:rPr>
              <a:t> </a:t>
            </a:r>
            <a:r>
              <a:rPr lang="en-US" sz="1400">
                <a:solidFill>
                  <a:srgbClr val="FF8000"/>
                </a:solidFill>
                <a:highlight>
                  <a:srgbClr val="FFFFFF"/>
                </a:highlight>
                <a:latin typeface="Consolas" panose="020B0609020204030204" charset="0"/>
                <a:cs typeface="Consolas" panose="020B0609020204030204" charset="0"/>
                <a:sym typeface="+mn-ea"/>
              </a:rPr>
              <a:t>3</a:t>
            </a:r>
            <a:r>
              <a:rPr lang="en-US" sz="1400">
                <a:solidFill>
                  <a:srgbClr val="000000"/>
                </a:solidFill>
                <a:highlight>
                  <a:srgbClr val="FFFFFF"/>
                </a:highlight>
                <a:latin typeface="Consolas" panose="020B0609020204030204" charset="0"/>
                <a:cs typeface="Consolas" panose="020B0609020204030204" charset="0"/>
                <a:sym typeface="+mn-ea"/>
              </a:rPr>
              <a:t> buckets</a:t>
            </a:r>
            <a:endParaRPr lang="en-US" sz="1400">
              <a:solidFill>
                <a:srgbClr val="000000"/>
              </a:solidFill>
              <a:highlight>
                <a:srgbClr val="FFFFFF"/>
              </a:highlight>
              <a:latin typeface="Consolas" panose="020B0609020204030204" charset="0"/>
              <a:cs typeface="Consolas" panose="020B0609020204030204" charset="0"/>
              <a:sym typeface="+mn-ea"/>
            </a:endParaRPr>
          </a:p>
          <a:p>
            <a:pPr marL="285750" indent="-285750">
              <a:lnSpc>
                <a:spcPct val="180000"/>
              </a:lnSpc>
              <a:buFont typeface="Arial" panose="020B0604020202020204" pitchFamily="34" charset="0"/>
              <a:buChar char="•"/>
            </a:pPr>
            <a:r>
              <a:rPr lang="en-US" altLang="zh-CN" sz="1400"/>
              <a:t>clustered by</a:t>
            </a:r>
            <a:r>
              <a:rPr lang="zh-CN" altLang="en-US" sz="1400"/>
              <a:t>指定分桶字段</a:t>
            </a:r>
            <a:endParaRPr lang="zh-CN" altLang="en-US" sz="1400"/>
          </a:p>
          <a:p>
            <a:pPr marL="285750" indent="-285750">
              <a:lnSpc>
                <a:spcPct val="180000"/>
              </a:lnSpc>
              <a:buFont typeface="Arial" panose="020B0604020202020204" pitchFamily="34" charset="0"/>
              <a:buChar char="•"/>
            </a:pPr>
            <a:r>
              <a:rPr lang="en-US" altLang="zh-CN" sz="1400"/>
              <a:t>into num buckets</a:t>
            </a:r>
            <a:r>
              <a:rPr lang="zh-CN" altLang="en-US" sz="1400"/>
              <a:t>指定分桶数量</a:t>
            </a:r>
            <a:endParaRPr lang="zh-CN" altLang="en-US" sz="1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873125"/>
            <a:ext cx="5760720" cy="5624195"/>
          </a:xfrm>
        </p:spPr>
        <p:txBody>
          <a:bodyPr/>
          <a:p>
            <a:pPr marL="0" indent="0">
              <a:buNone/>
            </a:pPr>
            <a:r>
              <a:rPr lang="en-US"/>
              <a:t>3. </a:t>
            </a:r>
            <a:r>
              <a:rPr lang="zh-CN" altLang="en-US"/>
              <a:t>为什么需要用</a:t>
            </a:r>
            <a:r>
              <a:rPr lang="en-US" altLang="zh-CN"/>
              <a:t>insert select</a:t>
            </a:r>
            <a:r>
              <a:rPr lang="zh-CN" altLang="en-US"/>
              <a:t>的方式插入分桶表数据</a:t>
            </a:r>
            <a:endParaRPr lang="zh-CN" altLang="en-US"/>
          </a:p>
          <a:p>
            <a:pPr marL="285750" indent="-285750">
              <a:lnSpc>
                <a:spcPct val="180000"/>
              </a:lnSpc>
              <a:buFont typeface="Arial" panose="020B0604020202020204" pitchFamily="34" charset="0"/>
              <a:buChar char="•"/>
            </a:pPr>
            <a:r>
              <a:rPr lang="zh-CN" altLang="en-US" sz="1400"/>
              <a:t>需要</a:t>
            </a:r>
            <a:r>
              <a:rPr lang="en-US" altLang="zh-CN" sz="1400"/>
              <a:t>insert select</a:t>
            </a:r>
            <a:r>
              <a:rPr lang="zh-CN" altLang="en-US" sz="1400"/>
              <a:t>触发</a:t>
            </a:r>
            <a:r>
              <a:rPr lang="en-US" altLang="zh-CN" sz="1400"/>
              <a:t>MapReduce</a:t>
            </a:r>
            <a:r>
              <a:rPr lang="zh-CN" altLang="en-US" sz="1400"/>
              <a:t>进行</a:t>
            </a:r>
            <a:r>
              <a:rPr lang="en-US" altLang="zh-CN" sz="1400"/>
              <a:t>hash</a:t>
            </a:r>
            <a:r>
              <a:rPr lang="zh-CN" altLang="en-US" sz="1400"/>
              <a:t>取模计算，来基于分桶列的值，确定哪一条数据进入到哪一个桶文件中</a:t>
            </a:r>
            <a:endParaRPr lang="zh-CN" altLang="en-US" sz="1400"/>
          </a:p>
          <a:p>
            <a:pPr marL="0" algn="l">
              <a:lnSpc>
                <a:spcPct val="200000"/>
              </a:lnSpc>
              <a:buNone/>
            </a:pPr>
            <a:r>
              <a:rPr lang="zh-CN" altLang="en-US" sz="1800"/>
              <a:t>4. 什么是Hash取模？</a:t>
            </a:r>
            <a:endParaRPr lang="zh-CN" altLang="en-US" sz="1800"/>
          </a:p>
          <a:p>
            <a:pPr marL="285750" indent="-285750">
              <a:lnSpc>
                <a:spcPct val="180000"/>
              </a:lnSpc>
              <a:buFont typeface="Arial" panose="020B0604020202020204" pitchFamily="34" charset="0"/>
              <a:buChar char="•"/>
            </a:pPr>
            <a:r>
              <a:rPr lang="zh-CN" altLang="en-US" sz="1400"/>
              <a:t>基于</a:t>
            </a:r>
            <a:r>
              <a:rPr lang="en-US" altLang="zh-CN" sz="1400"/>
              <a:t>Hash</a:t>
            </a:r>
            <a:r>
              <a:rPr lang="zh-CN" altLang="en-US" sz="1400"/>
              <a:t>算法，对值进行计算，同一个值得到同样的结果</a:t>
            </a:r>
            <a:endParaRPr lang="zh-CN" altLang="en-US" sz="1400"/>
          </a:p>
          <a:p>
            <a:pPr marL="285750" indent="-285750">
              <a:lnSpc>
                <a:spcPct val="180000"/>
              </a:lnSpc>
              <a:buFont typeface="Arial" panose="020B0604020202020204" pitchFamily="34" charset="0"/>
              <a:buChar char="•"/>
            </a:pPr>
            <a:r>
              <a:rPr lang="zh-CN" altLang="en-US" sz="1400"/>
              <a:t>对结果进行取模（除以桶数量得到余数），确认当前数据应该去哪一个桶文件</a:t>
            </a:r>
            <a:endParaRPr lang="zh-CN" altLang="en-US" sz="1400"/>
          </a:p>
          <a:p>
            <a:pPr marL="285750" indent="-285750">
              <a:lnSpc>
                <a:spcPct val="180000"/>
              </a:lnSpc>
              <a:buFont typeface="Arial" panose="020B0604020202020204" pitchFamily="34" charset="0"/>
              <a:buChar char="•"/>
            </a:pPr>
            <a:r>
              <a:rPr lang="zh-CN" altLang="en-US" sz="1400"/>
              <a:t>同样</a:t>
            </a:r>
            <a:r>
              <a:rPr lang="en-US" altLang="zh-CN" sz="1400"/>
              <a:t>key</a:t>
            </a:r>
            <a:r>
              <a:rPr lang="zh-CN" altLang="en-US" sz="1400"/>
              <a:t>（分桶列的值）的数据，会在同一个桶中。</a:t>
            </a:r>
            <a:endParaRPr lang="zh-CN" altLang="en-US" sz="1400"/>
          </a:p>
          <a:p>
            <a:pPr marL="0" algn="l">
              <a:lnSpc>
                <a:spcPct val="200000"/>
              </a:lnSpc>
              <a:buNone/>
            </a:pPr>
            <a:r>
              <a:rPr lang="zh-CN" altLang="en-US" sz="1800"/>
              <a:t>5. 分桶表能带来什么性能提升？</a:t>
            </a:r>
            <a:endParaRPr lang="zh-CN" altLang="en-US" sz="1800"/>
          </a:p>
          <a:p>
            <a:pPr marL="0" indent="0">
              <a:lnSpc>
                <a:spcPct val="180000"/>
              </a:lnSpc>
              <a:buFont typeface="Arial" panose="020B0604020202020204" pitchFamily="34" charset="0"/>
              <a:buNone/>
            </a:pPr>
            <a:r>
              <a:rPr lang="zh-CN" altLang="en-US" sz="1400"/>
              <a:t>在基于分桶列做操作的前提下</a:t>
            </a:r>
            <a:endParaRPr lang="zh-CN" altLang="en-US" sz="1400"/>
          </a:p>
          <a:p>
            <a:pPr marL="285750" indent="-285750">
              <a:lnSpc>
                <a:spcPct val="180000"/>
              </a:lnSpc>
              <a:buFont typeface="Arial" panose="020B0604020202020204" pitchFamily="34" charset="0"/>
              <a:buChar char="•"/>
            </a:pPr>
            <a:r>
              <a:rPr lang="zh-CN" altLang="en-US" sz="1400"/>
              <a:t>单值过滤</a:t>
            </a:r>
            <a:endParaRPr lang="zh-CN" altLang="en-US" sz="1400"/>
          </a:p>
          <a:p>
            <a:pPr marL="285750" indent="-285750">
              <a:lnSpc>
                <a:spcPct val="180000"/>
              </a:lnSpc>
              <a:buFont typeface="Arial" panose="020B0604020202020204" pitchFamily="34" charset="0"/>
              <a:buChar char="•"/>
            </a:pPr>
            <a:r>
              <a:rPr lang="en-US" altLang="zh-CN" sz="1400"/>
              <a:t>JOIN</a:t>
            </a:r>
            <a:endParaRPr lang="en-US" altLang="zh-CN" sz="1400"/>
          </a:p>
          <a:p>
            <a:pPr marL="285750" indent="-285750">
              <a:lnSpc>
                <a:spcPct val="180000"/>
              </a:lnSpc>
              <a:buFont typeface="Arial" panose="020B0604020202020204" pitchFamily="34" charset="0"/>
              <a:buChar char="•"/>
            </a:pPr>
            <a:r>
              <a:rPr lang="en-US" altLang="zh-CN" sz="1400"/>
              <a:t>GROUP BY</a:t>
            </a:r>
            <a:endParaRPr lang="en-US" altLang="zh-CN"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了解创建表的语法</a:t>
            </a:r>
            <a:endParaRPr lang="zh-CN" sz="1600" dirty="0">
              <a:solidFill>
                <a:srgbClr val="FF0000"/>
              </a:solidFill>
            </a:endParaRPr>
          </a:p>
          <a:p>
            <a:r>
              <a:rPr lang="zh-CN" sz="1600" dirty="0">
                <a:solidFill>
                  <a:srgbClr val="FF0000"/>
                </a:solidFill>
              </a:rPr>
              <a:t>了解</a:t>
            </a:r>
            <a:r>
              <a:rPr lang="en-US" altLang="zh-CN" sz="1600" dirty="0">
                <a:solidFill>
                  <a:srgbClr val="FF0000"/>
                </a:solidFill>
              </a:rPr>
              <a:t>Hive</a:t>
            </a:r>
            <a:r>
              <a:rPr lang="zh-CN" altLang="en-US" sz="1600" dirty="0">
                <a:solidFill>
                  <a:srgbClr val="FF0000"/>
                </a:solidFill>
              </a:rPr>
              <a:t>中支持的数据类型</a:t>
            </a:r>
            <a:endParaRPr lang="zh-CN" altLang="en-US" sz="1600" dirty="0">
              <a:solidFill>
                <a:srgbClr val="FF00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olidFill>
                  <a:schemeClr val="tx1">
                    <a:lumMod val="75000"/>
                    <a:lumOff val="25000"/>
                  </a:schemeClr>
                </a:solidFill>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3" name="图形 2" descr="303b32313537333932333bbcfdcdb7"/>
          <p:cNvPicPr>
            <a:picLocks noChangeAspect="1"/>
          </p:cNvPicPr>
          <p:nvPr/>
        </p:nvPicPr>
        <p:blipFill>
          <a:blip r:embed="rId1"/>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custDataLst>
                <p:tags r:id="rId3"/>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8" name="文本框 7"/>
            <p:cNvSpPr txBox="1"/>
            <p:nvPr>
              <p:custDataLst>
                <p:tags r:id="rId4"/>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9" name="文本框 8"/>
            <p:cNvSpPr txBox="1"/>
            <p:nvPr>
              <p:custDataLst>
                <p:tags r:id="rId5"/>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0" name="文本框 9"/>
            <p:cNvSpPr txBox="1"/>
            <p:nvPr>
              <p:custDataLst>
                <p:tags r:id="rId6"/>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7"/>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8"/>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9"/>
              </p:custDataLst>
            </p:nvPr>
          </p:nvSpPr>
          <p:spPr>
            <a:xfrm>
              <a:off x="12661" y="5968"/>
              <a:ext cx="3253" cy="483"/>
            </a:xfrm>
            <a:prstGeom prst="rect">
              <a:avLst/>
            </a:prstGeom>
            <a:noFill/>
          </p:spPr>
          <p:txBody>
            <a:bodyPr wrap="square" rtlCol="0">
              <a:spAutoFit/>
            </a:bodyPr>
            <a:p>
              <a:r>
                <a:rPr lang="zh-CN" altLang="en-US" sz="1400">
                  <a:solidFill>
                    <a:srgbClr val="FF0000"/>
                  </a:solidFill>
                  <a:latin typeface="阿里巴巴普惠体" panose="00020600040101010101" pitchFamily="18" charset="-122"/>
                  <a:ea typeface="阿里巴巴普惠体" panose="00020600040101010101" pitchFamily="18" charset="-122"/>
                  <a:sym typeface="+mn-ea"/>
                </a:rPr>
                <a:t>修改表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5" name="文本框 14"/>
            <p:cNvSpPr txBox="1"/>
            <p:nvPr>
              <p:custDataLst>
                <p:tags r:id="rId10"/>
              </p:custDataLst>
            </p:nvPr>
          </p:nvSpPr>
          <p:spPr>
            <a:xfrm>
              <a:off x="12661" y="6762"/>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掌握表修改的相关</a:t>
            </a:r>
            <a:r>
              <a:rPr lang="en-US" altLang="zh-CN" sz="1600" dirty="0">
                <a:solidFill>
                  <a:srgbClr val="FF0000"/>
                </a:solidFill>
              </a:rPr>
              <a:t>SQL</a:t>
            </a:r>
            <a:r>
              <a:rPr lang="zh-CN" altLang="en-US" sz="1600" dirty="0">
                <a:solidFill>
                  <a:srgbClr val="FF0000"/>
                </a:solidFill>
              </a:rPr>
              <a:t>操作</a:t>
            </a:r>
            <a:endParaRPr lang="zh-CN" altLang="en-US" sz="1600" dirty="0">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修改表操作</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zh-CN" altLang="en-US"/>
              <a:t>表重命名</a:t>
            </a:r>
            <a:endParaRPr lang="zh-CN" altLang="en-US"/>
          </a:p>
          <a:p>
            <a:pPr>
              <a:buFont typeface="Arial" panose="020B0604020202020204" pitchFamily="34" charset="0"/>
            </a:pPr>
            <a:r>
              <a:rPr lang="zh-CN" altLang="en-US" sz="1000">
                <a:solidFill>
                  <a:schemeClr val="accent6">
                    <a:lumMod val="50000"/>
                  </a:schemeClr>
                </a:solidFill>
                <a:latin typeface="Source Code Pro" panose="020B0309030403020204" charset="0"/>
                <a:cs typeface="Source Code Pro" panose="020B0309030403020204" charset="0"/>
              </a:rPr>
              <a:t>alter  table  old_table_name  rename  to  new_table_name;</a:t>
            </a:r>
            <a:endParaRPr lang="zh-CN" altLang="en-US" sz="1000">
              <a:solidFill>
                <a:schemeClr val="accent6">
                  <a:lumMod val="50000"/>
                </a:schemeClr>
              </a:solidFill>
              <a:latin typeface="Source Code Pro" panose="020B0309030403020204" charset="0"/>
              <a:cs typeface="Source Code Pro" panose="020B0309030403020204" charset="0"/>
            </a:endParaRPr>
          </a:p>
          <a:p>
            <a:pPr>
              <a:buFont typeface="Arial" panose="020B0604020202020204" pitchFamily="34" charset="0"/>
            </a:pPr>
            <a:r>
              <a:rPr lang="zh-CN" altLang="en-US" sz="1200">
                <a:latin typeface="Source Code Pro" panose="020B0309030403020204" charset="0"/>
                <a:cs typeface="Source Code Pro" panose="020B0309030403020204" charset="0"/>
              </a:rPr>
              <a:t>如：</a:t>
            </a:r>
            <a:r>
              <a:rPr lang="zh-CN" altLang="en-US" sz="1000">
                <a:solidFill>
                  <a:schemeClr val="accent6">
                    <a:lumMod val="50000"/>
                  </a:schemeClr>
                </a:solidFill>
                <a:latin typeface="Source Code Pro" panose="020B0309030403020204" charset="0"/>
                <a:cs typeface="Source Code Pro" panose="020B0309030403020204" charset="0"/>
              </a:rPr>
              <a:t>alter table score4 rename to score5;</a:t>
            </a:r>
            <a:endParaRPr lang="zh-CN" altLang="en-US" sz="1200">
              <a:latin typeface="Source Code Pro" panose="020B0309030403020204" charset="0"/>
              <a:cs typeface="Source Code Pro" panose="020B0309030403020204" charset="0"/>
            </a:endParaRPr>
          </a:p>
          <a:p>
            <a:pPr marL="285750" indent="-285750">
              <a:buFont typeface="Arial" panose="020B0604020202020204" pitchFamily="34" charset="0"/>
              <a:buChar char="•"/>
            </a:pPr>
            <a:r>
              <a:rPr lang="zh-CN" altLang="en-US"/>
              <a:t>修改表属性值</a:t>
            </a:r>
            <a:endParaRPr lang="zh-CN" altLang="en-US"/>
          </a:p>
          <a:p>
            <a:pPr algn="l">
              <a:buClrTx/>
              <a:buSzTx/>
              <a:buFont typeface="Arial" panose="020B0604020202020204" pitchFamily="34" charset="0"/>
            </a:pPr>
            <a:r>
              <a:rPr lang="zh-CN" altLang="en-US" sz="1000">
                <a:solidFill>
                  <a:schemeClr val="accent6">
                    <a:lumMod val="50000"/>
                  </a:schemeClr>
                </a:solidFill>
                <a:latin typeface="Source Code Pro" panose="020B0309030403020204" charset="0"/>
                <a:cs typeface="Source Code Pro" panose="020B0309030403020204" charset="0"/>
              </a:rPr>
              <a:t>ALTER TABLE table_name SET TBLPROPERTIES table_properties;</a:t>
            </a:r>
            <a:endParaRPr lang="zh-CN" altLang="en-US" sz="1000">
              <a:solidFill>
                <a:schemeClr val="accent6">
                  <a:lumMod val="50000"/>
                </a:schemeClr>
              </a:solidFill>
              <a:latin typeface="Source Code Pro" panose="020B0309030403020204" charset="0"/>
              <a:cs typeface="Source Code Pro" panose="020B0309030403020204" charset="0"/>
            </a:endParaRPr>
          </a:p>
          <a:p>
            <a:pPr algn="l">
              <a:buClrTx/>
              <a:buSzTx/>
              <a:buFont typeface="Arial" panose="020B0604020202020204" pitchFamily="34" charset="0"/>
            </a:pPr>
            <a:r>
              <a:rPr lang="zh-CN" altLang="en-US" sz="1000">
                <a:solidFill>
                  <a:schemeClr val="accent6">
                    <a:lumMod val="50000"/>
                  </a:schemeClr>
                </a:solidFill>
                <a:latin typeface="Source Code Pro" panose="020B0309030403020204" charset="0"/>
                <a:cs typeface="Source Code Pro" panose="020B0309030403020204" charset="0"/>
              </a:rPr>
              <a:t>table_properties:</a:t>
            </a:r>
            <a:endParaRPr lang="zh-CN" altLang="en-US" sz="1000">
              <a:solidFill>
                <a:schemeClr val="accent6">
                  <a:lumMod val="50000"/>
                </a:schemeClr>
              </a:solidFill>
              <a:latin typeface="Source Code Pro" panose="020B0309030403020204" charset="0"/>
              <a:cs typeface="Source Code Pro" panose="020B0309030403020204" charset="0"/>
            </a:endParaRPr>
          </a:p>
          <a:p>
            <a:pPr algn="l">
              <a:buClrTx/>
              <a:buSzTx/>
              <a:buFont typeface="Arial" panose="020B0604020202020204" pitchFamily="34" charset="0"/>
            </a:pPr>
            <a:r>
              <a:rPr lang="zh-CN" altLang="en-US" sz="1000">
                <a:solidFill>
                  <a:schemeClr val="accent6">
                    <a:lumMod val="50000"/>
                  </a:schemeClr>
                </a:solidFill>
                <a:latin typeface="Source Code Pro" panose="020B0309030403020204" charset="0"/>
                <a:cs typeface="Source Code Pro" panose="020B0309030403020204" charset="0"/>
              </a:rPr>
              <a:t>  : (property_name = property_value, property_name = property_value, ... )</a:t>
            </a:r>
            <a:br>
              <a:rPr lang="zh-CN" altLang="en-US" sz="1400">
                <a:solidFill>
                  <a:schemeClr val="accent6">
                    <a:lumMod val="50000"/>
                  </a:schemeClr>
                </a:solidFill>
                <a:latin typeface="Source Code Pro" panose="020B0309030403020204" charset="0"/>
                <a:cs typeface="Source Code Pro" panose="020B0309030403020204" charset="0"/>
              </a:rPr>
            </a:br>
            <a:r>
              <a:rPr lang="zh-CN" altLang="en-US" sz="1200">
                <a:latin typeface="Source Code Pro" panose="020B0309030403020204" charset="0"/>
                <a:cs typeface="Source Code Pro" panose="020B0309030403020204" charset="0"/>
              </a:rPr>
              <a:t>如：</a:t>
            </a:r>
            <a:r>
              <a:rPr lang="zh-CN" altLang="en-US" sz="1200">
                <a:solidFill>
                  <a:schemeClr val="bg2">
                    <a:lumMod val="50000"/>
                  </a:schemeClr>
                </a:solidFill>
                <a:latin typeface="Source Code Pro" panose="020B0309030403020204" charset="0"/>
                <a:cs typeface="Source Code Pro" panose="020B0309030403020204" charset="0"/>
                <a:sym typeface="+mn-ea"/>
              </a:rPr>
              <a:t>ALTER TABLE table_name SET TBLPROPERTIES("EXTERNAL"="TRUE")</a:t>
            </a:r>
            <a:r>
              <a:rPr lang="zh-CN" altLang="en-US" sz="1200">
                <a:solidFill>
                  <a:schemeClr val="bg2">
                    <a:lumMod val="50000"/>
                  </a:schemeClr>
                </a:solidFill>
                <a:latin typeface="Source Code Pro" panose="020B0309030403020204" charset="0"/>
                <a:cs typeface="Source Code Pro" panose="020B0309030403020204" charset="0"/>
                <a:sym typeface="+mn-ea"/>
              </a:rPr>
              <a:t>;</a:t>
            </a:r>
            <a:r>
              <a:rPr lang="zh-CN" altLang="en-US" sz="1200">
                <a:solidFill>
                  <a:schemeClr val="bg2">
                    <a:lumMod val="50000"/>
                  </a:schemeClr>
                </a:solidFill>
                <a:latin typeface="Source Code Pro" panose="020B0309030403020204" charset="0"/>
                <a:cs typeface="Source Code Pro" panose="020B0309030403020204" charset="0"/>
                <a:sym typeface="+mn-ea"/>
              </a:rPr>
              <a:t>  修改内外部表属性</a:t>
            </a:r>
            <a:endParaRPr lang="zh-CN" altLang="en-US" sz="1000">
              <a:solidFill>
                <a:schemeClr val="accent6">
                  <a:lumMod val="50000"/>
                </a:schemeClr>
              </a:solidFill>
              <a:latin typeface="Source Code Pro" panose="020B0309030403020204" charset="0"/>
              <a:cs typeface="Source Code Pro" panose="020B0309030403020204" charset="0"/>
              <a:sym typeface="+mn-ea"/>
            </a:endParaRPr>
          </a:p>
          <a:p>
            <a:pPr algn="l">
              <a:buClrTx/>
              <a:buSzTx/>
              <a:buFont typeface="Arial" panose="020B0604020202020204" pitchFamily="34" charset="0"/>
            </a:pPr>
            <a:r>
              <a:rPr lang="zh-CN" altLang="en-US" sz="1200">
                <a:latin typeface="Source Code Pro" panose="020B0309030403020204" charset="0"/>
                <a:cs typeface="Source Code Pro" panose="020B0309030403020204" charset="0"/>
                <a:sym typeface="+mn-ea"/>
              </a:rPr>
              <a:t>如：</a:t>
            </a:r>
            <a:r>
              <a:rPr lang="zh-CN" altLang="en-US" sz="1200">
                <a:solidFill>
                  <a:schemeClr val="bg2">
                    <a:lumMod val="50000"/>
                  </a:schemeClr>
                </a:solidFill>
                <a:latin typeface="Source Code Pro" panose="020B0309030403020204" charset="0"/>
                <a:cs typeface="Source Code Pro" panose="020B0309030403020204" charset="0"/>
                <a:sym typeface="+mn-ea"/>
              </a:rPr>
              <a:t>ALTER TABLE table_name SET TBLPROPERTIES ('comment' = new_comment);</a:t>
            </a:r>
            <a:r>
              <a:rPr lang="en-US" altLang="zh-CN" sz="1200">
                <a:solidFill>
                  <a:schemeClr val="bg2">
                    <a:lumMod val="50000"/>
                  </a:schemeClr>
                </a:solidFill>
                <a:latin typeface="Source Code Pro" panose="020B0309030403020204" charset="0"/>
                <a:cs typeface="Source Code Pro" panose="020B0309030403020204" charset="0"/>
                <a:sym typeface="+mn-ea"/>
              </a:rPr>
              <a:t> </a:t>
            </a:r>
            <a:r>
              <a:rPr lang="zh-CN" altLang="en-US" sz="1200">
                <a:solidFill>
                  <a:schemeClr val="bg2">
                    <a:lumMod val="50000"/>
                  </a:schemeClr>
                </a:solidFill>
                <a:latin typeface="Source Code Pro" panose="020B0309030403020204" charset="0"/>
                <a:cs typeface="Source Code Pro" panose="020B0309030403020204" charset="0"/>
                <a:sym typeface="+mn-ea"/>
              </a:rPr>
              <a:t>修改表注释</a:t>
            </a:r>
            <a:endParaRPr lang="zh-CN" altLang="en-US" sz="1000">
              <a:solidFill>
                <a:schemeClr val="accent6">
                  <a:lumMod val="50000"/>
                </a:schemeClr>
              </a:solidFill>
              <a:latin typeface="Source Code Pro" panose="020B0309030403020204" charset="0"/>
              <a:cs typeface="Source Code Pro" panose="020B0309030403020204" charset="0"/>
              <a:sym typeface="+mn-ea"/>
            </a:endParaRPr>
          </a:p>
          <a:p>
            <a:pPr algn="l">
              <a:buClrTx/>
              <a:buSzTx/>
              <a:buFont typeface="Arial" panose="020B0604020202020204" pitchFamily="34" charset="0"/>
            </a:pPr>
            <a:r>
              <a:rPr lang="zh-CN" altLang="en-US" sz="1200">
                <a:latin typeface="Source Code Pro" panose="020B0309030403020204" charset="0"/>
                <a:cs typeface="Source Code Pro" panose="020B0309030403020204" charset="0"/>
                <a:sym typeface="+mn-ea"/>
              </a:rPr>
              <a:t>其余属性可参见：</a:t>
            </a:r>
            <a:r>
              <a:rPr lang="zh-CN" altLang="en-US" sz="1000">
                <a:solidFill>
                  <a:schemeClr val="accent6">
                    <a:lumMod val="50000"/>
                  </a:schemeClr>
                </a:solidFill>
                <a:latin typeface="Source Code Pro" panose="020B0309030403020204" charset="0"/>
                <a:cs typeface="Source Code Pro" panose="020B0309030403020204" charset="0"/>
                <a:sym typeface="+mn-ea"/>
              </a:rPr>
              <a:t>https://cwiki.apache.org/confluence/display/Hive/LanguageManual+DDL#LanguageManualDDL-listTableProperties</a:t>
            </a:r>
            <a:endParaRPr lang="zh-CN" altLang="en-US" sz="1000">
              <a:solidFill>
                <a:schemeClr val="accent6">
                  <a:lumMod val="50000"/>
                </a:schemeClr>
              </a:solidFill>
              <a:latin typeface="Source Code Pro" panose="020B0309030403020204" charset="0"/>
              <a:cs typeface="Source Code Pro" panose="020B0309030403020204" charset="0"/>
              <a:sym typeface="+mn-ea"/>
            </a:endParaRPr>
          </a:p>
        </p:txBody>
      </p:sp>
      <p:pic>
        <p:nvPicPr>
          <p:cNvPr id="4" name="图片 3" descr="播仔素材库【1】0297"/>
          <p:cNvPicPr>
            <a:picLocks noChangeAspect="1"/>
          </p:cNvPicPr>
          <p:nvPr/>
        </p:nvPicPr>
        <p:blipFill>
          <a:blip r:embed="rId1"/>
          <a:stretch>
            <a:fillRect/>
          </a:stretch>
        </p:blipFill>
        <p:spPr>
          <a:xfrm>
            <a:off x="10488295" y="5013325"/>
            <a:ext cx="1624965" cy="162496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修改表操作</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zh-CN" altLang="en-US"/>
              <a:t>添加分区</a:t>
            </a:r>
            <a:endParaRPr lang="zh-CN" altLang="en-US"/>
          </a:p>
          <a:p>
            <a:pPr>
              <a:buFont typeface="Arial" panose="020B0604020202020204" pitchFamily="34" charset="0"/>
            </a:pPr>
            <a:r>
              <a:t>ALTER TABLE </a:t>
            </a:r>
            <a:r>
              <a:rPr lang="en-US" altLang="zh-CN">
                <a:sym typeface="+mn-ea"/>
              </a:rPr>
              <a:t>tablename</a:t>
            </a:r>
            <a:r>
              <a:rPr lang="zh-CN" altLang="en-US">
                <a:sym typeface="+mn-ea"/>
              </a:rPr>
              <a:t> </a:t>
            </a:r>
            <a:r>
              <a:t> ADD PARTITION (month='201101');</a:t>
            </a:r>
          </a:p>
          <a:p>
            <a:pPr>
              <a:buFont typeface="Arial" panose="020B0604020202020204" pitchFamily="34" charset="0"/>
            </a:pPr>
            <a:r>
              <a:rPr lang="zh-CN"/>
              <a:t>新分区是空的没数据，需要手动添加或上传数据文件</a:t>
            </a:r>
            <a:endParaRPr lang="zh-CN"/>
          </a:p>
          <a:p>
            <a:pPr marL="285750" indent="-285750">
              <a:buFont typeface="Arial" panose="020B0604020202020204" pitchFamily="34" charset="0"/>
              <a:buChar char="•"/>
            </a:pPr>
            <a:r>
              <a:rPr lang="zh-CN" altLang="en-US"/>
              <a:t>修改分区值</a:t>
            </a:r>
            <a:endParaRPr lang="zh-CN" altLang="en-US"/>
          </a:p>
          <a:p>
            <a:pPr>
              <a:buFont typeface="Arial" panose="020B0604020202020204" pitchFamily="34" charset="0"/>
            </a:pPr>
            <a:r>
              <a:rPr lang="zh-CN" altLang="en-US"/>
              <a:t>ALTER TABLE </a:t>
            </a:r>
            <a:r>
              <a:rPr lang="en-US" altLang="zh-CN"/>
              <a:t>tablename</a:t>
            </a:r>
            <a:r>
              <a:rPr lang="zh-CN" altLang="en-US"/>
              <a:t> PARTITION (month='202005') RENAME TO PARTITION (month='201105');</a:t>
            </a:r>
            <a:endParaRPr lang="zh-CN" altLang="en-US"/>
          </a:p>
          <a:p>
            <a:pPr marL="285750" indent="-285750">
              <a:buFont typeface="Arial" panose="020B0604020202020204" pitchFamily="34" charset="0"/>
              <a:buChar char="•"/>
            </a:pPr>
            <a:r>
              <a:rPr lang="zh-CN" altLang="en-US"/>
              <a:t>删除分区</a:t>
            </a:r>
            <a:endParaRPr lang="zh-CN" altLang="en-US"/>
          </a:p>
          <a:p>
            <a:pPr>
              <a:buFont typeface="Arial" panose="020B0604020202020204" pitchFamily="34" charset="0"/>
            </a:pPr>
            <a:r>
              <a:rPr lang="zh-CN" altLang="en-US"/>
              <a:t>ALTER TABLE </a:t>
            </a:r>
            <a:r>
              <a:rPr lang="en-US" altLang="zh-CN"/>
              <a:t>tablename</a:t>
            </a:r>
            <a:r>
              <a:rPr lang="zh-CN" altLang="en-US"/>
              <a:t> DROP PARTITION (month='201105');</a:t>
            </a:r>
            <a:endParaRPr lang="zh-CN" altLang="en-US"/>
          </a:p>
        </p:txBody>
      </p:sp>
      <p:pic>
        <p:nvPicPr>
          <p:cNvPr id="5" name="图片 4" descr="01 (91)"/>
          <p:cNvPicPr>
            <a:picLocks noChangeAspect="1"/>
          </p:cNvPicPr>
          <p:nvPr/>
        </p:nvPicPr>
        <p:blipFill>
          <a:blip r:embed="rId1"/>
          <a:stretch>
            <a:fillRect/>
          </a:stretch>
        </p:blipFill>
        <p:spPr>
          <a:xfrm>
            <a:off x="10626725" y="4988560"/>
            <a:ext cx="1844675" cy="18446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修改表操作</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zh-CN" altLang="en-US"/>
              <a:t>添加列</a:t>
            </a:r>
            <a:endParaRPr lang="zh-CN" altLang="en-US"/>
          </a:p>
          <a:p>
            <a:pPr algn="l">
              <a:buClrTx/>
              <a:buSzTx/>
              <a:buFont typeface="Arial" panose="020B0604020202020204" pitchFamily="34" charset="0"/>
            </a:pPr>
            <a:r>
              <a:rPr lang="en-US" altLang="zh-CN">
                <a:latin typeface="Source Code Pro" panose="020B0309030403020204" charset="0"/>
                <a:cs typeface="Source Code Pro" panose="020B0309030403020204" charset="0"/>
              </a:rPr>
              <a:t>ALTER TABLE table_name ADD COLUMNS (v1 int, v2 string);</a:t>
            </a:r>
            <a:endParaRPr lang="en-US" altLang="zh-CN">
              <a:latin typeface="Source Code Pro" panose="020B0309030403020204" charset="0"/>
              <a:cs typeface="Source Code Pro" panose="020B0309030403020204" charset="0"/>
            </a:endParaRPr>
          </a:p>
          <a:p>
            <a:pPr marL="285750" indent="-285750">
              <a:buFont typeface="Arial" panose="020B0604020202020204" pitchFamily="34" charset="0"/>
              <a:buChar char="•"/>
            </a:pPr>
            <a:r>
              <a:rPr lang="zh-CN" altLang="en-US"/>
              <a:t>修改列名</a:t>
            </a:r>
            <a:endParaRPr lang="zh-CN" altLang="en-US"/>
          </a:p>
          <a:p>
            <a:pPr algn="l">
              <a:buClrTx/>
              <a:buSzTx/>
              <a:buFont typeface="Arial" panose="020B0604020202020204" pitchFamily="34" charset="0"/>
            </a:pPr>
            <a:r>
              <a:rPr lang="en-US" altLang="zh-CN">
                <a:latin typeface="Source Code Pro" panose="020B0309030403020204" charset="0"/>
                <a:cs typeface="Source Code Pro" panose="020B0309030403020204" charset="0"/>
              </a:rPr>
              <a:t>ALTER TABLE test_change CHANGE v1 v1new INT;</a:t>
            </a:r>
            <a:endParaRPr lang="en-US" altLang="zh-CN">
              <a:latin typeface="Source Code Pro" panose="020B0309030403020204" charset="0"/>
              <a:cs typeface="Source Code Pro" panose="020B0309030403020204" charset="0"/>
            </a:endParaRPr>
          </a:p>
          <a:p>
            <a:pPr marL="285750" indent="-285750">
              <a:buFont typeface="Arial" panose="020B0604020202020204" pitchFamily="34" charset="0"/>
              <a:buChar char="•"/>
            </a:pPr>
            <a:r>
              <a:rPr lang="zh-CN" altLang="en-US">
                <a:sym typeface="+mn-ea"/>
              </a:rPr>
              <a:t>删除表</a:t>
            </a:r>
            <a:endParaRPr lang="zh-CN" altLang="en-US">
              <a:sym typeface="+mn-ea"/>
            </a:endParaRPr>
          </a:p>
          <a:p>
            <a:pPr>
              <a:buFont typeface="Arial" panose="020B0604020202020204" pitchFamily="34" charset="0"/>
            </a:pPr>
            <a:r>
              <a:rPr lang="en-US" altLang="zh-CN">
                <a:latin typeface="Source Code Pro" panose="020B0309030403020204" charset="0"/>
                <a:cs typeface="Source Code Pro" panose="020B0309030403020204" charset="0"/>
                <a:sym typeface="+mn-ea"/>
              </a:rPr>
              <a:t>DROP TABLE tablename;</a:t>
            </a:r>
            <a:endParaRPr lang="en-US" altLang="zh-CN">
              <a:latin typeface="Source Code Pro" panose="020B0309030403020204" charset="0"/>
              <a:cs typeface="Source Code Pro" panose="020B0309030403020204" charset="0"/>
              <a:sym typeface="+mn-ea"/>
            </a:endParaRPr>
          </a:p>
          <a:p>
            <a:pPr marL="285750" indent="-285750">
              <a:buFont typeface="Arial" panose="020B0604020202020204" pitchFamily="34" charset="0"/>
              <a:buChar char="•"/>
            </a:pPr>
            <a:r>
              <a:rPr lang="zh-CN" altLang="en-US">
                <a:sym typeface="+mn-ea"/>
              </a:rPr>
              <a:t>清空表</a:t>
            </a:r>
            <a:endParaRPr lang="zh-CN" altLang="en-US">
              <a:sym typeface="+mn-ea"/>
            </a:endParaRPr>
          </a:p>
          <a:p>
            <a:pPr>
              <a:buFont typeface="Arial" panose="020B0604020202020204" pitchFamily="34" charset="0"/>
            </a:pPr>
            <a:r>
              <a:rPr lang="en-US" altLang="zh-CN">
                <a:latin typeface="Source Code Pro" panose="020B0309030403020204" charset="0"/>
                <a:cs typeface="Source Code Pro" panose="020B0309030403020204" charset="0"/>
                <a:sym typeface="+mn-ea"/>
              </a:rPr>
              <a:t>TRUNCATE TABLE tablename;</a:t>
            </a:r>
            <a:endParaRPr lang="en-US" altLang="zh-CN">
              <a:latin typeface="Source Code Pro" panose="020B0309030403020204" charset="0"/>
              <a:cs typeface="Source Code Pro" panose="020B0309030403020204" charset="0"/>
              <a:sym typeface="+mn-ea"/>
            </a:endParaRPr>
          </a:p>
          <a:p>
            <a:pPr>
              <a:buFont typeface="Arial" panose="020B0604020202020204" pitchFamily="34" charset="0"/>
            </a:pPr>
            <a:r>
              <a:rPr lang="en-US" altLang="zh-CN">
                <a:latin typeface="Source Code Pro" panose="020B0309030403020204" charset="0"/>
                <a:cs typeface="Source Code Pro" panose="020B0309030403020204" charset="0"/>
                <a:sym typeface="+mn-ea"/>
              </a:rPr>
              <a:t>ps:</a:t>
            </a:r>
            <a:r>
              <a:rPr lang="zh-CN" altLang="en-US">
                <a:latin typeface="Source Code Pro" panose="020B0309030403020204" charset="0"/>
                <a:cs typeface="Source Code Pro" panose="020B0309030403020204" charset="0"/>
                <a:sym typeface="+mn-ea"/>
              </a:rPr>
              <a:t>只可以清空内部表</a:t>
            </a:r>
            <a:endParaRPr lang="zh-CN" altLang="en-US">
              <a:latin typeface="Source Code Pro" panose="020B0309030403020204" charset="0"/>
              <a:cs typeface="Source Code Pro" panose="020B0309030403020204" charset="0"/>
              <a:sym typeface="+mn-ea"/>
            </a:endParaRPr>
          </a:p>
        </p:txBody>
      </p:sp>
      <p:pic>
        <p:nvPicPr>
          <p:cNvPr id="4" name="图片 3" descr="播仔素材库【1】0175"/>
          <p:cNvPicPr>
            <a:picLocks noChangeAspect="1"/>
          </p:cNvPicPr>
          <p:nvPr>
            <p:custDataLst>
              <p:tags r:id="rId1"/>
            </p:custDataLst>
          </p:nvPr>
        </p:nvPicPr>
        <p:blipFill>
          <a:blip r:embed="rId2"/>
          <a:stretch>
            <a:fillRect/>
          </a:stretch>
        </p:blipFill>
        <p:spPr>
          <a:xfrm>
            <a:off x="10200005" y="4437380"/>
            <a:ext cx="2286000" cy="22860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2"/>
          <a:stretch>
            <a:fillRect/>
          </a:stretch>
        </p:blipFill>
        <p:spPr>
          <a:xfrm>
            <a:off x="4655776" y="2312951"/>
            <a:ext cx="410210" cy="410210"/>
          </a:xfrm>
          <a:prstGeom prst="rect">
            <a:avLst/>
          </a:prstGeom>
        </p:spPr>
      </p:pic>
      <p:grpSp>
        <p:nvGrpSpPr>
          <p:cNvPr id="3" name="组合 2"/>
          <p:cNvGrpSpPr/>
          <p:nvPr/>
        </p:nvGrpSpPr>
        <p:grpSpPr>
          <a:xfrm>
            <a:off x="7319645" y="805180"/>
            <a:ext cx="2915920" cy="3836035"/>
            <a:chOff x="11527" y="1204"/>
            <a:chExt cx="4592" cy="6041"/>
          </a:xfrm>
        </p:grpSpPr>
        <p:sp>
          <p:nvSpPr>
            <p:cNvPr id="14" name="左大括号 13"/>
            <p:cNvSpPr/>
            <p:nvPr>
              <p:custDataLst>
                <p:tags r:id="rId3"/>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custDataLst>
                <p:tags r:id="rId4"/>
              </p:custDataLst>
            </p:nvPr>
          </p:nvSpPr>
          <p:spPr>
            <a:xfrm>
              <a:off x="12661" y="1204"/>
              <a:ext cx="3253"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7" name="文本框 16"/>
            <p:cNvSpPr txBox="1"/>
            <p:nvPr>
              <p:custDataLst>
                <p:tags r:id="rId5"/>
              </p:custDataLst>
            </p:nvPr>
          </p:nvSpPr>
          <p:spPr>
            <a:xfrm>
              <a:off x="12661" y="1998"/>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8" name="文本框 17"/>
            <p:cNvSpPr txBox="1"/>
            <p:nvPr>
              <p:custDataLst>
                <p:tags r:id="rId6"/>
              </p:custDataLst>
            </p:nvPr>
          </p:nvSpPr>
          <p:spPr>
            <a:xfrm>
              <a:off x="12661" y="2792"/>
              <a:ext cx="3253" cy="483"/>
            </a:xfrm>
            <a:prstGeom prst="rect">
              <a:avLst/>
            </a:prstGeom>
            <a:noFill/>
          </p:spPr>
          <p:txBody>
            <a:bodyPr wrap="square" rtlCol="0">
              <a:spAutoFit/>
            </a:bodyPr>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9" name="文本框 18"/>
            <p:cNvSpPr txBox="1"/>
            <p:nvPr>
              <p:custDataLst>
                <p:tags r:id="rId7"/>
              </p:custDataLst>
            </p:nvPr>
          </p:nvSpPr>
          <p:spPr>
            <a:xfrm>
              <a:off x="12661" y="3586"/>
              <a:ext cx="3458" cy="483"/>
            </a:xfrm>
            <a:prstGeom prst="rect">
              <a:avLst/>
            </a:prstGeom>
            <a:noFill/>
          </p:spPr>
          <p:txBody>
            <a:bodyPr wrap="square" rtlCol="0">
              <a:spAutoFit/>
            </a:bodyPr>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20" name="文本框 19"/>
            <p:cNvSpPr txBox="1"/>
            <p:nvPr>
              <p:custDataLst>
                <p:tags r:id="rId8"/>
              </p:custDataLst>
            </p:nvPr>
          </p:nvSpPr>
          <p:spPr>
            <a:xfrm>
              <a:off x="12661" y="4380"/>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21" name="文本框 20"/>
            <p:cNvSpPr txBox="1"/>
            <p:nvPr>
              <p:custDataLst>
                <p:tags r:id="rId9"/>
              </p:custDataLst>
            </p:nvPr>
          </p:nvSpPr>
          <p:spPr>
            <a:xfrm>
              <a:off x="12661" y="5174"/>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22" name="文本框 21"/>
            <p:cNvSpPr txBox="1"/>
            <p:nvPr>
              <p:custDataLst>
                <p:tags r:id="rId10"/>
              </p:custDataLst>
            </p:nvPr>
          </p:nvSpPr>
          <p:spPr>
            <a:xfrm>
              <a:off x="12661" y="5968"/>
              <a:ext cx="3253" cy="483"/>
            </a:xfrm>
            <a:prstGeom prst="rect">
              <a:avLst/>
            </a:prstGeom>
            <a:noFill/>
          </p:spPr>
          <p:txBody>
            <a:bodyPr wrap="square" rtlCol="0">
              <a:spAutoFit/>
            </a:bodyPr>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23" name="文本框 22"/>
            <p:cNvSpPr txBox="1"/>
            <p:nvPr>
              <p:custDataLst>
                <p:tags r:id="rId11"/>
              </p:custDataLst>
            </p:nvPr>
          </p:nvSpPr>
          <p:spPr>
            <a:xfrm>
              <a:off x="12661" y="6762"/>
              <a:ext cx="3253" cy="483"/>
            </a:xfrm>
            <a:prstGeom prst="rect">
              <a:avLst/>
            </a:prstGeom>
            <a:noFill/>
          </p:spPr>
          <p:txBody>
            <a:bodyPr wrap="square" rtlCol="0">
              <a:spAutoFit/>
            </a:bodyPr>
            <a:p>
              <a:r>
                <a:rPr lang="zh-CN" altLang="en-US" sz="1400">
                  <a:solidFill>
                    <a:srgbClr val="FF0000"/>
                  </a:solidFill>
                  <a:latin typeface="阿里巴巴普惠体" panose="00020600040101010101" pitchFamily="18" charset="-122"/>
                  <a:ea typeface="阿里巴巴普惠体" panose="00020600040101010101" pitchFamily="18" charset="-122"/>
                </a:rPr>
                <a:t>复杂类型操作（</a:t>
              </a:r>
              <a:r>
                <a:rPr lang="en-US" altLang="zh-CN" sz="1400">
                  <a:solidFill>
                    <a:srgbClr val="FF0000"/>
                  </a:solidFill>
                  <a:latin typeface="阿里巴巴普惠体" panose="00020600040101010101" pitchFamily="18" charset="-122"/>
                  <a:ea typeface="阿里巴巴普惠体" panose="00020600040101010101" pitchFamily="18" charset="-122"/>
                </a:rPr>
                <a:t>Array</a:t>
              </a:r>
              <a:r>
                <a:rPr lang="zh-CN" altLang="en-US" sz="1400">
                  <a:solidFill>
                    <a:srgbClr val="FF0000"/>
                  </a:solidFill>
                  <a:latin typeface="阿里巴巴普惠体" panose="00020600040101010101" pitchFamily="18" charset="-122"/>
                  <a:ea typeface="阿里巴巴普惠体" panose="00020600040101010101" pitchFamily="18" charset="-122"/>
                </a:rPr>
                <a:t>）</a:t>
              </a:r>
              <a:endParaRPr lang="zh-CN" altLang="en-US" sz="1400">
                <a:solidFill>
                  <a:srgbClr val="FF0000"/>
                </a:solidFill>
                <a:latin typeface="阿里巴巴普惠体" panose="00020600040101010101" pitchFamily="18" charset="-122"/>
                <a:ea typeface="阿里巴巴普惠体" panose="00020600040101010101" pitchFamily="18" charset="-122"/>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a:t>
            </a:r>
            <a:r>
              <a:rPr lang="en-US" altLang="zh-CN" sz="1600" dirty="0">
                <a:solidFill>
                  <a:srgbClr val="FF0000"/>
                </a:solidFill>
              </a:rPr>
              <a:t>array</a:t>
            </a:r>
            <a:r>
              <a:rPr lang="zh-CN" altLang="en-US" sz="1600" dirty="0">
                <a:solidFill>
                  <a:srgbClr val="FF0000"/>
                </a:solidFill>
              </a:rPr>
              <a:t>复杂类型的基本使用</a:t>
            </a:r>
            <a:endParaRPr lang="zh-CN" altLang="en-US" sz="1600" dirty="0">
              <a:solidFill>
                <a:srgbClr val="FF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复杂类型</a:t>
            </a:r>
            <a:endParaRPr lang="zh-CN" altLang="en-US"/>
          </a:p>
        </p:txBody>
      </p:sp>
      <p:sp>
        <p:nvSpPr>
          <p:cNvPr id="3" name="文本占位符 2"/>
          <p:cNvSpPr>
            <a:spLocks noGrp="1"/>
          </p:cNvSpPr>
          <p:nvPr>
            <p:ph type="body" sz="quarter" idx="11"/>
          </p:nvPr>
        </p:nvSpPr>
        <p:spPr/>
        <p:txBody>
          <a:bodyPr/>
          <a:p>
            <a:r>
              <a:rPr lang="en-US" altLang="zh-CN"/>
              <a:t>Hive</a:t>
            </a:r>
            <a:r>
              <a:rPr lang="zh-CN" altLang="en-US"/>
              <a:t>支持的数据类型很多，除了基本的：</a:t>
            </a:r>
            <a:r>
              <a:rPr lang="en-US" altLang="zh-CN"/>
              <a:t>int</a:t>
            </a:r>
            <a:r>
              <a:rPr lang="zh-CN" altLang="en-US"/>
              <a:t>、</a:t>
            </a:r>
            <a:r>
              <a:rPr lang="en-US" altLang="zh-CN"/>
              <a:t>string</a:t>
            </a:r>
            <a:r>
              <a:rPr lang="zh-CN" altLang="en-US"/>
              <a:t>、</a:t>
            </a:r>
            <a:r>
              <a:rPr lang="en-US" altLang="zh-CN"/>
              <a:t>varchar</a:t>
            </a:r>
            <a:r>
              <a:rPr lang="zh-CN" altLang="en-US"/>
              <a:t>、</a:t>
            </a:r>
            <a:r>
              <a:rPr lang="en-US" altLang="zh-CN"/>
              <a:t>timestamp</a:t>
            </a:r>
            <a:r>
              <a:rPr lang="zh-CN" altLang="en-US"/>
              <a:t>等</a:t>
            </a:r>
            <a:endParaRPr lang="zh-CN" altLang="en-US"/>
          </a:p>
          <a:p>
            <a:r>
              <a:rPr lang="zh-CN" altLang="en-US"/>
              <a:t>还有一些复杂的数据类型：</a:t>
            </a:r>
            <a:endParaRPr lang="zh-CN" altLang="en-US"/>
          </a:p>
          <a:p>
            <a:pPr marL="285750" indent="-285750">
              <a:buFont typeface="Arial" panose="020B0604020202020204" pitchFamily="34" charset="0"/>
              <a:buChar char="•"/>
            </a:pPr>
            <a:r>
              <a:rPr lang="en-US" altLang="zh-CN"/>
              <a:t>array</a:t>
            </a:r>
            <a:endParaRPr lang="en-US" altLang="zh-CN"/>
          </a:p>
          <a:p>
            <a:pPr>
              <a:buFont typeface="Arial" panose="020B0604020202020204" pitchFamily="34" charset="0"/>
            </a:pPr>
            <a:r>
              <a:rPr lang="zh-CN" altLang="en-US"/>
              <a:t>数组类型</a:t>
            </a:r>
            <a:endParaRPr lang="zh-CN" altLang="en-US"/>
          </a:p>
          <a:p>
            <a:pPr marL="285750" indent="-285750">
              <a:buFont typeface="Arial" panose="020B0604020202020204" pitchFamily="34" charset="0"/>
              <a:buChar char="•"/>
            </a:pPr>
            <a:r>
              <a:rPr lang="en-US" altLang="zh-CN"/>
              <a:t>map</a:t>
            </a:r>
            <a:endParaRPr lang="en-US" altLang="zh-CN"/>
          </a:p>
          <a:p>
            <a:pPr>
              <a:buFont typeface="Arial" panose="020B0604020202020204" pitchFamily="34" charset="0"/>
            </a:pPr>
            <a:r>
              <a:rPr lang="zh-CN" altLang="en-US"/>
              <a:t>映射类型</a:t>
            </a:r>
            <a:endParaRPr lang="zh-CN" altLang="en-US"/>
          </a:p>
          <a:p>
            <a:pPr marL="285750" indent="-285750">
              <a:buFont typeface="Arial" panose="020B0604020202020204" pitchFamily="34" charset="0"/>
              <a:buChar char="•"/>
            </a:pPr>
            <a:r>
              <a:rPr lang="en-US" altLang="zh-CN"/>
              <a:t>struct</a:t>
            </a:r>
            <a:endParaRPr lang="en-US" altLang="zh-CN"/>
          </a:p>
          <a:p>
            <a:pPr>
              <a:buFont typeface="Arial" panose="020B0604020202020204" pitchFamily="34" charset="0"/>
            </a:pPr>
            <a:r>
              <a:rPr lang="zh-CN" altLang="en-US"/>
              <a:t>结构类型</a:t>
            </a:r>
            <a:endParaRPr lang="zh-CN" altLang="en-US"/>
          </a:p>
        </p:txBody>
      </p:sp>
      <p:pic>
        <p:nvPicPr>
          <p:cNvPr id="8" name="图片 7" descr="播仔素材库【1】0153"/>
          <p:cNvPicPr>
            <a:picLocks noChangeAspect="1"/>
          </p:cNvPicPr>
          <p:nvPr>
            <p:custDataLst>
              <p:tags r:id="rId1"/>
            </p:custDataLst>
          </p:nvPr>
        </p:nvPicPr>
        <p:blipFill>
          <a:blip r:embed="rId2"/>
          <a:stretch>
            <a:fillRect/>
          </a:stretch>
        </p:blipFill>
        <p:spPr>
          <a:xfrm>
            <a:off x="10621010" y="4903470"/>
            <a:ext cx="1777365" cy="177736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a</a:t>
            </a:r>
            <a:r>
              <a:rPr lang="zh-CN" altLang="en-US"/>
              <a:t>rray类型</a:t>
            </a:r>
            <a:endParaRPr lang="zh-CN" altLang="en-US"/>
          </a:p>
        </p:txBody>
      </p:sp>
      <p:sp>
        <p:nvSpPr>
          <p:cNvPr id="3" name="文本占位符 2"/>
          <p:cNvSpPr>
            <a:spLocks noGrp="1"/>
          </p:cNvSpPr>
          <p:nvPr>
            <p:ph type="body" sz="quarter" idx="11"/>
          </p:nvPr>
        </p:nvSpPr>
        <p:spPr/>
        <p:txBody>
          <a:bodyPr/>
          <a:p>
            <a:pPr>
              <a:lnSpc>
                <a:spcPct val="120000"/>
              </a:lnSpc>
            </a:pPr>
            <a:r>
              <a:rPr lang="zh-CN" altLang="en-US"/>
              <a:t>如下数据文件，有</a:t>
            </a:r>
            <a:r>
              <a:rPr lang="en-US" altLang="zh-CN"/>
              <a:t>2</a:t>
            </a:r>
            <a:r>
              <a:rPr lang="zh-CN" altLang="en-US"/>
              <a:t>个列，</a:t>
            </a:r>
            <a:r>
              <a:rPr lang="en-US" altLang="zh-CN"/>
              <a:t>locations</a:t>
            </a:r>
            <a:r>
              <a:rPr lang="zh-CN" altLang="en-US"/>
              <a:t>列包含多个城市:  </a:t>
            </a:r>
            <a:endParaRPr lang="zh-CN" altLang="en-US"/>
          </a:p>
          <a:p>
            <a:pPr>
              <a:lnSpc>
                <a:spcPct val="120000"/>
              </a:lnSpc>
            </a:pPr>
            <a:r>
              <a:rPr lang="zh-CN" altLang="en-US" sz="1400"/>
              <a:t>说明:name与locations之间制表符分隔，locations中元素之间逗号分隔</a:t>
            </a:r>
            <a:endParaRPr lang="zh-CN" altLang="en-US" sz="1400"/>
          </a:p>
          <a:p>
            <a:endParaRPr lang="zh-CN" altLang="en-US"/>
          </a:p>
          <a:p>
            <a:endParaRPr lang="zh-CN" altLang="en-US"/>
          </a:p>
          <a:p>
            <a:pPr>
              <a:lnSpc>
                <a:spcPct val="110000"/>
              </a:lnSpc>
            </a:pPr>
            <a:endParaRPr lang="zh-CN" altLang="en-US"/>
          </a:p>
          <a:p>
            <a:pPr>
              <a:lnSpc>
                <a:spcPct val="110000"/>
              </a:lnSpc>
            </a:pPr>
            <a:r>
              <a:rPr lang="zh-CN" altLang="en-US"/>
              <a:t>可以使用</a:t>
            </a:r>
            <a:r>
              <a:rPr lang="en-US" altLang="zh-CN"/>
              <a:t>array</a:t>
            </a:r>
            <a:r>
              <a:rPr lang="zh-CN" altLang="en-US"/>
              <a:t>数组类型，存储</a:t>
            </a:r>
            <a:r>
              <a:rPr lang="en-US" altLang="zh-CN"/>
              <a:t>locations</a:t>
            </a:r>
            <a:r>
              <a:rPr lang="zh-CN" altLang="en-US"/>
              <a:t>的数据</a:t>
            </a:r>
            <a:endParaRPr lang="zh-CN" altLang="en-US"/>
          </a:p>
          <a:p>
            <a:pPr>
              <a:lnSpc>
                <a:spcPct val="110000"/>
              </a:lnSpc>
            </a:pPr>
            <a:r>
              <a:rPr lang="zh-CN" altLang="en-US"/>
              <a:t>建表语句：</a:t>
            </a:r>
            <a:endParaRPr lang="zh-CN" altLang="en-US"/>
          </a:p>
          <a:p>
            <a:endParaRPr lang="zh-CN" altLang="en-US"/>
          </a:p>
          <a:p>
            <a:endParaRPr lang="zh-CN" altLang="en-US"/>
          </a:p>
          <a:p>
            <a:pPr marL="285750" indent="-285750">
              <a:lnSpc>
                <a:spcPct val="110000"/>
              </a:lnSpc>
              <a:buFont typeface="Arial" panose="020B0604020202020204" pitchFamily="34" charset="0"/>
              <a:buChar char="•"/>
            </a:pPr>
            <a:r>
              <a:rPr lang="en-US" sz="1200" b="1">
                <a:solidFill>
                  <a:srgbClr val="0000FF"/>
                </a:solidFill>
                <a:highlight>
                  <a:srgbClr val="FFFFFF"/>
                </a:highlight>
                <a:latin typeface="Source Code Pro" panose="020B0309030403020204" charset="0"/>
                <a:cs typeface="Source Code Pro" panose="020B0309030403020204" charset="0"/>
                <a:sym typeface="+mn-ea"/>
              </a:rPr>
              <a:t>row</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b="1">
                <a:solidFill>
                  <a:srgbClr val="0000FF"/>
                </a:solidFill>
                <a:highlight>
                  <a:srgbClr val="FFFFFF"/>
                </a:highlight>
                <a:latin typeface="Source Code Pro" panose="020B0309030403020204" charset="0"/>
                <a:cs typeface="Source Code Pro" panose="020B0309030403020204" charset="0"/>
                <a:sym typeface="+mn-ea"/>
              </a:rPr>
              <a:t>format</a:t>
            </a:r>
            <a:r>
              <a:rPr lang="en-US" sz="1200">
                <a:solidFill>
                  <a:srgbClr val="000000"/>
                </a:solidFill>
                <a:highlight>
                  <a:srgbClr val="FFFFFF"/>
                </a:highlight>
                <a:latin typeface="Source Code Pro" panose="020B0309030403020204" charset="0"/>
                <a:cs typeface="Source Code Pro" panose="020B0309030403020204" charset="0"/>
                <a:sym typeface="+mn-ea"/>
              </a:rPr>
              <a:t> delimited fields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'\t' </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表示列分隔符是</a:t>
            </a:r>
            <a:r>
              <a:rPr lang="en-US" altLang="zh-CN" sz="1200">
                <a:solidFill>
                  <a:srgbClr val="FF0000"/>
                </a:solidFill>
                <a:highlight>
                  <a:srgbClr val="FFFFFF"/>
                </a:highlight>
                <a:latin typeface="Source Code Pro" panose="020B0309030403020204" charset="0"/>
                <a:cs typeface="Source Code Pro" panose="020B0309030403020204" charset="0"/>
                <a:sym typeface="+mn-ea"/>
              </a:rPr>
              <a:t>\t</a:t>
            </a:r>
            <a:endParaRPr lang="zh-CN" altLang="en-US" sz="1200">
              <a:solidFill>
                <a:srgbClr val="FF0000"/>
              </a:solidFill>
              <a:highlight>
                <a:srgbClr val="FFFFFF"/>
              </a:highlight>
              <a:latin typeface="Source Code Pro" panose="020B0309030403020204" charset="0"/>
              <a:cs typeface="Source Code Pro" panose="020B0309030403020204" charset="0"/>
              <a:sym typeface="+mn-ea"/>
            </a:endParaRPr>
          </a:p>
          <a:p>
            <a:pPr marL="285750" indent="-285750">
              <a:lnSpc>
                <a:spcPct val="110000"/>
              </a:lnSpc>
              <a:buFont typeface="Arial" panose="020B0604020202020204" pitchFamily="34" charset="0"/>
              <a:buChar char="•"/>
            </a:pPr>
            <a:r>
              <a:rPr lang="en-US" sz="1200">
                <a:solidFill>
                  <a:srgbClr val="000000"/>
                </a:solidFill>
                <a:highlight>
                  <a:srgbClr val="FFFFFF"/>
                </a:highlight>
                <a:latin typeface="Source Code Pro" panose="020B0309030403020204" charset="0"/>
                <a:cs typeface="Source Code Pro" panose="020B0309030403020204" charset="0"/>
                <a:sym typeface="+mn-ea"/>
              </a:rPr>
              <a:t>COLLECTION ITEMS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 </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表示集合（</a:t>
            </a:r>
            <a:r>
              <a:rPr lang="en-US" altLang="zh-CN" sz="1200">
                <a:solidFill>
                  <a:srgbClr val="FF0000"/>
                </a:solidFill>
                <a:highlight>
                  <a:srgbClr val="FFFFFF"/>
                </a:highlight>
                <a:latin typeface="Source Code Pro" panose="020B0309030403020204" charset="0"/>
                <a:cs typeface="Source Code Pro" panose="020B0309030403020204" charset="0"/>
                <a:sym typeface="+mn-ea"/>
              </a:rPr>
              <a:t>array</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）元素的分隔符是逗号</a:t>
            </a:r>
            <a:endParaRPr lang="zh-CN" altLang="en-US" sz="1200">
              <a:solidFill>
                <a:srgbClr val="FF0000"/>
              </a:solidFill>
              <a:highlight>
                <a:srgbClr val="FFFFFF"/>
              </a:highlight>
              <a:latin typeface="Source Code Pro" panose="020B0309030403020204" charset="0"/>
              <a:cs typeface="Source Code Pro" panose="020B0309030403020204" charset="0"/>
              <a:sym typeface="+mn-ea"/>
            </a:endParaRPr>
          </a:p>
        </p:txBody>
      </p:sp>
      <p:sp>
        <p:nvSpPr>
          <p:cNvPr id="5" name="文本框 4"/>
          <p:cNvSpPr txBox="1"/>
          <p:nvPr/>
        </p:nvSpPr>
        <p:spPr>
          <a:xfrm>
            <a:off x="767715" y="2493010"/>
            <a:ext cx="6806565" cy="1174115"/>
          </a:xfrm>
          <a:prstGeom prst="rect">
            <a:avLst/>
          </a:prstGeom>
          <a:noFill/>
          <a:ln>
            <a:solidFill>
              <a:schemeClr val="accent1"/>
            </a:solidFill>
          </a:ln>
        </p:spPr>
        <p:txBody>
          <a:bodyPr wrap="square" rtlCol="0">
            <a:noAutofit/>
          </a:bodyPr>
          <a:p>
            <a:r>
              <a:rPr lang="en-US" altLang="zh-CN">
                <a:latin typeface="Cascadia Code Light" panose="020B0609020000020004" charset="0"/>
                <a:cs typeface="Cascadia Code Light" panose="020B0609020000020004" charset="0"/>
              </a:rPr>
              <a:t>name		| locations</a:t>
            </a:r>
            <a:endParaRPr lang="en-US" altLang="zh-CN">
              <a:latin typeface="Cascadia Code Light" panose="020B0609020000020004" charset="0"/>
              <a:cs typeface="Cascadia Code Light" panose="020B0609020000020004" charset="0"/>
            </a:endParaRPr>
          </a:p>
          <a:p>
            <a:r>
              <a:rPr lang="en-US" altLang="zh-CN">
                <a:latin typeface="Cascadia Code Light" panose="020B0609020000020004" charset="0"/>
                <a:cs typeface="Cascadia Code Light" panose="020B0609020000020004" charset="0"/>
              </a:rPr>
              <a:t>-------------------------------------------------</a:t>
            </a:r>
            <a:endParaRPr lang="zh-CN" altLang="en-US">
              <a:latin typeface="Cascadia Code Light" panose="020B0609020000020004" charset="0"/>
              <a:cs typeface="Cascadia Code Light" panose="020B0609020000020004" charset="0"/>
            </a:endParaRPr>
          </a:p>
          <a:p>
            <a:r>
              <a:rPr lang="zh-CN" altLang="en-US">
                <a:latin typeface="Cascadia Code Light" panose="020B0609020000020004" charset="0"/>
                <a:cs typeface="Cascadia Code Light" panose="020B0609020000020004" charset="0"/>
              </a:rPr>
              <a:t>zhangsan</a:t>
            </a:r>
            <a:r>
              <a:rPr lang="en-US" altLang="zh-CN">
                <a:latin typeface="Cascadia Code Light" panose="020B0609020000020004" charset="0"/>
                <a:cs typeface="Cascadia Code Light" panose="020B0609020000020004" charset="0"/>
              </a:rPr>
              <a:t>	| </a:t>
            </a:r>
            <a:r>
              <a:rPr lang="zh-CN" altLang="en-US">
                <a:latin typeface="Cascadia Code Light" panose="020B0609020000020004" charset="0"/>
                <a:cs typeface="Cascadia Code Light" panose="020B0609020000020004" charset="0"/>
              </a:rPr>
              <a:t>beijing,shanghai,tianjin,hangzhou</a:t>
            </a:r>
            <a:endParaRPr lang="zh-CN" altLang="en-US">
              <a:latin typeface="Cascadia Code Light" panose="020B0609020000020004" charset="0"/>
              <a:cs typeface="Cascadia Code Light" panose="020B0609020000020004" charset="0"/>
            </a:endParaRPr>
          </a:p>
          <a:p>
            <a:r>
              <a:rPr lang="zh-CN" altLang="en-US">
                <a:latin typeface="Cascadia Code Light" panose="020B0609020000020004" charset="0"/>
                <a:cs typeface="Cascadia Code Light" panose="020B0609020000020004" charset="0"/>
              </a:rPr>
              <a:t>wangwu</a:t>
            </a:r>
            <a:r>
              <a:rPr lang="en-US" altLang="zh-CN">
                <a:latin typeface="Cascadia Code Light" panose="020B0609020000020004" charset="0"/>
                <a:cs typeface="Cascadia Code Light" panose="020B0609020000020004" charset="0"/>
              </a:rPr>
              <a:t>		| </a:t>
            </a:r>
            <a:r>
              <a:rPr lang="zh-CN" altLang="en-US">
                <a:latin typeface="Cascadia Code Light" panose="020B0609020000020004" charset="0"/>
                <a:cs typeface="Cascadia Code Light" panose="020B0609020000020004" charset="0"/>
              </a:rPr>
              <a:t>changchun,chengdu,wuhan,beijin</a:t>
            </a:r>
            <a:endParaRPr lang="zh-CN" altLang="en-US">
              <a:latin typeface="Cascadia Code Light" panose="020B0609020000020004" charset="0"/>
              <a:cs typeface="Cascadia Code Light" panose="020B0609020000020004" charset="0"/>
            </a:endParaRPr>
          </a:p>
        </p:txBody>
      </p:sp>
      <p:sp>
        <p:nvSpPr>
          <p:cNvPr id="100" name="文本框 99"/>
          <p:cNvSpPr txBox="1"/>
          <p:nvPr/>
        </p:nvSpPr>
        <p:spPr>
          <a:xfrm>
            <a:off x="767715" y="4653280"/>
            <a:ext cx="8350885" cy="758825"/>
          </a:xfrm>
          <a:prstGeom prst="rect">
            <a:avLst/>
          </a:prstGeom>
          <a:noFill/>
          <a:ln w="9525">
            <a:solidFill>
              <a:schemeClr val="accent1"/>
            </a:solidFill>
          </a:ln>
        </p:spPr>
        <p:txBody>
          <a:bodyPr>
            <a:noAutofit/>
          </a:bodyPr>
          <a:p>
            <a:pPr marL="0" indent="0"/>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Consolas" panose="020B0609020204030204" charset="0"/>
                <a:cs typeface="Consolas" panose="020B060902020403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 </a:t>
            </a:r>
            <a:r>
              <a:rPr lang="en-US" sz="1400" b="1">
                <a:solidFill>
                  <a:srgbClr val="0000FF"/>
                </a:solidFill>
                <a:highlight>
                  <a:srgbClr val="FFFFFF"/>
                </a:highlight>
                <a:latin typeface="Source Code Pro" panose="020B0309030403020204" charset="0"/>
                <a:cs typeface="Source Code Pro" panose="020B0309030403020204" charset="0"/>
              </a:rPr>
              <a:t>array</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r>
              <a:rPr lang="en-US" sz="1400" b="1">
                <a:solidFill>
                  <a:srgbClr val="0000FF"/>
                </a:solidFill>
                <a:highlight>
                  <a:srgbClr val="FFFFFF"/>
                </a:highlight>
                <a:latin typeface="Source Code Pro" panose="020B0309030403020204" charset="0"/>
                <a:cs typeface="Source Code Pro" panose="020B0309030403020204" charset="0"/>
              </a:rPr>
              <a:t>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 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'\t'</a:t>
            </a:r>
            <a:r>
              <a:rPr lang="en-US" sz="1400" b="0">
                <a:solidFill>
                  <a:srgbClr val="000000"/>
                </a:solidFill>
                <a:highlight>
                  <a:srgbClr val="FFFFFF"/>
                </a:highlight>
                <a:latin typeface="Source Code Pro" panose="020B0309030403020204" charset="0"/>
                <a:cs typeface="Source Code Pro" panose="020B0309030403020204" charset="0"/>
              </a:rPr>
              <a:t>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altLang="en-US" sz="1400" b="1">
              <a:solidFill>
                <a:srgbClr val="000080"/>
              </a:solidFill>
              <a:highlight>
                <a:srgbClr val="FFFFFF"/>
              </a:highlight>
              <a:latin typeface="Source Code Pro" panose="020B0309030403020204" charset="0"/>
              <a:cs typeface="Source Code Pro" panose="020B0309030403020204" charset="0"/>
            </a:endParaRPr>
          </a:p>
        </p:txBody>
      </p:sp>
      <p:pic>
        <p:nvPicPr>
          <p:cNvPr id="4" name="图片 3" descr="01 (150)"/>
          <p:cNvPicPr>
            <a:picLocks noChangeAspect="1"/>
          </p:cNvPicPr>
          <p:nvPr>
            <p:custDataLst>
              <p:tags r:id="rId1"/>
            </p:custDataLst>
          </p:nvPr>
        </p:nvPicPr>
        <p:blipFill>
          <a:blip r:embed="rId2"/>
          <a:stretch>
            <a:fillRect/>
          </a:stretch>
        </p:blipFill>
        <p:spPr>
          <a:xfrm>
            <a:off x="10824845" y="4972685"/>
            <a:ext cx="1602105" cy="160210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a</a:t>
            </a:r>
            <a:r>
              <a:rPr lang="zh-CN" altLang="en-US"/>
              <a:t>rray类型</a:t>
            </a:r>
            <a:endParaRPr lang="zh-CN" altLang="en-US"/>
          </a:p>
        </p:txBody>
      </p:sp>
      <p:sp>
        <p:nvSpPr>
          <p:cNvPr id="3" name="文本占位符 2"/>
          <p:cNvSpPr>
            <a:spLocks noGrp="1"/>
          </p:cNvSpPr>
          <p:nvPr>
            <p:ph type="body" sz="quarter" idx="11"/>
          </p:nvPr>
        </p:nvSpPr>
        <p:spPr/>
        <p:txBody>
          <a:bodyPr/>
          <a:p>
            <a:r>
              <a:rPr lang="zh-CN" altLang="en-US"/>
              <a:t>建表语句：</a:t>
            </a:r>
            <a:endParaRPr lang="zh-CN" altLang="en-US" sz="1200">
              <a:solidFill>
                <a:srgbClr val="FF0000"/>
              </a:solidFill>
              <a:highlight>
                <a:srgbClr val="FFFFFF"/>
              </a:highlight>
              <a:latin typeface="Source Code Pro" panose="020B0309030403020204" charset="0"/>
              <a:cs typeface="Source Code Pro" panose="020B0309030403020204" charset="0"/>
              <a:sym typeface="+mn-ea"/>
            </a:endParaRPr>
          </a:p>
        </p:txBody>
      </p:sp>
      <p:sp>
        <p:nvSpPr>
          <p:cNvPr id="100" name="文本框 99"/>
          <p:cNvSpPr txBox="1"/>
          <p:nvPr/>
        </p:nvSpPr>
        <p:spPr>
          <a:xfrm>
            <a:off x="839470" y="2132965"/>
            <a:ext cx="8350885" cy="758825"/>
          </a:xfrm>
          <a:prstGeom prst="rect">
            <a:avLst/>
          </a:prstGeom>
          <a:noFill/>
          <a:ln w="9525">
            <a:solidFill>
              <a:schemeClr val="accent1"/>
            </a:solidFill>
          </a:ln>
        </p:spPr>
        <p:txBody>
          <a:bodyPr>
            <a:noAutofit/>
          </a:bodyPr>
          <a:p>
            <a:pPr marL="0" indent="0"/>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Consolas" panose="020B0609020204030204" charset="0"/>
                <a:cs typeface="Consolas" panose="020B060902020403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 </a:t>
            </a:r>
            <a:r>
              <a:rPr lang="en-US" sz="1400" b="1">
                <a:solidFill>
                  <a:srgbClr val="0000FF"/>
                </a:solidFill>
                <a:highlight>
                  <a:srgbClr val="FFFFFF"/>
                </a:highlight>
                <a:latin typeface="Source Code Pro" panose="020B0309030403020204" charset="0"/>
                <a:cs typeface="Source Code Pro" panose="020B0309030403020204" charset="0"/>
              </a:rPr>
              <a:t>array</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r>
              <a:rPr lang="en-US" sz="1400" b="1">
                <a:solidFill>
                  <a:srgbClr val="0000FF"/>
                </a:solidFill>
                <a:highlight>
                  <a:srgbClr val="FFFFFF"/>
                </a:highlight>
                <a:latin typeface="Source Code Pro" panose="020B0309030403020204" charset="0"/>
                <a:cs typeface="Source Code Pro" panose="020B0309030403020204" charset="0"/>
              </a:rPr>
              <a:t>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 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'\t'</a:t>
            </a:r>
            <a:r>
              <a:rPr lang="en-US" sz="1400" b="0">
                <a:solidFill>
                  <a:srgbClr val="000000"/>
                </a:solidFill>
                <a:highlight>
                  <a:srgbClr val="FFFFFF"/>
                </a:highlight>
                <a:latin typeface="Source Code Pro" panose="020B0309030403020204" charset="0"/>
                <a:cs typeface="Source Code Pro" panose="020B0309030403020204" charset="0"/>
              </a:rPr>
              <a:t>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altLang="en-US" sz="1400" b="1">
              <a:solidFill>
                <a:srgbClr val="000080"/>
              </a:solidFill>
              <a:highlight>
                <a:srgbClr val="FFFFFF"/>
              </a:highlight>
              <a:latin typeface="Source Code Pro" panose="020B0309030403020204" charset="0"/>
              <a:cs typeface="Source Code Pro" panose="020B0309030403020204" charset="0"/>
            </a:endParaRPr>
          </a:p>
        </p:txBody>
      </p:sp>
      <p:pic>
        <p:nvPicPr>
          <p:cNvPr id="4" name="图片 3" descr="01 (150)"/>
          <p:cNvPicPr>
            <a:picLocks noChangeAspect="1"/>
          </p:cNvPicPr>
          <p:nvPr>
            <p:custDataLst>
              <p:tags r:id="rId1"/>
            </p:custDataLst>
          </p:nvPr>
        </p:nvPicPr>
        <p:blipFill>
          <a:blip r:embed="rId2"/>
          <a:stretch>
            <a:fillRect/>
          </a:stretch>
        </p:blipFill>
        <p:spPr>
          <a:xfrm>
            <a:off x="10824845" y="4972685"/>
            <a:ext cx="1602105" cy="1602105"/>
          </a:xfrm>
          <a:prstGeom prst="rect">
            <a:avLst/>
          </a:prstGeom>
        </p:spPr>
      </p:pic>
      <p:grpSp>
        <p:nvGrpSpPr>
          <p:cNvPr id="13" name="组合 12"/>
          <p:cNvGrpSpPr/>
          <p:nvPr/>
        </p:nvGrpSpPr>
        <p:grpSpPr>
          <a:xfrm>
            <a:off x="858520" y="3429000"/>
            <a:ext cx="2376170" cy="2736215"/>
            <a:chOff x="1352" y="5400"/>
            <a:chExt cx="3742" cy="4309"/>
          </a:xfrm>
        </p:grpSpPr>
        <p:sp>
          <p:nvSpPr>
            <p:cNvPr id="7" name="矩形 6"/>
            <p:cNvSpPr/>
            <p:nvPr>
              <p:custDataLst>
                <p:tags r:id="rId3"/>
              </p:custDataLst>
            </p:nvPr>
          </p:nvSpPr>
          <p:spPr>
            <a:xfrm>
              <a:off x="1352" y="5400"/>
              <a:ext cx="3742" cy="11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array&lt;string&gt;</a:t>
              </a:r>
              <a:endParaRPr lang="en-US" altLang="zh-CN"/>
            </a:p>
          </p:txBody>
        </p:sp>
        <p:sp>
          <p:nvSpPr>
            <p:cNvPr id="8" name="矩形 7"/>
            <p:cNvSpPr/>
            <p:nvPr>
              <p:custDataLst>
                <p:tags r:id="rId4"/>
              </p:custDataLst>
            </p:nvPr>
          </p:nvSpPr>
          <p:spPr>
            <a:xfrm>
              <a:off x="1352" y="6534"/>
              <a:ext cx="3742" cy="27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“hadoop”, “bigdata”, “hdfs” ......</a:t>
              </a:r>
              <a:endParaRPr lang="en-US" altLang="zh-CN"/>
            </a:p>
          </p:txBody>
        </p:sp>
        <p:sp>
          <p:nvSpPr>
            <p:cNvPr id="9" name="矩形 8"/>
            <p:cNvSpPr/>
            <p:nvPr>
              <p:custDataLst>
                <p:tags r:id="rId5"/>
              </p:custDataLst>
            </p:nvPr>
          </p:nvSpPr>
          <p:spPr>
            <a:xfrm>
              <a:off x="1662" y="7429"/>
              <a:ext cx="3225" cy="2281"/>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200">
                  <a:solidFill>
                    <a:srgbClr val="FF0000"/>
                  </a:solidFill>
                </a:rPr>
                <a:t>以逗号分隔的元素</a:t>
              </a:r>
              <a:endParaRPr lang="zh-CN" altLang="en-US" sz="1200">
                <a:solidFill>
                  <a:srgbClr val="FF0000"/>
                </a:solidFill>
              </a:endParaRPr>
            </a:p>
          </p:txBody>
        </p:sp>
      </p:grpSp>
      <p:grpSp>
        <p:nvGrpSpPr>
          <p:cNvPr id="14" name="组合 13"/>
          <p:cNvGrpSpPr/>
          <p:nvPr/>
        </p:nvGrpSpPr>
        <p:grpSpPr>
          <a:xfrm>
            <a:off x="4907915" y="3429000"/>
            <a:ext cx="2376170" cy="2736215"/>
            <a:chOff x="1352" y="5400"/>
            <a:chExt cx="3742" cy="4309"/>
          </a:xfrm>
        </p:grpSpPr>
        <p:sp>
          <p:nvSpPr>
            <p:cNvPr id="15" name="矩形 14"/>
            <p:cNvSpPr/>
            <p:nvPr>
              <p:custDataLst>
                <p:tags r:id="rId6"/>
              </p:custDataLst>
            </p:nvPr>
          </p:nvSpPr>
          <p:spPr>
            <a:xfrm>
              <a:off x="1352" y="5400"/>
              <a:ext cx="3742" cy="11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array&lt;int&gt;</a:t>
              </a:r>
              <a:endParaRPr lang="en-US" altLang="zh-CN"/>
            </a:p>
          </p:txBody>
        </p:sp>
        <p:sp>
          <p:nvSpPr>
            <p:cNvPr id="16" name="矩形 15"/>
            <p:cNvSpPr/>
            <p:nvPr>
              <p:custDataLst>
                <p:tags r:id="rId7"/>
              </p:custDataLst>
            </p:nvPr>
          </p:nvSpPr>
          <p:spPr>
            <a:xfrm>
              <a:off x="1352" y="6534"/>
              <a:ext cx="3742" cy="27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1, 2, 3, 4, 5</a:t>
              </a:r>
              <a:endParaRPr lang="en-US" altLang="zh-CN"/>
            </a:p>
          </p:txBody>
        </p:sp>
        <p:sp>
          <p:nvSpPr>
            <p:cNvPr id="17" name="矩形 16"/>
            <p:cNvSpPr/>
            <p:nvPr>
              <p:custDataLst>
                <p:tags r:id="rId8"/>
              </p:custDataLst>
            </p:nvPr>
          </p:nvSpPr>
          <p:spPr>
            <a:xfrm>
              <a:off x="1662" y="7429"/>
              <a:ext cx="3225" cy="2281"/>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p>
              <a:pPr algn="ctr"/>
              <a:r>
                <a:rPr lang="zh-CN" altLang="en-US" sz="1200">
                  <a:solidFill>
                    <a:srgbClr val="FF0000"/>
                  </a:solidFill>
                </a:rPr>
                <a:t>以逗号分隔的元素</a:t>
              </a:r>
              <a:endParaRPr lang="zh-CN" altLang="en-US" sz="1200">
                <a:solidFill>
                  <a:srgbClr val="FF0000"/>
                </a:solidFill>
              </a:endParaRPr>
            </a:p>
          </p:txBody>
        </p:sp>
      </p:grpSp>
      <p:sp>
        <p:nvSpPr>
          <p:cNvPr id="19" name="文本框 18"/>
          <p:cNvSpPr txBox="1"/>
          <p:nvPr/>
        </p:nvSpPr>
        <p:spPr>
          <a:xfrm>
            <a:off x="839470" y="2976245"/>
            <a:ext cx="9258300" cy="368300"/>
          </a:xfrm>
          <a:prstGeom prst="rect">
            <a:avLst/>
          </a:prstGeom>
          <a:noFill/>
        </p:spPr>
        <p:txBody>
          <a:bodyPr wrap="square" rtlCol="0">
            <a:spAutoFit/>
          </a:bodyPr>
          <a:p>
            <a:pPr algn="l">
              <a:buClrTx/>
              <a:buSzTx/>
              <a:buFontTx/>
            </a:pPr>
            <a:r>
              <a:rPr lang="zh-CN" altLang="en-US" sz="1800"/>
              <a:t>基于</a:t>
            </a:r>
            <a:r>
              <a:rPr lang="zh-CN" altLang="en-US" sz="1800">
                <a:sym typeface="+mn-ea"/>
              </a:rPr>
              <a:t>COLLECTION ITEMS TERMINATED BY ',' 设定的array类型的一条数据示意</a:t>
            </a:r>
            <a:endParaRPr lang="zh-CN" altLang="en-US" sz="180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TABLE_ENDDRAG_ORIGIN_RECT" val="660*46"/>
  <p:tag name="TABLE_ENDDRAG_RECT" val="250*252*660*46"/>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 name="KSO_WM_UNIT_PLACING_PICTURE_USER_VIEWPORT" val="{&quot;height&quot;:2941,&quot;width&quot;:8586}"/>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 name="KSO_WM_UNIT_PLACING_PICTURE_USER_VIEWPORT" val="{&quot;height&quot;:2831,&quot;width&quot;:283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TABLE_BEAUTIFY" val="smartTable{9f7b1f7f-29f2-41c5-86d6-cb84effc8fcf}"/>
  <p:tag name="TABLE_ENDDRAG_ORIGIN_RECT" val="489*352"/>
  <p:tag name="TABLE_ENDDRAG_RECT" val="60*133*489*352"/>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PLACING_PICTURE_USER_VIEWPORT" val="{&quot;height&quot;:10800,&quot;width&quot;:10800}"/>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UNIT_PLACING_PICTURE_USER_VIEWPORT" val="{&quot;height&quot;:10800,&quot;width&quot;:10800}"/>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 name="KSO_WM_UNIT_PLACING_PICTURE_USER_VIEWPORT" val="{&quot;height&quot;:2799,&quot;width&quot;:2799}"/>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UNIT_PLACING_PICTURE_USER_VIEWPORT" val="{&quot;height&quot;:4160,&quot;width&quot;:4160}"/>
  <p:tag name="KSO_WM_BEAUTIFY_FLAG" val=""/>
</p:tagLst>
</file>

<file path=ppt/tags/tag201.xml><?xml version="1.0" encoding="utf-8"?>
<p:tagLst xmlns:p="http://schemas.openxmlformats.org/presentationml/2006/main">
  <p:tag name="KSO_WM_UNIT_PLACING_PICTURE_USER_VIEWPORT" val="{&quot;height&quot;:4160,&quot;width&quot;:4160}"/>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TABLE_ENDDRAG_ORIGIN_RECT" val="660*46"/>
  <p:tag name="TABLE_ENDDRAG_RECT" val="250*252*660*46"/>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UNIT_TABLE_BEAUTIFY" val="smartTable{a0286881-e7a7-4982-93d6-9f72ae5848ca}"/>
  <p:tag name="TABLE_ENDDRAG_ORIGIN_RECT" val="853*322"/>
  <p:tag name="TABLE_ENDDRAG_RECT" val="56*145*853*322"/>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 name="KSO_WM_UNIT_PLACING_PICTURE_USER_VIEWPORT" val="{&quot;height&quot;:8115,&quot;width&quot;:7515}"/>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UNIT_PLACING_PICTURE_USER_VIEWPORT" val="{&quot;height&quot;:646,&quot;width&quot;:646}"/>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UNIT_TABLE_BEAUTIFY" val="smartTable{ab35795d-e98a-4b28-acaa-0c3b73e519b9}"/>
  <p:tag name="TABLE_ENDDRAG_ORIGIN_RECT" val="808*299"/>
  <p:tag name="TABLE_ENDDRAG_RECT" val="54*130*808*299"/>
</p:tagLst>
</file>

<file path=ppt/tags/tag296.xml><?xml version="1.0" encoding="utf-8"?>
<p:tagLst xmlns:p="http://schemas.openxmlformats.org/presentationml/2006/main">
  <p:tag name="KSO_WM_UNIT_TABLE_BEAUTIFY" val="smartTable{e7bf0615-5bb5-4d92-b683-bb0efcb28d25}"/>
  <p:tag name="TABLE_ENDDRAG_ORIGIN_RECT" val="798*202"/>
  <p:tag name="TABLE_ENDDRAG_RECT" val="100*150*798*202"/>
</p:tagLst>
</file>

<file path=ppt/tags/tag297.xml><?xml version="1.0" encoding="utf-8"?>
<p:tagLst xmlns:p="http://schemas.openxmlformats.org/presentationml/2006/main">
  <p:tag name="KSO_WM_UNIT_TABLE_BEAUTIFY" val="smartTable{ab35795d-e98a-4b28-acaa-0c3b73e519b9}"/>
  <p:tag name="TABLE_ENDDRAG_ORIGIN_RECT" val="808*299"/>
  <p:tag name="TABLE_ENDDRAG_RECT" val="54*130*808*299"/>
  <p:tag name="KSO_WM_BEAUTIFY_FLAG" val=""/>
</p:tagLst>
</file>

<file path=ppt/tags/tag298.xml><?xml version="1.0" encoding="utf-8"?>
<p:tagLst xmlns:p="http://schemas.openxmlformats.org/presentationml/2006/main">
  <p:tag name="KSO_WM_UNIT_PLACING_PICTURE_USER_VIEWPORT" val="{&quot;height&quot;:646,&quot;width&quot;:646}"/>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3901,&quot;width&quot;:8306}"/>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UNIT_TABLE_BEAUTIFY" val="smartTable{add28cb9-4378-4c5b-a752-9a5580ac9e6c}"/>
  <p:tag name="TABLE_ENDDRAG_ORIGIN_RECT" val="856*386"/>
  <p:tag name="TABLE_ENDDRAG_RECT" val="66*128*856*386"/>
</p:tagLst>
</file>

<file path=ppt/tags/tag303.xml><?xml version="1.0" encoding="utf-8"?>
<p:tagLst xmlns:p="http://schemas.openxmlformats.org/presentationml/2006/main">
  <p:tag name="KSO_WM_UNIT_TABLE_BEAUTIFY" val="smartTable{ab35795d-e98a-4b28-acaa-0c3b73e519b9}"/>
  <p:tag name="TABLE_ENDDRAG_ORIGIN_RECT" val="808*288"/>
  <p:tag name="TABLE_ENDDRAG_RECT" val="55*156*808*288"/>
  <p:tag name="KSO_WM_BEAUTIFY_FLAG" val=""/>
</p:tagLst>
</file>

<file path=ppt/tags/tag304.xml><?xml version="1.0" encoding="utf-8"?>
<p:tagLst xmlns:p="http://schemas.openxmlformats.org/presentationml/2006/main">
  <p:tag name="KSO_WM_UNIT_TABLE_BEAUTIFY" val="smartTable{e7bf0615-5bb5-4d92-b683-bb0efcb28d25}"/>
  <p:tag name="TABLE_ENDDRAG_ORIGIN_RECT" val="798*202"/>
  <p:tag name="TABLE_ENDDRAG_RECT" val="100*150*798*202"/>
  <p:tag name="KSO_WM_BEAUTIFY_FLAG" val=""/>
</p:tagLst>
</file>

<file path=ppt/tags/tag305.xml><?xml version="1.0" encoding="utf-8"?>
<p:tagLst xmlns:p="http://schemas.openxmlformats.org/presentationml/2006/main">
  <p:tag name="KSO_WM_UNIT_TABLE_BEAUTIFY" val="smartTable{e7bf0615-5bb5-4d92-b683-bb0efcb28d25}"/>
  <p:tag name="TABLE_ENDDRAG_ORIGIN_RECT" val="798*202"/>
  <p:tag name="TABLE_ENDDRAG_RECT" val="100*150*798*202"/>
  <p:tag name="KSO_WM_BEAUTIFY_FLAG" val=""/>
</p:tagLst>
</file>

<file path=ppt/tags/tag306.xml><?xml version="1.0" encoding="utf-8"?>
<p:tagLst xmlns:p="http://schemas.openxmlformats.org/presentationml/2006/main">
  <p:tag name="KSO_WM_UNIT_PLACING_PICTURE_USER_VIEWPORT" val="{&quot;height&quot;:646,&quot;width&quot;:646}"/>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UNIT_PLACING_PICTURE_USER_VIEWPORT" val="{&quot;height&quot;:646,&quot;width&quot;:646}"/>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UNIT_PLACING_PICTURE_USER_VIEWPORT" val="{&quot;height&quot;:646,&quot;width&quot;:646}"/>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UNIT_PLACING_PICTURE_USER_VIEWPORT" val="{&quot;height&quot;:646,&quot;width&quot;:646}"/>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UNIT_PLACING_PICTURE_USER_VIEWPORT" val="{&quot;height&quot;:646,&quot;width&quot;:646}"/>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UNIT_PLACING_PICTURE_USER_VIEWPORT" val="{&quot;height&quot;:10800,&quot;width&quot;:10800}"/>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 name="KSO_WM_UNIT_PLACING_PICTURE_USER_VIEWPORT" val="{&quot;height&quot;:6253,&quot;width&quot;:10279}"/>
</p:tagLst>
</file>

<file path=ppt/tags/tag343.xml><?xml version="1.0" encoding="utf-8"?>
<p:tagLst xmlns:p="http://schemas.openxmlformats.org/presentationml/2006/main">
  <p:tag name="COMMONDATA" val="eyJoZGlkIjoiNDA0ZTUxM2YxNWFkZDlkNTZiNWZhYzlkMjQxNWY2ZTMifQ=="/>
  <p:tag name="KSO_WPP_MARK_KEY" val="5d38e34e-b7ea-4421-aaf0-5611c66ecfb3"/>
</p:tagLst>
</file>

<file path=ppt/tags/tag35.xml><?xml version="1.0" encoding="utf-8"?>
<p:tagLst xmlns:p="http://schemas.openxmlformats.org/presentationml/2006/main">
  <p:tag name="KSO_WM_UNIT_TABLE_BEAUTIFY" val="smartTable{58fc1408-51bb-428e-811a-be6a511e0c02}"/>
  <p:tag name="TABLE_ENDDRAG_ORIGIN_RECT" val="871*159"/>
  <p:tag name="TABLE_ENDDRAG_RECT" val="58*210*871*159"/>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UNIT_PLACING_PICTURE_USER_VIEWPORT" val="{&quot;height&quot;:4160,&quot;width&quot;:4160}"/>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UNIT_PLACING_PICTURE_USER_VIEWPORT" val="{&quot;height&quot;:10800,&quot;width&quot;:10800}"/>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UNIT_PLACING_PICTURE_USER_VIEWPORT" val="{&quot;height&quot;:10800,&quot;width&quot;:10800}"/>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PLACING_PICTURE_USER_VIEWPORT" val="{&quot;height&quot;:4160,&quot;width&quot;:4160}"/>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 name="KSO_WM_UNIT_PLACING_PICTURE_USER_VIEWPORT" val="{&quot;height&quot;:2799,&quot;width&quot;:2799}"/>
</p:tagLst>
</file>

<file path=ppt/tags/tag98.xml><?xml version="1.0" encoding="utf-8"?>
<p:tagLst xmlns:p="http://schemas.openxmlformats.org/presentationml/2006/main">
  <p:tag name="KSO_WM_UNIT_PLACING_PICTURE_USER_VIEWPORT" val="{&quot;height&quot;:4160,&quot;width&quot;:4160}"/>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0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7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8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9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0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42302</Words>
  <Application>WPS 演示</Application>
  <PresentationFormat>宽屏</PresentationFormat>
  <Paragraphs>3646</Paragraphs>
  <Slides>273</Slides>
  <Notes>0</Notes>
  <HiddenSlides>0</HiddenSlides>
  <MMClips>0</MMClips>
  <ScaleCrop>false</ScaleCrop>
  <HeadingPairs>
    <vt:vector size="6" baseType="variant">
      <vt:variant>
        <vt:lpstr>已用的字体</vt:lpstr>
      </vt:variant>
      <vt:variant>
        <vt:i4>29</vt:i4>
      </vt:variant>
      <vt:variant>
        <vt:lpstr>主题</vt:lpstr>
      </vt:variant>
      <vt:variant>
        <vt:i4>39</vt:i4>
      </vt:variant>
      <vt:variant>
        <vt:lpstr>幻灯片标题</vt:lpstr>
      </vt:variant>
      <vt:variant>
        <vt:i4>273</vt:i4>
      </vt:variant>
    </vt:vector>
  </HeadingPairs>
  <TitlesOfParts>
    <vt:vector size="341" baseType="lpstr">
      <vt:lpstr>Arial</vt:lpstr>
      <vt:lpstr>宋体</vt:lpstr>
      <vt:lpstr>Wingdings</vt:lpstr>
      <vt:lpstr>阿里巴巴普惠体</vt:lpstr>
      <vt:lpstr>Calibri</vt:lpstr>
      <vt:lpstr>华文楷体</vt:lpstr>
      <vt:lpstr>Segoe UI</vt:lpstr>
      <vt:lpstr>微软雅黑</vt:lpstr>
      <vt:lpstr>Alibaba PuHuiTi M</vt:lpstr>
      <vt:lpstr>Segoe UI Light</vt:lpstr>
      <vt:lpstr>微软雅黑 Light</vt:lpstr>
      <vt:lpstr>Alibaba PuHuiTi B</vt:lpstr>
      <vt:lpstr>Alibaba PuHuiTi R</vt:lpstr>
      <vt:lpstr>黑体</vt:lpstr>
      <vt:lpstr>纤黑体</vt:lpstr>
      <vt:lpstr>字语坊腹黑体</vt:lpstr>
      <vt:lpstr>Consolas</vt:lpstr>
      <vt:lpstr>Arial Unicode MS</vt:lpstr>
      <vt:lpstr>Times New Roman</vt:lpstr>
      <vt:lpstr>Cascadia Code Light</vt:lpstr>
      <vt:lpstr>Arial Unicode MS</vt:lpstr>
      <vt:lpstr>JetBrains Mono</vt:lpstr>
      <vt:lpstr>Source Code Pro</vt:lpstr>
      <vt:lpstr>Wingdings</vt:lpstr>
      <vt:lpstr>Open Sans</vt:lpstr>
      <vt:lpstr>Segoe Print</vt:lpstr>
      <vt:lpstr>等线</vt:lpstr>
      <vt:lpstr>Euphorigenic</vt:lpstr>
      <vt:lpstr>等线 Light</vt:lpstr>
      <vt:lpstr>1_自定义设计方案</vt:lpstr>
      <vt:lpstr>自定义设计方案</vt:lpstr>
      <vt:lpstr>2_自定义设计方案</vt:lpstr>
      <vt:lpstr>3_自定义设计方案</vt:lpstr>
      <vt:lpstr>4_自定义设计方案</vt:lpstr>
      <vt:lpstr>5_自定义设计方案</vt:lpstr>
      <vt:lpstr>1_正文设计方案</vt:lpstr>
      <vt:lpstr>2_正文设计方案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14_自定义设计方案</vt:lpstr>
      <vt:lpstr>15_自定义设计方案</vt:lpstr>
      <vt:lpstr>16_自定义设计方案</vt:lpstr>
      <vt:lpstr>17_自定义设计方案</vt:lpstr>
      <vt:lpstr>18_自定义设计方案</vt:lpstr>
      <vt:lpstr>19_自定义设计方案</vt:lpstr>
      <vt:lpstr>20_自定义设计方案</vt:lpstr>
      <vt:lpstr>21_自定义设计方案</vt:lpstr>
      <vt:lpstr>22_自定义设计方案</vt:lpstr>
      <vt:lpstr>23_自定义设计方案</vt:lpstr>
      <vt:lpstr>24_自定义设计方案</vt:lpstr>
      <vt:lpstr>25_自定义设计方案</vt:lpstr>
      <vt:lpstr>26_自定义设计方案</vt:lpstr>
      <vt:lpstr>27_自定义设计方案</vt:lpstr>
      <vt:lpstr>28_自定义设计方案</vt:lpstr>
      <vt:lpstr>29_自定义设计方案</vt:lpstr>
      <vt:lpstr>30_自定义设计方案</vt:lpstr>
      <vt:lpstr>31_自定义设计方案</vt:lpstr>
      <vt:lpstr>32_自定义设计方案</vt:lpstr>
      <vt:lpstr>33_自定义设计方案</vt:lpstr>
      <vt:lpstr>34_自定义设计方案</vt:lpstr>
      <vt:lpstr>35_自定义设计方案</vt:lpstr>
      <vt:lpstr>36_自定义设计方案</vt:lpstr>
      <vt:lpstr>Apache Hive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OS</dc:creator>
  <cp:lastModifiedBy>曹宇[囧]</cp:lastModifiedBy>
  <cp:revision>473</cp:revision>
  <dcterms:created xsi:type="dcterms:W3CDTF">2016-12-02T08:56:00Z</dcterms:created>
  <dcterms:modified xsi:type="dcterms:W3CDTF">2023-02-28T05:13:33Z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036C8E79F5F24012B245FE930654C78C</vt:lpwstr>
  </property>
</Properties>
</file>